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0" r:id="rId3"/>
    <p:sldId id="283" r:id="rId4"/>
    <p:sldId id="302" r:id="rId5"/>
    <p:sldId id="303" r:id="rId6"/>
    <p:sldId id="304" r:id="rId7"/>
    <p:sldId id="305" r:id="rId8"/>
    <p:sldId id="306" r:id="rId9"/>
    <p:sldId id="301" r:id="rId10"/>
  </p:sldIdLst>
  <p:sldSz cx="12192000" cy="6858000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0" y="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9266A6-1448-48D9-8EDB-58B2124F4233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9C7BC1-0C82-4CE9-BC3A-7E1642AA9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ACA8BB-7ED3-4280-8E25-8883D9701289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7FEB6B-B3D7-491F-9270-163CF5E56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6240EB-FF37-4162-BB51-0BD5E4D7CCC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149F5-384E-45C1-92D5-1F92212A1520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545E0-1F83-4D20-9823-DA215CD6A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C9BD9-DE2D-4CF2-8E5C-EB9CB50E86B0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85D32-6B24-4B76-9DBE-1D6A27383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9A08-C45F-4B4F-96A7-83FAF1BCB192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18863-9A41-4F39-8616-20762D33B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EC18-0AD2-4600-A4D1-2B2248625A0D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1F8CD-0FED-485F-9FE2-B547D92CC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62435-F8D4-4B7E-8193-98EB8D66AB49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BF4A-7D56-4C8B-BB76-4094F6288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5030-DA55-44BF-AFD7-3862CA9C434D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DA2D1-4CD9-40C9-8CC1-BD44AFE08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E8740-3757-4011-986D-04664408AD20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83CC3-EE0F-4354-A6C3-60A75C0EA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8BBD-8AA9-4BD7-9CFA-F29D1B9223B6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ECE7-7C37-4D09-8F8F-2BF5327DC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E341-0074-4948-A0AD-D43400DBEE28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B8C3-82C9-47BC-80AF-4C6C5F8A0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4957-6A2E-4673-BB4C-6FDE02156B33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0672-93D5-4314-B62E-9BBC6E43F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62D6-FF65-4879-8A0F-BFE6556077CC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AFB2-1505-4C8B-A39D-31AC62677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F7D3-1FFE-4EAB-A2A9-41C2427A3E0A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44B0-04F8-4821-B903-3013DB501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AC4B-20B5-4707-93D9-924775A23DE5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1C35-910D-41C9-ADE6-A62C1B4B3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A549-CBA4-4231-85D3-E970BEE08718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631D-F80C-4F8A-AA75-95AD61856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891FD-5CB1-4BB0-97B4-A9396216A20B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DCF92A-874E-4DE3-81B7-0E3B116FE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000125" y="431800"/>
            <a:ext cx="11191875" cy="5480050"/>
          </a:xfrm>
        </p:spPr>
        <p:txBody>
          <a:bodyPr rtlCol="0">
            <a:normAutofit fontScale="25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14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деятельности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профессиональной образовательной организации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2019 год</a:t>
            </a:r>
            <a:endParaRPr lang="ru-RU" sz="14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Сатарина Г.Г., старший методист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ЦРПО  ГАУ ДПО ЯО ИРО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05.03. 2020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5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27207"/>
              </p:ext>
            </p:extLst>
          </p:nvPr>
        </p:nvGraphicFramePr>
        <p:xfrm>
          <a:off x="464468" y="675264"/>
          <a:ext cx="11716511" cy="1893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594">
                  <a:extLst>
                    <a:ext uri="{9D8B030D-6E8A-4147-A177-3AD203B41FA5}">
                      <a16:colId xmlns:a16="http://schemas.microsoft.com/office/drawing/2014/main" val="1128780758"/>
                    </a:ext>
                  </a:extLst>
                </a:gridCol>
                <a:gridCol w="751714">
                  <a:extLst>
                    <a:ext uri="{9D8B030D-6E8A-4147-A177-3AD203B41FA5}">
                      <a16:colId xmlns:a16="http://schemas.microsoft.com/office/drawing/2014/main" val="3035473025"/>
                    </a:ext>
                  </a:extLst>
                </a:gridCol>
                <a:gridCol w="3089667">
                  <a:extLst>
                    <a:ext uri="{9D8B030D-6E8A-4147-A177-3AD203B41FA5}">
                      <a16:colId xmlns:a16="http://schemas.microsoft.com/office/drawing/2014/main" val="2038010436"/>
                    </a:ext>
                  </a:extLst>
                </a:gridCol>
                <a:gridCol w="1244391">
                  <a:extLst>
                    <a:ext uri="{9D8B030D-6E8A-4147-A177-3AD203B41FA5}">
                      <a16:colId xmlns:a16="http://schemas.microsoft.com/office/drawing/2014/main" val="1429166550"/>
                    </a:ext>
                  </a:extLst>
                </a:gridCol>
                <a:gridCol w="1244391">
                  <a:extLst>
                    <a:ext uri="{9D8B030D-6E8A-4147-A177-3AD203B41FA5}">
                      <a16:colId xmlns:a16="http://schemas.microsoft.com/office/drawing/2014/main" val="1338996511"/>
                    </a:ext>
                  </a:extLst>
                </a:gridCol>
                <a:gridCol w="1154218">
                  <a:extLst>
                    <a:ext uri="{9D8B030D-6E8A-4147-A177-3AD203B41FA5}">
                      <a16:colId xmlns:a16="http://schemas.microsoft.com/office/drawing/2014/main" val="2172421240"/>
                    </a:ext>
                  </a:extLst>
                </a:gridCol>
                <a:gridCol w="1388668">
                  <a:extLst>
                    <a:ext uri="{9D8B030D-6E8A-4147-A177-3AD203B41FA5}">
                      <a16:colId xmlns:a16="http://schemas.microsoft.com/office/drawing/2014/main" val="77499111"/>
                    </a:ext>
                  </a:extLst>
                </a:gridCol>
                <a:gridCol w="2013868">
                  <a:extLst>
                    <a:ext uri="{9D8B030D-6E8A-4147-A177-3AD203B41FA5}">
                      <a16:colId xmlns:a16="http://schemas.microsoft.com/office/drawing/2014/main" val="3234618859"/>
                    </a:ext>
                  </a:extLst>
                </a:gridCol>
              </a:tblGrid>
              <a:tr h="16824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 критерия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 показателя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(количество баллов)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Самооценка показателя ПОО в баллах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показателя конкурсной ко-миссией в баллах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Подтверждающие данные к отчету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extLst>
                  <a:ext uri="{0D108BD9-81ED-4DB2-BD59-A6C34878D82A}">
                    <a16:rowId xmlns:a16="http://schemas.microsoft.com/office/drawing/2014/main" val="209937208"/>
                  </a:ext>
                </a:extLst>
              </a:tr>
              <a:tr h="21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9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42" marR="63242" marT="0" marB="0"/>
                </a:tc>
                <a:extLst>
                  <a:ext uri="{0D108BD9-81ED-4DB2-BD59-A6C34878D82A}">
                    <a16:rowId xmlns:a16="http://schemas.microsoft.com/office/drawing/2014/main" val="203628404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98335"/>
              </p:ext>
            </p:extLst>
          </p:nvPr>
        </p:nvGraphicFramePr>
        <p:xfrm>
          <a:off x="1301239" y="2626260"/>
          <a:ext cx="10875262" cy="989557"/>
        </p:xfrm>
        <a:graphic>
          <a:graphicData uri="http://schemas.openxmlformats.org/drawingml/2006/table">
            <a:tbl>
              <a:tblPr firstRow="1" firstCol="1" bandRow="1"/>
              <a:tblGrid>
                <a:gridCol w="722150">
                  <a:extLst>
                    <a:ext uri="{9D8B030D-6E8A-4147-A177-3AD203B41FA5}">
                      <a16:colId xmlns:a16="http://schemas.microsoft.com/office/drawing/2014/main" val="1866889648"/>
                    </a:ext>
                  </a:extLst>
                </a:gridCol>
                <a:gridCol w="3071730">
                  <a:extLst>
                    <a:ext uri="{9D8B030D-6E8A-4147-A177-3AD203B41FA5}">
                      <a16:colId xmlns:a16="http://schemas.microsoft.com/office/drawing/2014/main" val="790288445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75570432"/>
                    </a:ext>
                  </a:extLst>
                </a:gridCol>
                <a:gridCol w="1252603">
                  <a:extLst>
                    <a:ext uri="{9D8B030D-6E8A-4147-A177-3AD203B41FA5}">
                      <a16:colId xmlns:a16="http://schemas.microsoft.com/office/drawing/2014/main" val="3861805544"/>
                    </a:ext>
                  </a:extLst>
                </a:gridCol>
                <a:gridCol w="1164920">
                  <a:extLst>
                    <a:ext uri="{9D8B030D-6E8A-4147-A177-3AD203B41FA5}">
                      <a16:colId xmlns:a16="http://schemas.microsoft.com/office/drawing/2014/main" val="2153578281"/>
                    </a:ext>
                  </a:extLst>
                </a:gridCol>
                <a:gridCol w="1340285">
                  <a:extLst>
                    <a:ext uri="{9D8B030D-6E8A-4147-A177-3AD203B41FA5}">
                      <a16:colId xmlns:a16="http://schemas.microsoft.com/office/drawing/2014/main" val="848205123"/>
                    </a:ext>
                  </a:extLst>
                </a:gridCol>
                <a:gridCol w="2033393">
                  <a:extLst>
                    <a:ext uri="{9D8B030D-6E8A-4147-A177-3AD203B41FA5}">
                      <a16:colId xmlns:a16="http://schemas.microsoft.com/office/drawing/2014/main" val="2850411250"/>
                    </a:ext>
                  </a:extLst>
                </a:gridCol>
              </a:tblGrid>
              <a:tr h="9895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1.8.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Включение показателей эффективности воспитателей деятельности в эффективный контракт с педагогическим работником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 – 1 балл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 – 0 баллов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Реквизиты утверждения документа и ссылка для просмотра)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10787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33661"/>
              </p:ext>
            </p:extLst>
          </p:nvPr>
        </p:nvGraphicFramePr>
        <p:xfrm>
          <a:off x="1301239" y="3707659"/>
          <a:ext cx="10875262" cy="1141413"/>
        </p:xfrm>
        <a:graphic>
          <a:graphicData uri="http://schemas.openxmlformats.org/drawingml/2006/table">
            <a:tbl>
              <a:tblPr firstRow="1" firstCol="1" bandRow="1"/>
              <a:tblGrid>
                <a:gridCol w="748437">
                  <a:extLst>
                    <a:ext uri="{9D8B030D-6E8A-4147-A177-3AD203B41FA5}">
                      <a16:colId xmlns:a16="http://schemas.microsoft.com/office/drawing/2014/main" val="9166875"/>
                    </a:ext>
                  </a:extLst>
                </a:gridCol>
                <a:gridCol w="3020392">
                  <a:extLst>
                    <a:ext uri="{9D8B030D-6E8A-4147-A177-3AD203B41FA5}">
                      <a16:colId xmlns:a16="http://schemas.microsoft.com/office/drawing/2014/main" val="1687883476"/>
                    </a:ext>
                  </a:extLst>
                </a:gridCol>
                <a:gridCol w="1352290">
                  <a:extLst>
                    <a:ext uri="{9D8B030D-6E8A-4147-A177-3AD203B41FA5}">
                      <a16:colId xmlns:a16="http://schemas.microsoft.com/office/drawing/2014/main" val="2381122922"/>
                    </a:ext>
                  </a:extLst>
                </a:gridCol>
                <a:gridCol w="1215546">
                  <a:extLst>
                    <a:ext uri="{9D8B030D-6E8A-4147-A177-3AD203B41FA5}">
                      <a16:colId xmlns:a16="http://schemas.microsoft.com/office/drawing/2014/main" val="3485860042"/>
                    </a:ext>
                  </a:extLst>
                </a:gridCol>
                <a:gridCol w="1189972">
                  <a:extLst>
                    <a:ext uri="{9D8B030D-6E8A-4147-A177-3AD203B41FA5}">
                      <a16:colId xmlns:a16="http://schemas.microsoft.com/office/drawing/2014/main" val="2483335108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val="3388703390"/>
                    </a:ext>
                  </a:extLst>
                </a:gridCol>
                <a:gridCol w="2045918">
                  <a:extLst>
                    <a:ext uri="{9D8B030D-6E8A-4147-A177-3AD203B41FA5}">
                      <a16:colId xmlns:a16="http://schemas.microsoft.com/office/drawing/2014/main" val="2262899061"/>
                    </a:ext>
                  </a:extLst>
                </a:gridCol>
              </a:tblGrid>
              <a:tr h="9190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1.9.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направлений воспитательной деятельности, реализуемых в ПОО в отчетный период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направление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балл за каждое направление, но не более 4-х баллов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Перечень (указание в плане воспитательной деятельности на год)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06797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182387"/>
              </p:ext>
            </p:extLst>
          </p:nvPr>
        </p:nvGraphicFramePr>
        <p:xfrm>
          <a:off x="1301239" y="4940915"/>
          <a:ext cx="10848125" cy="1494311"/>
        </p:xfrm>
        <a:graphic>
          <a:graphicData uri="http://schemas.openxmlformats.org/drawingml/2006/table">
            <a:tbl>
              <a:tblPr firstRow="1" firstCol="1" bandRow="1"/>
              <a:tblGrid>
                <a:gridCol w="686403">
                  <a:extLst>
                    <a:ext uri="{9D8B030D-6E8A-4147-A177-3AD203B41FA5}">
                      <a16:colId xmlns:a16="http://schemas.microsoft.com/office/drawing/2014/main" val="1732988167"/>
                    </a:ext>
                  </a:extLst>
                </a:gridCol>
                <a:gridCol w="3080341">
                  <a:extLst>
                    <a:ext uri="{9D8B030D-6E8A-4147-A177-3AD203B41FA5}">
                      <a16:colId xmlns:a16="http://schemas.microsoft.com/office/drawing/2014/main" val="4181103417"/>
                    </a:ext>
                  </a:extLst>
                </a:gridCol>
                <a:gridCol w="1327759">
                  <a:extLst>
                    <a:ext uri="{9D8B030D-6E8A-4147-A177-3AD203B41FA5}">
                      <a16:colId xmlns:a16="http://schemas.microsoft.com/office/drawing/2014/main" val="954413316"/>
                    </a:ext>
                  </a:extLst>
                </a:gridCol>
                <a:gridCol w="1215025">
                  <a:extLst>
                    <a:ext uri="{9D8B030D-6E8A-4147-A177-3AD203B41FA5}">
                      <a16:colId xmlns:a16="http://schemas.microsoft.com/office/drawing/2014/main" val="388195018"/>
                    </a:ext>
                  </a:extLst>
                </a:gridCol>
                <a:gridCol w="1198072">
                  <a:extLst>
                    <a:ext uri="{9D8B030D-6E8A-4147-A177-3AD203B41FA5}">
                      <a16:colId xmlns:a16="http://schemas.microsoft.com/office/drawing/2014/main" val="3831703950"/>
                    </a:ext>
                  </a:extLst>
                </a:gridCol>
                <a:gridCol w="1339626">
                  <a:extLst>
                    <a:ext uri="{9D8B030D-6E8A-4147-A177-3AD203B41FA5}">
                      <a16:colId xmlns:a16="http://schemas.microsoft.com/office/drawing/2014/main" val="3330858929"/>
                    </a:ext>
                  </a:extLst>
                </a:gridCol>
                <a:gridCol w="2000899">
                  <a:extLst>
                    <a:ext uri="{9D8B030D-6E8A-4147-A177-3AD203B41FA5}">
                      <a16:colId xmlns:a16="http://schemas.microsoft.com/office/drawing/2014/main" val="1591413910"/>
                    </a:ext>
                  </a:extLst>
                </a:gridCol>
              </a:tblGrid>
              <a:tr h="14943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4.2.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охваченных дополнительным образованием в общем контингенте обучающихся 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80-100% - 3 балла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60-80% – 2 балла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30-60% – 1 балл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95700" algn="l"/>
                          <a:tab pos="4660265" algn="ct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Отчеты в департамент образования, отчеты руководителей учебных групп, ссылка на сайт</a:t>
                      </a:r>
                    </a:p>
                  </a:txBody>
                  <a:tcPr marL="63242" marR="63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71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83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3" y="146050"/>
            <a:ext cx="10534650" cy="10008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разделов 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50912" y="1441342"/>
            <a:ext cx="10424843" cy="541665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Раздел 1 Концептуальные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и организационные основы воспитательной деятельности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показателей, 12 баллов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воспитательной деятельности и их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показателей, 25 баллов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Ресурсное обеспечение воспитательной деятельности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показателей , 14 баллов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Результативность воспитательной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показателей, 39 баллов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практики воспитательной деятельности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показателя , 10 баллов </a:t>
            </a:r>
          </a:p>
          <a:p>
            <a:pPr marL="0" indent="0">
              <a:lnSpc>
                <a:spcPct val="80000"/>
              </a:lnSpc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максимальное количество баллов – 100 баллов</a:t>
            </a:r>
            <a:endParaRPr lang="ru-RU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b="1" dirty="0" smtClean="0"/>
          </a:p>
          <a:p>
            <a:pPr marL="0" indent="0">
              <a:lnSpc>
                <a:spcPct val="80000"/>
              </a:lnSpc>
              <a:buNone/>
            </a:pPr>
            <a:endParaRPr lang="ru-RU" dirty="0"/>
          </a:p>
          <a:p>
            <a:pPr marL="0" indent="0">
              <a:lnSpc>
                <a:spcPct val="80000"/>
              </a:lnSpc>
              <a:buNone/>
            </a:pPr>
            <a:endParaRPr lang="ru-RU" b="1" dirty="0" smtClean="0"/>
          </a:p>
          <a:p>
            <a:pPr marL="0" indent="0">
              <a:lnSpc>
                <a:spcPct val="80000"/>
              </a:lnSpc>
              <a:buNone/>
            </a:pPr>
            <a:endParaRPr lang="ru-RU" dirty="0"/>
          </a:p>
          <a:p>
            <a:pPr marL="0" indent="0">
              <a:lnSpc>
                <a:spcPct val="80000"/>
              </a:lnSpc>
              <a:buNone/>
            </a:pPr>
            <a:endParaRPr lang="ru-RU" b="1" dirty="0" smtClean="0"/>
          </a:p>
          <a:p>
            <a:pPr marL="0" indent="0">
              <a:lnSpc>
                <a:spcPct val="80000"/>
              </a:lnSpc>
              <a:buNone/>
            </a:pPr>
            <a:endParaRPr lang="ru-RU" dirty="0"/>
          </a:p>
          <a:p>
            <a:pPr marL="0" indent="0">
              <a:lnSpc>
                <a:spcPct val="80000"/>
              </a:lnSpc>
              <a:buNone/>
            </a:pPr>
            <a:endParaRPr lang="ru-RU" dirty="0"/>
          </a:p>
          <a:p>
            <a:pPr marL="0" indent="0">
              <a:lnSpc>
                <a:spcPct val="80000"/>
              </a:lnSpc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313" y="712922"/>
            <a:ext cx="9784300" cy="1192078"/>
          </a:xfrm>
        </p:spPr>
        <p:txBody>
          <a:bodyPr/>
          <a:lstStyle/>
          <a:p>
            <a:pPr marL="0" indent="0" algn="ctr">
              <a:lnSpc>
                <a:spcPct val="8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Раздел 1 Концептуальные нормативные и организационные основы воспитательной деятельности в ПОО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показателей, 12 баллов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376" y="1905000"/>
            <a:ext cx="10373236" cy="397522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Концепции воспитательной деятельности, утвержденной в ПОО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программы воспитательной деятельности в ПОО на среднесрочный или долгосрочный период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программ воспитания и социализации обучающихся в рамках выполнения ФГОС среднего общего образования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 локальных актов регламентирующих воспитательную деятельность в ПОО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утвержденного плана воспитательной деятельности  ПОО на учебный год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дополнительных общеобразовательных общеразвивающих программ  в ПОО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утвержденных показателей эффективности воспитательной деятельности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показателей эффективности воспитателей деятельности в эффективный контракт с педагогическим работником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направлений воспитательной деятельности,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72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0827" y="573437"/>
            <a:ext cx="9923785" cy="1331563"/>
          </a:xfrm>
        </p:spPr>
        <p:txBody>
          <a:bodyPr/>
          <a:lstStyle/>
          <a:p>
            <a:pPr marL="0" indent="0" algn="ctr">
              <a:lnSpc>
                <a:spcPct val="8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Субъекты воспитательной деятельности и их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                        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25 баллов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410" y="1735810"/>
            <a:ext cx="10683202" cy="41754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особых органов управления  воспитательным процессом в ПОО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органов взаимодействия ПОО с социальными партнерами по вопросам организации воспитательной деятельности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органов студенческого самоуправления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договоров  о взаимодействии по вопросам воспитания и социализации  обучающихся с учреждениями социальной сферы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договоров  о взаимодействии по вопросам воспитания и социализации  обучающихся с работодателями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договоров  о взаимодействии по вопросам воспитания и социализации  обучающихся с общественными организациями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совместных планов работы по вопросам воспитания с государственными органами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общих мероприятий, проведенных в ПОО в рамках организации воспитательной деятельности в отчетный период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общих мероприятий, проведенных в ПОО в  отчетный период с участием социальных партнеров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общих мероприятий, проведенных в ПОО в  отчетный период  в рамках студенческого самоуправления</a:t>
            </a:r>
          </a:p>
          <a:p>
            <a:pPr hangingPunct="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проектов, реализующихся совместно с социальными партнерами в сфере воспитательной деятельности в отчетном периоде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особым органам управления воспитательной деятельностью не относится общее собрание работников, педагогический совет, методический совет и другие аналогичные органы управления профессиональной образовательной организацией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2924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8835" y="619932"/>
            <a:ext cx="9985778" cy="1285068"/>
          </a:xfrm>
        </p:spPr>
        <p:txBody>
          <a:bodyPr/>
          <a:lstStyle/>
          <a:p>
            <a:pPr marL="0" indent="0" algn="ctr">
              <a:lnSpc>
                <a:spcPct val="8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 Ресурсное обеспечение воспитательной деятельности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показателей , 14 баллов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0345" y="2309247"/>
            <a:ext cx="9840428" cy="364847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методической структуры, сопровождающей организацию воспитательной деятельности в ПОО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страницы на сайте ПОО, посвященной воспитательной деятельности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специализированными помещениями, для реализации общеобразовательных общеразвивающих программ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педагогических работников, прошедших повышение квалификации по направлениям воспитательной деятельности за последние 3 года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бюджетных финансовых средств, направленных на обеспечение воспитательной деятельности 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внебюджетных финансовых средств, направленных на обеспечение воспитательной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389414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9521" y="686103"/>
            <a:ext cx="8911687" cy="1280890"/>
          </a:xfrm>
        </p:spPr>
        <p:txBody>
          <a:bodyPr/>
          <a:lstStyle/>
          <a:p>
            <a:pPr marL="0" indent="0" algn="ctr">
              <a:lnSpc>
                <a:spcPct val="8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Результативность воспитательной деятельности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показателей, 39 баллов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377" y="1828800"/>
            <a:ext cx="10373236" cy="4339525"/>
          </a:xfrm>
        </p:spPr>
        <p:txBody>
          <a:bodyPr/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обучающихся, освоивших основные образовательные программы и получившие документы установленного образца, в общей численности выпускников на начало отчетного периода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обучающихся, охваченных дополнительным образованием в общем контингенте обучающихся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обучающихся, охваченных просветительскими программами и проектами в общем контингенте обучающихся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студентов очной формы обучения, получивших государственную академическую стипендию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участников  олимпиад, конкурсов муниципального, регионального, федерального и международного уровней, победителей движения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(без учёта олимпиад, конкурсов, проводимых внутри ПОО) в общем контингенте обучающихся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Отсев обучающихся за счет средств бюджета Ярославской области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совершивших за календарный год правонарушения.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обучающихся, участвующих в спортивных мероприятиях, мероприятиях оздоровительной (профилактической) направленности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 ПОО, вовлечённых в различные формы наставничества в общем контингенте обучающихся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выпускников очной формы обучения, участвовавших в выполнении видов испытаний (тестов), нормативов, требований к оценке уровня знаний и умений, установленных Всероссийским физкультурно-спортивным комплексом «Готов к труду и обороне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104621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825" y="712922"/>
            <a:ext cx="9892788" cy="1192078"/>
          </a:xfrm>
        </p:spPr>
        <p:txBody>
          <a:bodyPr/>
          <a:lstStyle/>
          <a:p>
            <a:pPr marL="0" indent="0" algn="ctr">
              <a:lnSpc>
                <a:spcPct val="80000"/>
              </a:lnSpc>
            </a:pP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практики воспитательной деятельности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баллов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1825" y="2061275"/>
            <a:ext cx="9892787" cy="384994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информации на сайте ПОО и в социальных сетях о воспитательной деятельности ПОО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презентационных мероприятий, проведенных ПОО по демонстрации достижений (лучших и новых практик) в воспитательной деятельности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публикаций в научных журналах, издание методический материалов (разработок, рекомендаций м других аналогичных материалов), презентующих реализации модели воспитательной деятельности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публикаций в средствах массовой информации (включая телевидение), презентующих практики и результаты организации воспитательной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04551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4231" y="464950"/>
            <a:ext cx="8694549" cy="1440050"/>
          </a:xfrm>
        </p:spPr>
        <p:txBody>
          <a:bodyPr/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участию в  конкурсе!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2309247"/>
            <a:ext cx="6845543" cy="3601975"/>
          </a:xfrm>
        </p:spPr>
        <p:txBody>
          <a:bodyPr/>
          <a:lstStyle/>
          <a:p>
            <a:r>
              <a:rPr lang="ru-RU" dirty="0"/>
              <a:t>Успехов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742" y="1492631"/>
            <a:ext cx="7904135" cy="523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284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969</TotalTime>
  <Words>834</Words>
  <Application>Microsoft Office PowerPoint</Application>
  <PresentationFormat>Широкоэкранный</PresentationFormat>
  <Paragraphs>127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 Содержание разделов </vt:lpstr>
      <vt:lpstr>Раздел 1 Концептуальные нормативные и организационные основы воспитательной деятельности в ПОО  9 показателей, 12 баллов  </vt:lpstr>
      <vt:lpstr>Раздел 2. Субъекты воспитательной деятельности и их взаимодействие                           11 показателей 25 баллов  </vt:lpstr>
      <vt:lpstr>Раздел 3 Ресурсное обеспечение воспитательной деятельности  6 показателей , 14 баллов  </vt:lpstr>
      <vt:lpstr>Раздел 4. Результативность воспитательной деятельности 10 показателей, 39 баллов  </vt:lpstr>
      <vt:lpstr>Раздел 5. Презентация практики воспитательной деятельности    4 показателя, 10 баллов   </vt:lpstr>
      <vt:lpstr> Приглашаем к участию в  конкурсе!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Георгиевна Сатарина</dc:creator>
  <cp:lastModifiedBy>Галина Георгиевна Сатарина</cp:lastModifiedBy>
  <cp:revision>82</cp:revision>
  <cp:lastPrinted>2020-03-05T05:15:11Z</cp:lastPrinted>
  <dcterms:created xsi:type="dcterms:W3CDTF">2018-11-06T10:58:18Z</dcterms:created>
  <dcterms:modified xsi:type="dcterms:W3CDTF">2020-03-06T05:57:24Z</dcterms:modified>
</cp:coreProperties>
</file>