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94" r:id="rId1"/>
    <p:sldMasterId id="2147484411" r:id="rId2"/>
  </p:sldMasterIdLst>
  <p:notesMasterIdLst>
    <p:notesMasterId r:id="rId19"/>
  </p:notesMasterIdLst>
  <p:sldIdLst>
    <p:sldId id="256" r:id="rId3"/>
    <p:sldId id="332" r:id="rId4"/>
    <p:sldId id="334" r:id="rId5"/>
    <p:sldId id="295" r:id="rId6"/>
    <p:sldId id="309" r:id="rId7"/>
    <p:sldId id="337" r:id="rId8"/>
    <p:sldId id="335" r:id="rId9"/>
    <p:sldId id="338" r:id="rId10"/>
    <p:sldId id="339" r:id="rId11"/>
    <p:sldId id="336" r:id="rId12"/>
    <p:sldId id="340" r:id="rId13"/>
    <p:sldId id="341" r:id="rId14"/>
    <p:sldId id="342" r:id="rId15"/>
    <p:sldId id="343" r:id="rId16"/>
    <p:sldId id="344" r:id="rId17"/>
    <p:sldId id="285" r:id="rId18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432" autoAdjust="0"/>
  </p:normalViewPr>
  <p:slideViewPr>
    <p:cSldViewPr>
      <p:cViewPr>
        <p:scale>
          <a:sx n="117" d="100"/>
          <a:sy n="117" d="100"/>
        </p:scale>
        <p:origin x="-1464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5A1FE89-6234-4EF5-BE35-03BF4F7A7CD7}" type="datetimeFigureOut">
              <a:rPr lang="ru-RU"/>
              <a:pPr>
                <a:defRPr/>
              </a:pPr>
              <a:t>06.03.2020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1F30F96-CA39-4C4B-8D4E-FEFA4ACACFF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98602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53617E-142A-4231-96A0-0BD8154A9489}" type="datetimeFigureOut">
              <a:rPr lang="ru-RU" smtClean="0"/>
              <a:pPr>
                <a:defRPr/>
              </a:pPr>
              <a:t>06.03.2020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B31B2-C8E7-4FBB-B1A3-334A2C4D3E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740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A2775C1-4731-4D6D-B6E0-C4AF8DA61FAF}" type="datetimeFigureOut">
              <a:rPr lang="ru-RU" smtClean="0"/>
              <a:pPr>
                <a:defRPr/>
              </a:pPr>
              <a:t>06.03.2020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437A9-120C-45B9-97F4-797BBE1760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7949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7C7B18-B0AD-4AF9-933E-593CBA6D91B9}" type="datetimeFigureOut">
              <a:rPr lang="ru-RU" smtClean="0"/>
              <a:pPr>
                <a:defRPr/>
              </a:pPr>
              <a:t>06.03.2020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14CC-463B-40CA-B53B-A328D8161DF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254908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A6C267-452B-4264-AE5A-8947607354A3}" type="datetimeFigureOut">
              <a:rPr lang="ru-RU" smtClean="0"/>
              <a:pPr>
                <a:defRPr/>
              </a:pPr>
              <a:t>06.03.2020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14799-5A74-4591-8BEC-8C1A8F243B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60607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193818-766C-4A86-9C6D-6586510D4070}" type="datetimeFigureOut">
              <a:rPr lang="ru-RU" smtClean="0"/>
              <a:pPr>
                <a:defRPr/>
              </a:pPr>
              <a:t>06.03.2020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BFD3F-AF0B-4A6F-8CAD-29B926E63B2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041108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193818-766C-4A86-9C6D-6586510D4070}" type="datetimeFigureOut">
              <a:rPr lang="ru-RU" smtClean="0"/>
              <a:pPr>
                <a:defRPr/>
              </a:pPr>
              <a:t>06.03.2020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BFD3F-AF0B-4A6F-8CAD-29B926E63B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69381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3C0E25-011B-4937-927B-4445E5CB7657}" type="datetimeFigureOut">
              <a:rPr lang="ru-RU" smtClean="0"/>
              <a:pPr>
                <a:defRPr/>
              </a:pPr>
              <a:t>06.03.2020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3F470-59B5-4C8B-8EA1-3E4FAAC429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17839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2F8377E-B01D-4B3F-92DB-FFB48716DA54}" type="datetimeFigureOut">
              <a:rPr lang="ru-RU" smtClean="0"/>
              <a:pPr>
                <a:defRPr/>
              </a:pPr>
              <a:t>06.03.2020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CEEA7-0E92-4D44-85D8-E811906F09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33489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-7938" y="-7938"/>
            <a:ext cx="9169401" cy="6873876"/>
            <a:chOff x="-8466" y="-8468"/>
            <a:chExt cx="9169804" cy="6874935"/>
          </a:xfrm>
        </p:grpSpPr>
        <p:cxnSp>
          <p:nvCxnSpPr>
            <p:cNvPr id="5" name="Straight Connector 16"/>
            <p:cNvCxnSpPr/>
            <p:nvPr/>
          </p:nvCxnSpPr>
          <p:spPr>
            <a:xfrm flipV="1">
              <a:off x="5130498" y="4175239"/>
              <a:ext cx="4022902" cy="2683288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17"/>
            <p:cNvCxnSpPr/>
            <p:nvPr/>
          </p:nvCxnSpPr>
          <p:spPr>
            <a:xfrm>
              <a:off x="7041932" y="-529"/>
              <a:ext cx="1219254" cy="6859057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Freeform 18"/>
            <p:cNvSpPr/>
            <p:nvPr/>
          </p:nvSpPr>
          <p:spPr>
            <a:xfrm>
              <a:off x="6891113" y="-529"/>
              <a:ext cx="2270225" cy="686699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19"/>
            <p:cNvSpPr/>
            <p:nvPr/>
          </p:nvSpPr>
          <p:spPr>
            <a:xfrm>
              <a:off x="7205452" y="-8468"/>
              <a:ext cx="1947948" cy="6866996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20"/>
            <p:cNvSpPr/>
            <p:nvPr/>
          </p:nvSpPr>
          <p:spPr>
            <a:xfrm>
              <a:off x="6638689" y="3919613"/>
              <a:ext cx="2513123" cy="2938915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21"/>
            <p:cNvSpPr/>
            <p:nvPr/>
          </p:nvSpPr>
          <p:spPr>
            <a:xfrm>
              <a:off x="7010180" y="-8468"/>
              <a:ext cx="2143219" cy="6866996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22"/>
            <p:cNvSpPr/>
            <p:nvPr/>
          </p:nvSpPr>
          <p:spPr>
            <a:xfrm>
              <a:off x="8296112" y="-8468"/>
              <a:ext cx="857288" cy="6866996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23"/>
            <p:cNvSpPr/>
            <p:nvPr/>
          </p:nvSpPr>
          <p:spPr>
            <a:xfrm>
              <a:off x="8077027" y="-8468"/>
              <a:ext cx="1066847" cy="6866996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24"/>
            <p:cNvSpPr/>
            <p:nvPr/>
          </p:nvSpPr>
          <p:spPr>
            <a:xfrm>
              <a:off x="8059565" y="4894488"/>
              <a:ext cx="1095423" cy="1964040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27"/>
            <p:cNvSpPr/>
            <p:nvPr/>
          </p:nvSpPr>
          <p:spPr>
            <a:xfrm>
              <a:off x="-8466" y="-8468"/>
              <a:ext cx="863639" cy="5698416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665D00F-252A-479A-9476-1A6CCAD2D8D3}" type="datetimeFigureOut">
              <a:rPr kumimoji="0" lang="ru-RU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06.03.2020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DCD86D3-65A1-4A89-AF40-2B6393C5B926}" type="slidenum">
              <a:rPr kumimoji="0" lang="ru-RU" sz="900" b="0" i="0" u="none" strike="noStrike" kern="1200" cap="none" spc="0" normalizeH="0" baseline="0" noProof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93893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7E5F35B-1225-4063-BB9A-A84686D16650}" type="datetimeFigureOut">
              <a:rPr kumimoji="0" lang="ru-RU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06.03.2020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CA30C4A-A798-49C2-9E88-6BA6070374F3}" type="slidenum">
              <a:rPr kumimoji="0" lang="ru-RU" sz="900" b="0" i="0" u="none" strike="noStrike" kern="1200" cap="none" spc="0" normalizeH="0" baseline="0" noProof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377159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3CC75A6-55B3-40C1-A4F3-FE7924C531A2}" type="datetimeFigureOut">
              <a:rPr kumimoji="0" lang="ru-RU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06.03.2020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9D7230B-846D-49E5-A46B-1DD53D8FF99A}" type="slidenum">
              <a:rPr kumimoji="0" lang="ru-RU" sz="900" b="0" i="0" u="none" strike="noStrike" kern="1200" cap="none" spc="0" normalizeH="0" baseline="0" noProof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40561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C54745-B504-4176-B539-BEF17D5B26EE}" type="datetimeFigureOut">
              <a:rPr lang="ru-RU" smtClean="0"/>
              <a:pPr>
                <a:defRPr/>
              </a:pPr>
              <a:t>06.03.2020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53A35-A7BF-4399-BEFB-07A10C7F24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11734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BD489A1-FDF1-43F5-A5F9-A2290D00E7C4}" type="datetimeFigureOut">
              <a:rPr kumimoji="0" lang="ru-RU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06.03.2020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1210B20-DD2A-4D34-8E6A-06EF3CA1BEC4}" type="slidenum">
              <a:rPr kumimoji="0" lang="ru-RU" sz="900" b="0" i="0" u="none" strike="noStrike" kern="1200" cap="none" spc="0" normalizeH="0" baseline="0" noProof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034268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F097C96-7060-4EB6-AF22-3107653A1C41}" type="datetimeFigureOut">
              <a:rPr kumimoji="0" lang="ru-RU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06.03.2020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4D392B1-EE17-4B92-A7E1-7271AC87769E}" type="slidenum">
              <a:rPr kumimoji="0" lang="ru-RU" sz="900" b="0" i="0" u="none" strike="noStrike" kern="1200" cap="none" spc="0" normalizeH="0" baseline="0" noProof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600798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3C30987-525A-42E5-9B28-98E61FA617CA}" type="datetimeFigureOut">
              <a:rPr kumimoji="0" lang="ru-RU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06.03.2020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11D81B3-8DD0-47F8-B883-2266E7C39FE7}" type="slidenum">
              <a:rPr kumimoji="0" lang="ru-RU" sz="900" b="0" i="0" u="none" strike="noStrike" kern="1200" cap="none" spc="0" normalizeH="0" baseline="0" noProof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297416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6CB4771-D05C-4411-8F3F-C8618AA687C4}" type="datetimeFigureOut">
              <a:rPr kumimoji="0" lang="ru-RU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06.03.2020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E2E02EE-ADCE-472B-BA65-0BE83F493ACB}" type="slidenum">
              <a:rPr kumimoji="0" lang="ru-RU" sz="900" b="0" i="0" u="none" strike="noStrike" kern="1200" cap="none" spc="0" normalizeH="0" baseline="0" noProof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67449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9838222-D55D-4C36-A0C5-DD9A8D80FB65}" type="datetimeFigureOut">
              <a:rPr kumimoji="0" lang="ru-RU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06.03.2020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E53FE1A-5CD4-41EE-9DEE-283CE6F77800}" type="slidenum">
              <a:rPr kumimoji="0" lang="ru-RU" sz="900" b="0" i="0" u="none" strike="noStrike" kern="1200" cap="none" spc="0" normalizeH="0" baseline="0" noProof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337312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DDE3F16-ACBD-488D-870A-84FE559F6275}" type="datetimeFigureOut">
              <a:rPr kumimoji="0" lang="ru-RU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06.03.2020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55EC08C-E2CF-4D01-97CA-34291C6A07C7}" type="slidenum">
              <a:rPr kumimoji="0" lang="ru-RU" sz="900" b="0" i="0" u="none" strike="noStrike" kern="1200" cap="none" spc="0" normalizeH="0" baseline="0" noProof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379927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EF6D7AA-1B76-4F77-92E7-26CD2B18E089}" type="datetimeFigureOut">
              <a:rPr kumimoji="0" lang="ru-RU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06.03.2020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9BB98C-F75D-446D-A1E9-BB6FF6D280FB}" type="slidenum">
              <a:rPr kumimoji="0" lang="ru-RU" sz="900" b="0" i="0" u="none" strike="noStrike" kern="1200" cap="none" spc="0" normalizeH="0" baseline="0" noProof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2199412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82600" y="79057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ru-RU" sz="8000" b="0" i="0" u="none" strike="noStrike" kern="1200" cap="none" spc="0" normalizeH="0" baseline="0" noProof="0" smtClean="0">
                <a:ln>
                  <a:noFill/>
                </a:ln>
                <a:solidFill>
                  <a:srgbClr val="C0E474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“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748463" y="2886075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ru-RU" sz="8000" b="0" i="0" u="none" strike="noStrike" kern="1200" cap="none" spc="0" normalizeH="0" baseline="0" noProof="0" smtClean="0">
                <a:ln>
                  <a:noFill/>
                </a:ln>
                <a:solidFill>
                  <a:srgbClr val="C0E474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30E209B-3AAF-45A1-91AF-6663A92BDE92}" type="datetimeFigureOut">
              <a:rPr kumimoji="0" lang="ru-RU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06.03.2020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B636377-B1ED-4C62-8CC3-A33927C533EA}" type="slidenum">
              <a:rPr kumimoji="0" lang="ru-RU" sz="900" b="0" i="0" u="none" strike="noStrike" kern="1200" cap="none" spc="0" normalizeH="0" baseline="0" noProof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4258154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7EF0833-644B-4E72-870D-436FA5B4ABD7}" type="datetimeFigureOut">
              <a:rPr kumimoji="0" lang="ru-RU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06.03.2020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764D42A-1E2D-4176-BC41-5B0365D96559}" type="slidenum">
              <a:rPr kumimoji="0" lang="ru-RU" sz="900" b="0" i="0" u="none" strike="noStrike" kern="1200" cap="none" spc="0" normalizeH="0" baseline="0" noProof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057797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82600" y="79057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ru-RU" sz="8000" b="0" i="0" u="none" strike="noStrike" kern="1200" cap="none" spc="0" normalizeH="0" baseline="0" noProof="0" smtClean="0">
                <a:ln>
                  <a:noFill/>
                </a:ln>
                <a:solidFill>
                  <a:srgbClr val="C0E474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“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748463" y="2886075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ru-RU" sz="8000" b="0" i="0" u="none" strike="noStrike" kern="1200" cap="none" spc="0" normalizeH="0" baseline="0" noProof="0" smtClean="0">
                <a:ln>
                  <a:noFill/>
                </a:ln>
                <a:solidFill>
                  <a:srgbClr val="C0E474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CC1A44E-57D2-4C03-A4E7-739F6DF3E54B}" type="datetimeFigureOut">
              <a:rPr kumimoji="0" lang="ru-RU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06.03.2020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314D906-5B35-4469-A5D9-CC003500910C}" type="slidenum">
              <a:rPr kumimoji="0" lang="ru-RU" sz="900" b="0" i="0" u="none" strike="noStrike" kern="1200" cap="none" spc="0" normalizeH="0" baseline="0" noProof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9558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2BBC4C-9451-4BBB-8CF5-0D4A8C930530}" type="datetimeFigureOut">
              <a:rPr lang="ru-RU" smtClean="0"/>
              <a:pPr>
                <a:defRPr/>
              </a:pPr>
              <a:t>06.03.2020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214A5-A222-48B0-A00B-9EA3530B36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400476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F1798EB-6AB0-4EA3-8FC6-F362D02EDE60}" type="datetimeFigureOut">
              <a:rPr kumimoji="0" lang="ru-RU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06.03.2020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BBC5CE2-3EC4-4757-B1ED-7FA7E0CB00F0}" type="slidenum">
              <a:rPr kumimoji="0" lang="ru-RU" sz="900" b="0" i="0" u="none" strike="noStrike" kern="1200" cap="none" spc="0" normalizeH="0" baseline="0" noProof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123054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994E5FB-5A6B-41B6-B34D-789C78EFAFCE}" type="datetimeFigureOut">
              <a:rPr kumimoji="0" lang="ru-RU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06.03.2020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71BDE4E-4F2C-4A5E-A2DE-A9B029905C6C}" type="slidenum">
              <a:rPr kumimoji="0" lang="ru-RU" sz="900" b="0" i="0" u="none" strike="noStrike" kern="1200" cap="none" spc="0" normalizeH="0" baseline="0" noProof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479738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6518A46-234C-4D08-B448-A1AB289BB0B7}" type="datetimeFigureOut">
              <a:rPr kumimoji="0" lang="ru-RU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06.03.2020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72EAD4E-82AA-4382-AB2E-65E6EC74C24E}" type="slidenum">
              <a:rPr kumimoji="0" lang="ru-RU" sz="900" b="0" i="0" u="none" strike="noStrike" kern="1200" cap="none" spc="0" normalizeH="0" baseline="0" noProof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5263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4205FF-B557-450A-A711-252F65F21D88}" type="datetimeFigureOut">
              <a:rPr lang="ru-RU" smtClean="0"/>
              <a:pPr>
                <a:defRPr/>
              </a:pPr>
              <a:t>06.03.2020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33819-3EAF-47A7-9B53-0C3A2AC3192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2361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269A14-9ECB-441D-A39C-1F94171D8E6D}" type="datetimeFigureOut">
              <a:rPr lang="ru-RU" smtClean="0"/>
              <a:pPr>
                <a:defRPr/>
              </a:pPr>
              <a:t>06.03.2020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4F07A-914B-436E-AD52-3E20878E10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7743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19228C0-EB7D-44E5-A47B-45B4CC63C930}" type="datetimeFigureOut">
              <a:rPr lang="ru-RU" smtClean="0"/>
              <a:pPr>
                <a:defRPr/>
              </a:pPr>
              <a:t>06.03.2020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9CFB0-1E93-4DB0-8EEB-E52948118E2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5790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C50EBB-6558-4FD2-92CC-79660D582A36}" type="datetimeFigureOut">
              <a:rPr lang="ru-RU" smtClean="0"/>
              <a:pPr>
                <a:defRPr/>
              </a:pPr>
              <a:t>06.03.2020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396A1-B706-4E07-B728-E11857C044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1162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FE4285-5D8E-41A5-98D7-9C02C9AD94D2}" type="datetimeFigureOut">
              <a:rPr lang="ru-RU" smtClean="0"/>
              <a:pPr>
                <a:defRPr/>
              </a:pPr>
              <a:t>06.03.2020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0A96F-CD07-4E79-9F99-7DD576ABFAA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2510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FA3E79-3C09-499C-9303-EB3666F487AC}" type="datetimeFigureOut">
              <a:rPr lang="ru-RU" smtClean="0"/>
              <a:pPr>
                <a:defRPr/>
              </a:pPr>
              <a:t>06.03.2020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DC285-2D78-4E54-BF4C-2BB3586894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7009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A193818-766C-4A86-9C6D-6586510D4070}" type="datetimeFigureOut">
              <a:rPr lang="ru-RU" smtClean="0"/>
              <a:pPr>
                <a:defRPr/>
              </a:pPr>
              <a:t>06.03.2020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B2BFD3F-AF0B-4A6F-8CAD-29B926E63B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496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5" r:id="rId1"/>
    <p:sldLayoutId id="2147484396" r:id="rId2"/>
    <p:sldLayoutId id="2147484397" r:id="rId3"/>
    <p:sldLayoutId id="2147484398" r:id="rId4"/>
    <p:sldLayoutId id="2147484399" r:id="rId5"/>
    <p:sldLayoutId id="2147484400" r:id="rId6"/>
    <p:sldLayoutId id="2147484401" r:id="rId7"/>
    <p:sldLayoutId id="2147484402" r:id="rId8"/>
    <p:sldLayoutId id="2147484403" r:id="rId9"/>
    <p:sldLayoutId id="2147484404" r:id="rId10"/>
    <p:sldLayoutId id="2147484405" r:id="rId11"/>
    <p:sldLayoutId id="2147484406" r:id="rId12"/>
    <p:sldLayoutId id="2147484407" r:id="rId13"/>
    <p:sldLayoutId id="2147484408" r:id="rId14"/>
    <p:sldLayoutId id="2147484409" r:id="rId15"/>
    <p:sldLayoutId id="21474844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6"/>
          <p:cNvGrpSpPr>
            <a:grpSpLocks/>
          </p:cNvGrpSpPr>
          <p:nvPr/>
        </p:nvGrpSpPr>
        <p:grpSpPr bwMode="auto">
          <a:xfrm>
            <a:off x="-7938" y="-7938"/>
            <a:ext cx="9169401" cy="6873876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90"/>
              <a:ext cx="457221" cy="285317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497" y="4175239"/>
              <a:ext cx="4022902" cy="2683288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1932" y="-529"/>
              <a:ext cx="1219254" cy="6859057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113" y="-529"/>
              <a:ext cx="2270225" cy="686699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452" y="-8468"/>
              <a:ext cx="1947948" cy="6866996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8689" y="3919613"/>
              <a:ext cx="2513124" cy="2938915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180" y="-8468"/>
              <a:ext cx="2143219" cy="6866996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6112" y="-8468"/>
              <a:ext cx="857288" cy="6866996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027" y="-8468"/>
              <a:ext cx="1066847" cy="6866996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59564" y="4894488"/>
              <a:ext cx="1095423" cy="1964040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609600"/>
            <a:ext cx="6348413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2160588"/>
            <a:ext cx="6348413" cy="388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438" y="6042025"/>
            <a:ext cx="684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6C4A023-9197-43A4-9C8B-F87BB3BE3FC6}" type="datetimeFigureOut">
              <a:rPr kumimoji="0" lang="ru-RU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06.03.2020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042025"/>
            <a:ext cx="462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5250" y="6042025"/>
            <a:ext cx="5127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37ADD66-5532-4FA5-BB93-CEF58BA259C8}" type="slidenum">
              <a:rPr kumimoji="0" lang="ru-RU" sz="900" b="0" i="0" u="none" strike="noStrike" kern="1200" cap="none" spc="0" normalizeH="0" baseline="0" noProof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2676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2" r:id="rId1"/>
    <p:sldLayoutId id="2147484413" r:id="rId2"/>
    <p:sldLayoutId id="2147484414" r:id="rId3"/>
    <p:sldLayoutId id="2147484415" r:id="rId4"/>
    <p:sldLayoutId id="2147484416" r:id="rId5"/>
    <p:sldLayoutId id="2147484417" r:id="rId6"/>
    <p:sldLayoutId id="2147484418" r:id="rId7"/>
    <p:sldLayoutId id="2147484419" r:id="rId8"/>
    <p:sldLayoutId id="2147484420" r:id="rId9"/>
    <p:sldLayoutId id="2147484421" r:id="rId10"/>
    <p:sldLayoutId id="2147484422" r:id="rId11"/>
    <p:sldLayoutId id="2147484423" r:id="rId12"/>
    <p:sldLayoutId id="2147484424" r:id="rId13"/>
    <p:sldLayoutId id="2147484425" r:id="rId14"/>
    <p:sldLayoutId id="2147484426" r:id="rId15"/>
    <p:sldLayoutId id="2147484427" r:id="rId16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satarina@iro.yar.ru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ctrTitle"/>
          </p:nvPr>
        </p:nvSpPr>
        <p:spPr>
          <a:xfrm>
            <a:off x="179388" y="2547938"/>
            <a:ext cx="6480175" cy="1671637"/>
          </a:xfrm>
        </p:spPr>
        <p:txBody>
          <a:bodyPr anchor="t"/>
          <a:lstStyle/>
          <a:p>
            <a:pPr algn="ctr">
              <a:lnSpc>
                <a:spcPct val="107000"/>
              </a:lnSpc>
            </a:pPr>
            <a:r>
              <a:rPr lang="ru-RU" sz="1600" dirty="0" smtClean="0">
                <a:solidFill>
                  <a:srgbClr val="0070C0"/>
                </a:solidFill>
              </a:rPr>
              <a:t>Областной </a:t>
            </a:r>
            <a:r>
              <a:rPr lang="ru-RU" sz="1600" dirty="0">
                <a:solidFill>
                  <a:srgbClr val="0070C0"/>
                </a:solidFill>
              </a:rPr>
              <a:t>конкурс на лучшую модель организации воспитательной деятельности в профессиональной образовательной организации в профессиональной образовательной организации Ярославской области, функционально подчиненных департаменту образования Ярославской области</a:t>
            </a:r>
            <a:endParaRPr lang="ru-RU" altLang="ru-RU" sz="1600" dirty="0" smtClean="0">
              <a:solidFill>
                <a:srgbClr val="0070C0"/>
              </a:solidFill>
              <a:latin typeface="Arial" charset="0"/>
              <a:ea typeface="Calibri" pitchFamily="34" charset="0"/>
              <a:cs typeface="Arial" charset="0"/>
            </a:endParaRPr>
          </a:p>
        </p:txBody>
      </p:sp>
      <p:sp>
        <p:nvSpPr>
          <p:cNvPr id="2048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288" y="4797425"/>
            <a:ext cx="4681537" cy="792163"/>
          </a:xfrm>
        </p:spPr>
        <p:txBody>
          <a:bodyPr/>
          <a:lstStyle/>
          <a:p>
            <a:pPr algn="l" eaLnBrk="1" hangingPunct="1"/>
            <a:r>
              <a:rPr lang="ru-RU" altLang="ru-RU" sz="1400" smtClean="0"/>
              <a:t>Выборнов В.Ю., руководитель центра развития профессионального образования ГАУ ДПО ЯО ИРО, к.п.н.</a:t>
            </a:r>
            <a:endParaRPr lang="ru-RU" altLang="ru-RU" sz="1400" b="1" smtClean="0"/>
          </a:p>
        </p:txBody>
      </p:sp>
      <p:sp>
        <p:nvSpPr>
          <p:cNvPr id="20484" name="Подзаголовок 2"/>
          <p:cNvSpPr txBox="1">
            <a:spLocks/>
          </p:cNvSpPr>
          <p:nvPr/>
        </p:nvSpPr>
        <p:spPr bwMode="auto">
          <a:xfrm>
            <a:off x="1908175" y="5740400"/>
            <a:ext cx="5637213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spcBef>
                <a:spcPct val="20000"/>
              </a:spcBef>
              <a:spcAft>
                <a:spcPts val="300"/>
              </a:spcAft>
              <a:buClr>
                <a:srgbClr val="255CFB"/>
              </a:buClr>
              <a:buSzPct val="130000"/>
              <a:buFont typeface="Georgia" pitchFamily="18" charset="0"/>
              <a:buNone/>
            </a:pPr>
            <a:r>
              <a:rPr lang="ru-RU" altLang="ru-RU" sz="1600" dirty="0" smtClean="0">
                <a:solidFill>
                  <a:schemeClr val="tx2"/>
                </a:solidFill>
              </a:rPr>
              <a:t>05 марта 2020 </a:t>
            </a:r>
            <a:r>
              <a:rPr lang="ru-RU" altLang="ru-RU" sz="1600" dirty="0">
                <a:solidFill>
                  <a:schemeClr val="tx2"/>
                </a:solidFill>
              </a:rPr>
              <a:t>г.</a:t>
            </a:r>
            <a:endParaRPr lang="ru-RU" altLang="ru-RU" sz="1600" b="1" dirty="0">
              <a:solidFill>
                <a:schemeClr val="tx2"/>
              </a:solidFill>
            </a:endParaRPr>
          </a:p>
        </p:txBody>
      </p:sp>
      <p:pic>
        <p:nvPicPr>
          <p:cNvPr id="20485" name="Рисунок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8" y="188913"/>
            <a:ext cx="3673475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3" y="2544241"/>
            <a:ext cx="2483767" cy="167469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293688"/>
            <a:ext cx="1152525" cy="118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603" name="Объект 4"/>
          <p:cNvSpPr txBox="1">
            <a:spLocks/>
          </p:cNvSpPr>
          <p:nvPr/>
        </p:nvSpPr>
        <p:spPr bwMode="auto">
          <a:xfrm>
            <a:off x="1834853" y="645989"/>
            <a:ext cx="5617170" cy="720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 algn="ctr" eaLnBrk="1" hangingPunct="1">
              <a:lnSpc>
                <a:spcPct val="90000"/>
              </a:lnSpc>
              <a:spcBef>
                <a:spcPts val="1000"/>
              </a:spcBef>
              <a:defRPr/>
            </a:pPr>
            <a:r>
              <a:rPr lang="ru-RU" dirty="0"/>
              <a:t>Подведение итогов Конкурса</a:t>
            </a:r>
            <a:endParaRPr kumimoji="0" lang="ru-RU" altLang="ru-RU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25604" name="Объект 4"/>
          <p:cNvSpPr txBox="1">
            <a:spLocks/>
          </p:cNvSpPr>
          <p:nvPr/>
        </p:nvSpPr>
        <p:spPr bwMode="auto">
          <a:xfrm>
            <a:off x="5003800" y="2492375"/>
            <a:ext cx="3752850" cy="361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22533" name="Объект 4"/>
          <p:cNvSpPr txBox="1">
            <a:spLocks/>
          </p:cNvSpPr>
          <p:nvPr/>
        </p:nvSpPr>
        <p:spPr bwMode="auto">
          <a:xfrm>
            <a:off x="611188" y="1366045"/>
            <a:ext cx="7705228" cy="350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indent="4429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marL="0" lvl="0" indent="0">
              <a:buNone/>
            </a:pPr>
            <a:r>
              <a:rPr lang="ru-RU" sz="1600" dirty="0" smtClean="0"/>
              <a:t>Организационный комитет:</a:t>
            </a:r>
          </a:p>
          <a:p>
            <a:pPr lvl="0"/>
            <a:r>
              <a:rPr lang="ru-RU" sz="1600" dirty="0" smtClean="0"/>
              <a:t>осуществляет </a:t>
            </a:r>
            <a:r>
              <a:rPr lang="ru-RU" sz="1600" dirty="0"/>
              <a:t>экспертизу Моделей на основании таблицы экспертной оценки, утвержденной организационным комитетом Конкурса; максимальная оценка </a:t>
            </a:r>
            <a:r>
              <a:rPr lang="ru-RU" sz="1600" dirty="0" smtClean="0"/>
              <a:t>Модели (максимальная оценка </a:t>
            </a:r>
            <a:r>
              <a:rPr lang="ru-RU" sz="1600" dirty="0"/>
              <a:t>-  30 </a:t>
            </a:r>
            <a:r>
              <a:rPr lang="ru-RU" sz="1600" dirty="0" smtClean="0"/>
              <a:t>баллов);</a:t>
            </a:r>
            <a:endParaRPr lang="ru-RU" sz="1600" dirty="0"/>
          </a:p>
          <a:p>
            <a:pPr lvl="0"/>
            <a:r>
              <a:rPr lang="x-none" sz="1600" dirty="0" smtClean="0"/>
              <a:t>рассматривает </a:t>
            </a:r>
            <a:r>
              <a:rPr lang="x-none" sz="1600" dirty="0"/>
              <a:t>представленны</a:t>
            </a:r>
            <a:r>
              <a:rPr lang="ru-RU" sz="1600" dirty="0"/>
              <a:t>й участниками Конкурса отчет по показателям организации воспитательной деятельности, осуществляет его </a:t>
            </a:r>
            <a:r>
              <a:rPr lang="x-none" sz="1600" dirty="0"/>
              <a:t>оценку в соответствии с утвержденными </a:t>
            </a:r>
            <a:r>
              <a:rPr lang="ru-RU" sz="1600" dirty="0"/>
              <a:t>критериями (максимальная оценка  - 100 баллов)</a:t>
            </a:r>
            <a:r>
              <a:rPr lang="x-none" sz="1600" dirty="0"/>
              <a:t> и формирует рейтинг</a:t>
            </a:r>
            <a:r>
              <a:rPr lang="ru-RU" sz="1600" dirty="0"/>
              <a:t> участников Конкурса</a:t>
            </a:r>
            <a:r>
              <a:rPr lang="x-none" sz="1600" dirty="0"/>
              <a:t>;</a:t>
            </a:r>
            <a:endParaRPr lang="ru-RU" sz="1600" dirty="0"/>
          </a:p>
          <a:p>
            <a:pPr lvl="0"/>
            <a:r>
              <a:rPr lang="x-none" sz="1600" dirty="0"/>
              <a:t>победитель и призёры определяются из числа участников Конкурса, набравших наибольшее </a:t>
            </a:r>
            <a:r>
              <a:rPr lang="ru-RU" sz="1600" dirty="0"/>
              <a:t>суммарное </a:t>
            </a:r>
            <a:r>
              <a:rPr lang="x-none" sz="1600" dirty="0"/>
              <a:t>количество баллов</a:t>
            </a:r>
            <a:r>
              <a:rPr lang="ru-RU" sz="1600" dirty="0"/>
              <a:t> по итогам оценки Модели и показателям организации воспитательной деятельности</a:t>
            </a:r>
            <a:r>
              <a:rPr lang="x-none" sz="1600" dirty="0"/>
              <a:t>;</a:t>
            </a:r>
            <a:endParaRPr lang="ru-RU" sz="1600" dirty="0"/>
          </a:p>
          <a:p>
            <a:pPr lvl="0"/>
            <a:r>
              <a:rPr lang="x-none" sz="1600" dirty="0"/>
              <a:t>в случае равенства баллов у двух и более участников Конкурса победитель </a:t>
            </a:r>
            <a:r>
              <a:rPr lang="ru-RU" sz="1600" dirty="0"/>
              <a:t>и </a:t>
            </a:r>
            <a:r>
              <a:rPr lang="x-none" sz="1600" dirty="0"/>
              <a:t>призеры,</a:t>
            </a:r>
            <a:r>
              <a:rPr lang="ru-RU" sz="1600" dirty="0"/>
              <a:t> определяются по двум основаниям:</a:t>
            </a:r>
          </a:p>
          <a:p>
            <a:pPr lvl="1">
              <a:buNone/>
            </a:pPr>
            <a:r>
              <a:rPr lang="ru-RU" sz="1400" dirty="0" smtClean="0"/>
              <a:t>приоритет </a:t>
            </a:r>
            <a:r>
              <a:rPr lang="ru-RU" sz="1400" dirty="0"/>
              <a:t>отдаётся образовательной организации, чья Модель получила более высокую оценку; </a:t>
            </a:r>
          </a:p>
          <a:p>
            <a:pPr lvl="1">
              <a:buNone/>
            </a:pPr>
            <a:r>
              <a:rPr lang="ru-RU" sz="1400" dirty="0"/>
              <a:t>в случае повторного равенства баллов победитель и призёры </a:t>
            </a:r>
            <a:r>
              <a:rPr lang="x-none" sz="1400" dirty="0"/>
              <a:t>определяются голосованием членов конкурсной комиссии на основе простого большинства голосов.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031398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293688"/>
            <a:ext cx="1152525" cy="118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603" name="Объект 4"/>
          <p:cNvSpPr txBox="1">
            <a:spLocks/>
          </p:cNvSpPr>
          <p:nvPr/>
        </p:nvSpPr>
        <p:spPr bwMode="auto">
          <a:xfrm>
            <a:off x="1834853" y="645989"/>
            <a:ext cx="5617170" cy="720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 algn="ctr" eaLnBrk="1" hangingPunct="1">
              <a:lnSpc>
                <a:spcPct val="90000"/>
              </a:lnSpc>
              <a:spcBef>
                <a:spcPts val="1000"/>
              </a:spcBef>
              <a:defRPr/>
            </a:pPr>
            <a:r>
              <a:rPr lang="ru-RU" dirty="0"/>
              <a:t>Награждение победителей и участников конкурса</a:t>
            </a:r>
            <a:endParaRPr kumimoji="0" lang="ru-RU" altLang="ru-RU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25604" name="Объект 4"/>
          <p:cNvSpPr txBox="1">
            <a:spLocks/>
          </p:cNvSpPr>
          <p:nvPr/>
        </p:nvSpPr>
        <p:spPr bwMode="auto">
          <a:xfrm>
            <a:off x="5003800" y="2492375"/>
            <a:ext cx="3752850" cy="361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22533" name="Объект 4"/>
          <p:cNvSpPr txBox="1">
            <a:spLocks/>
          </p:cNvSpPr>
          <p:nvPr/>
        </p:nvSpPr>
        <p:spPr bwMode="auto">
          <a:xfrm>
            <a:off x="611188" y="1366045"/>
            <a:ext cx="7705228" cy="350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indent="4429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marL="0" indent="0">
              <a:buNone/>
            </a:pPr>
            <a:r>
              <a:rPr lang="ru-RU" sz="1600" dirty="0"/>
              <a:t>Победитель и призеры Конкурса </a:t>
            </a:r>
            <a:r>
              <a:rPr lang="ru-RU" sz="1600"/>
              <a:t>награждаются </a:t>
            </a:r>
            <a:r>
              <a:rPr lang="ru-RU" sz="1600" smtClean="0"/>
              <a:t>благодарственными письмами </a:t>
            </a:r>
            <a:r>
              <a:rPr lang="ru-RU" sz="1600" dirty="0"/>
              <a:t>ГАУ ДПО ЯО «Институт развития образования»</a:t>
            </a:r>
            <a:r>
              <a:rPr lang="ru-RU" sz="1600" dirty="0" smtClean="0"/>
              <a:t> </a:t>
            </a:r>
            <a:r>
              <a:rPr lang="ru-RU" sz="1600" dirty="0"/>
              <a:t>и ценными подарками. </a:t>
            </a:r>
            <a:endParaRPr lang="ru-RU" sz="1600" dirty="0" smtClean="0"/>
          </a:p>
          <a:p>
            <a:pPr marL="0" indent="0">
              <a:buNone/>
            </a:pPr>
            <a:r>
              <a:rPr lang="ru-RU" sz="1600" dirty="0" smtClean="0"/>
              <a:t>Участникам </a:t>
            </a:r>
            <a:r>
              <a:rPr lang="ru-RU" sz="1600" dirty="0"/>
              <a:t>Конкурса вручаются благодарственные письма ГАУ ДПО ЯО «Институт развития образования».</a:t>
            </a:r>
          </a:p>
          <a:p>
            <a:pPr marL="0" indent="0">
              <a:buNone/>
            </a:pPr>
            <a:r>
              <a:rPr lang="ru-RU" sz="1600" dirty="0" smtClean="0"/>
              <a:t>Награждение </a:t>
            </a:r>
            <a:r>
              <a:rPr lang="ru-RU" sz="1600" dirty="0"/>
              <a:t>победителя и призеров Конкурса производится на одном из совещаний руководителей профессиональных образовательных организаций Ярославской области. </a:t>
            </a:r>
          </a:p>
          <a:p>
            <a:pPr marL="0" indent="0">
              <a:buNone/>
            </a:pPr>
            <a:r>
              <a:rPr lang="ru-RU" sz="1600" dirty="0" smtClean="0"/>
              <a:t>Вручение </a:t>
            </a:r>
            <a:r>
              <a:rPr lang="ru-RU" sz="1600" dirty="0"/>
              <a:t>свидетельств участников Конкурса, а также презентация Моделей, набравших наиболее количество баллов, производится на одном из заседаний областных методических объединений руководящих работников профессиональных образовательных организаций, в функционал которых входит организация воспитательной работы и социальной поддержки обучающихся.</a:t>
            </a:r>
          </a:p>
        </p:txBody>
      </p:sp>
    </p:spTree>
    <p:extLst>
      <p:ext uri="{BB962C8B-B14F-4D97-AF65-F5344CB8AC3E}">
        <p14:creationId xmlns:p14="http://schemas.microsoft.com/office/powerpoint/2010/main" val="2639938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293688"/>
            <a:ext cx="1152525" cy="118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603" name="Объект 4"/>
          <p:cNvSpPr txBox="1">
            <a:spLocks/>
          </p:cNvSpPr>
          <p:nvPr/>
        </p:nvSpPr>
        <p:spPr bwMode="auto">
          <a:xfrm>
            <a:off x="1834852" y="645989"/>
            <a:ext cx="6121523" cy="69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dirty="0"/>
              <a:t>Таблица экспертной оценки </a:t>
            </a:r>
            <a:endParaRPr lang="ru-RU" dirty="0"/>
          </a:p>
          <a:p>
            <a:pPr algn="ctr"/>
            <a:r>
              <a:rPr lang="ru-RU" b="1" dirty="0"/>
              <a:t>модели организации воспитательной </a:t>
            </a:r>
            <a:r>
              <a:rPr lang="ru-RU" b="1" dirty="0" smtClean="0"/>
              <a:t>деятельности</a:t>
            </a:r>
            <a:endParaRPr lang="ru-RU" dirty="0"/>
          </a:p>
        </p:txBody>
      </p:sp>
      <p:sp>
        <p:nvSpPr>
          <p:cNvPr id="25604" name="Объект 4"/>
          <p:cNvSpPr txBox="1">
            <a:spLocks/>
          </p:cNvSpPr>
          <p:nvPr/>
        </p:nvSpPr>
        <p:spPr bwMode="auto">
          <a:xfrm>
            <a:off x="5003800" y="2492375"/>
            <a:ext cx="3752850" cy="361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22533" name="Объект 4"/>
          <p:cNvSpPr txBox="1">
            <a:spLocks/>
          </p:cNvSpPr>
          <p:nvPr/>
        </p:nvSpPr>
        <p:spPr bwMode="auto">
          <a:xfrm>
            <a:off x="719386" y="1628800"/>
            <a:ext cx="7705228" cy="4362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indent="4429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marL="0" indent="0" algn="just">
              <a:spcAft>
                <a:spcPts val="0"/>
              </a:spcAft>
              <a:buNone/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МОДЕЛЬ – теоретически сформированный образ некоторого процесса (явления), с помощью которого возможно в идеальной мыслимой форме представить основные связи между его субъектами и определить порядок их взаимодействия. </a:t>
            </a:r>
          </a:p>
          <a:p>
            <a:pPr marL="0" indent="0" algn="just">
              <a:lnSpc>
                <a:spcPct val="100000"/>
              </a:lnSpc>
              <a:spcAft>
                <a:spcPts val="0"/>
              </a:spcAft>
              <a:buNone/>
            </a:pP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Основные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компоненты модели организации воспитательной деятельности (далее – Модель), подлежащие раскрытию (описанию):</a:t>
            </a:r>
          </a:p>
          <a:p>
            <a:pPr indent="45021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 Назначение Модели  (реализация миссии ПОО, достижение стратегической цели, социального эффекта).</a:t>
            </a:r>
          </a:p>
          <a:p>
            <a:pPr indent="45021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 Субъекты взаимодействия в рамках реализуемой Модели (обучающиеся, педагоги, социальные партнеры).</a:t>
            </a:r>
          </a:p>
          <a:p>
            <a:pPr indent="45021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3. Механизмы взаимодействия субъектов для достижения стратегической цели.</a:t>
            </a:r>
          </a:p>
          <a:p>
            <a:pPr indent="45021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4. Ресурсный потенциал, обеспечивающий реализацию Модели.</a:t>
            </a:r>
          </a:p>
          <a:p>
            <a:pPr indent="45021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5. Управление Моделью.</a:t>
            </a:r>
          </a:p>
          <a:p>
            <a:pPr indent="45021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6. Мониторинг (оценка) эффективности Модели (достижения стратегической цели</a:t>
            </a: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400" dirty="0"/>
              <a:t>Модель может быть представлена в символической, графической или описательной (текстовой) форме (или в их сочетании).</a:t>
            </a:r>
          </a:p>
          <a:p>
            <a:pPr marL="0" indent="0">
              <a:buNone/>
            </a:pPr>
            <a:r>
              <a:rPr lang="ru-RU" sz="1400" dirty="0"/>
              <a:t>Модель оценивается по показателям содержания и формы.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9985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293688"/>
            <a:ext cx="1152525" cy="118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603" name="Объект 4"/>
          <p:cNvSpPr txBox="1">
            <a:spLocks/>
          </p:cNvSpPr>
          <p:nvPr/>
        </p:nvSpPr>
        <p:spPr bwMode="auto">
          <a:xfrm>
            <a:off x="1834852" y="645989"/>
            <a:ext cx="6121523" cy="69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dirty="0"/>
              <a:t>Таблица экспертной оценки </a:t>
            </a:r>
            <a:endParaRPr lang="ru-RU" dirty="0"/>
          </a:p>
          <a:p>
            <a:pPr algn="ctr"/>
            <a:r>
              <a:rPr lang="ru-RU" b="1" dirty="0"/>
              <a:t>модели организации воспитательной </a:t>
            </a:r>
            <a:r>
              <a:rPr lang="ru-RU" b="1" dirty="0" smtClean="0"/>
              <a:t>деятельности</a:t>
            </a:r>
            <a:endParaRPr lang="ru-RU" dirty="0"/>
          </a:p>
        </p:txBody>
      </p:sp>
      <p:sp>
        <p:nvSpPr>
          <p:cNvPr id="25604" name="Объект 4"/>
          <p:cNvSpPr txBox="1">
            <a:spLocks/>
          </p:cNvSpPr>
          <p:nvPr/>
        </p:nvSpPr>
        <p:spPr bwMode="auto">
          <a:xfrm>
            <a:off x="5003800" y="2492375"/>
            <a:ext cx="3752850" cy="361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22533" name="Объект 4"/>
          <p:cNvSpPr txBox="1">
            <a:spLocks/>
          </p:cNvSpPr>
          <p:nvPr/>
        </p:nvSpPr>
        <p:spPr bwMode="auto">
          <a:xfrm>
            <a:off x="719386" y="1628800"/>
            <a:ext cx="7705228" cy="4362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indent="4429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marL="0" indent="0">
              <a:buNone/>
            </a:pPr>
            <a:r>
              <a:rPr lang="ru-RU" sz="1600" b="1" dirty="0"/>
              <a:t>Критерии оценки содержания Модели: </a:t>
            </a:r>
          </a:p>
          <a:p>
            <a:pPr lvl="0"/>
            <a:r>
              <a:rPr lang="x-none" sz="1400" dirty="0"/>
              <a:t>Актуальность </a:t>
            </a:r>
            <a:r>
              <a:rPr lang="x-none" sz="1400" dirty="0" smtClean="0"/>
              <a:t>(</a:t>
            </a:r>
            <a:r>
              <a:rPr lang="x-none" sz="1400" dirty="0"/>
              <a:t>значимость для реализации современных тенденций развития общества).</a:t>
            </a:r>
            <a:endParaRPr lang="ru-RU" sz="1400" dirty="0"/>
          </a:p>
          <a:p>
            <a:pPr lvl="0"/>
            <a:r>
              <a:rPr lang="x-none" sz="1400" dirty="0"/>
              <a:t>Концептуальность (опора на научные концепции, нормативные или методические документы) </a:t>
            </a:r>
            <a:endParaRPr lang="ru-RU" sz="1400" dirty="0"/>
          </a:p>
          <a:p>
            <a:pPr lvl="0"/>
            <a:r>
              <a:rPr lang="x-none" sz="1400" dirty="0"/>
              <a:t> Системность Модели (функциональная включенность всех компонентов в достижение стратегической цели).</a:t>
            </a:r>
            <a:endParaRPr lang="ru-RU" sz="1400" dirty="0"/>
          </a:p>
          <a:p>
            <a:pPr lvl="0"/>
            <a:r>
              <a:rPr lang="x-none" sz="1400" dirty="0"/>
              <a:t> Реали</a:t>
            </a:r>
            <a:r>
              <a:rPr lang="ru-RU" sz="1400" dirty="0" err="1"/>
              <a:t>зуемость</a:t>
            </a:r>
            <a:r>
              <a:rPr lang="x-none" sz="1400" dirty="0"/>
              <a:t> Модели (возможность реализовать Модель на практике).</a:t>
            </a:r>
            <a:endParaRPr lang="ru-RU" sz="1400" dirty="0"/>
          </a:p>
          <a:p>
            <a:pPr lvl="0"/>
            <a:r>
              <a:rPr lang="x-none" sz="1400" dirty="0"/>
              <a:t>Масштабность (степень вовлеченности в организацию воспитательной деятельности как участников образовательных отношений внутри образовательной организации, так и привлечение внешних сил).</a:t>
            </a:r>
            <a:endParaRPr lang="ru-RU" sz="1400" dirty="0"/>
          </a:p>
          <a:p>
            <a:pPr lvl="0"/>
            <a:r>
              <a:rPr lang="x-none" sz="1400" dirty="0"/>
              <a:t>Управление Моделью (возможность распределения прав, обязанностей и ответственности в процессе достижения стратегической цели).</a:t>
            </a:r>
            <a:endParaRPr lang="ru-RU" sz="1400" dirty="0"/>
          </a:p>
          <a:p>
            <a:pPr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862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293688"/>
            <a:ext cx="1152525" cy="118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603" name="Объект 4"/>
          <p:cNvSpPr txBox="1">
            <a:spLocks/>
          </p:cNvSpPr>
          <p:nvPr/>
        </p:nvSpPr>
        <p:spPr bwMode="auto">
          <a:xfrm>
            <a:off x="1834852" y="645989"/>
            <a:ext cx="6121523" cy="69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dirty="0"/>
              <a:t>Таблица экспертной оценки </a:t>
            </a:r>
            <a:endParaRPr lang="ru-RU" dirty="0"/>
          </a:p>
          <a:p>
            <a:pPr algn="ctr"/>
            <a:r>
              <a:rPr lang="ru-RU" b="1" dirty="0"/>
              <a:t>модели организации воспитательной </a:t>
            </a:r>
            <a:r>
              <a:rPr lang="ru-RU" b="1" dirty="0" smtClean="0"/>
              <a:t>деятельности</a:t>
            </a:r>
            <a:endParaRPr lang="ru-RU" dirty="0"/>
          </a:p>
        </p:txBody>
      </p:sp>
      <p:sp>
        <p:nvSpPr>
          <p:cNvPr id="25604" name="Объект 4"/>
          <p:cNvSpPr txBox="1">
            <a:spLocks/>
          </p:cNvSpPr>
          <p:nvPr/>
        </p:nvSpPr>
        <p:spPr bwMode="auto">
          <a:xfrm>
            <a:off x="5003800" y="2492375"/>
            <a:ext cx="3752850" cy="361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22533" name="Объект 4"/>
          <p:cNvSpPr txBox="1">
            <a:spLocks/>
          </p:cNvSpPr>
          <p:nvPr/>
        </p:nvSpPr>
        <p:spPr bwMode="auto">
          <a:xfrm>
            <a:off x="719386" y="1628800"/>
            <a:ext cx="7705228" cy="4362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indent="4429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marL="0" indent="0">
              <a:buNone/>
            </a:pPr>
            <a:r>
              <a:rPr lang="ru-RU" sz="1800" b="1" dirty="0"/>
              <a:t>Критерии оценки формы Модели:</a:t>
            </a:r>
          </a:p>
          <a:p>
            <a:pPr lvl="0"/>
            <a:r>
              <a:rPr lang="x-none" sz="1600" dirty="0"/>
              <a:t>Полнота и согласованность структурных частей Модели (отсутствие излишних элементов, затрудняющих достижение стратегической цели)</a:t>
            </a:r>
            <a:endParaRPr lang="ru-RU" sz="1600" dirty="0"/>
          </a:p>
          <a:p>
            <a:pPr lvl="0"/>
            <a:r>
              <a:rPr lang="x-none" sz="1600" dirty="0"/>
              <a:t>Простота Модели («сверка» для текущей деятельности, эталон для решения спорных вопросов).</a:t>
            </a:r>
            <a:endParaRPr lang="ru-RU" sz="1600" dirty="0"/>
          </a:p>
          <a:p>
            <a:pPr lvl="0"/>
            <a:r>
              <a:rPr lang="x-none" sz="1600" dirty="0"/>
              <a:t>Выразительность Модели (возможность наглядно представить способ организации воспитательной деятельности)</a:t>
            </a:r>
            <a:r>
              <a:rPr lang="ru-RU" sz="1600" dirty="0"/>
              <a:t>.</a:t>
            </a:r>
          </a:p>
          <a:p>
            <a:r>
              <a:rPr lang="ru-RU" sz="1600" dirty="0"/>
              <a:t>Гибкость (возможность корректировки Модели в процессе её реализации).</a:t>
            </a:r>
            <a:endParaRPr lang="ru-RU" sz="16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8473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293688"/>
            <a:ext cx="1152525" cy="118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603" name="Объект 4"/>
          <p:cNvSpPr txBox="1">
            <a:spLocks/>
          </p:cNvSpPr>
          <p:nvPr/>
        </p:nvSpPr>
        <p:spPr bwMode="auto">
          <a:xfrm>
            <a:off x="1834852" y="645989"/>
            <a:ext cx="6121523" cy="69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dirty="0"/>
              <a:t>Таблица экспертной оценки </a:t>
            </a:r>
            <a:endParaRPr lang="ru-RU" dirty="0"/>
          </a:p>
          <a:p>
            <a:pPr algn="ctr"/>
            <a:r>
              <a:rPr lang="ru-RU" b="1" dirty="0"/>
              <a:t>модели организации воспитательной </a:t>
            </a:r>
            <a:r>
              <a:rPr lang="ru-RU" b="1" dirty="0" smtClean="0"/>
              <a:t>деятельности</a:t>
            </a:r>
            <a:endParaRPr lang="ru-RU" dirty="0"/>
          </a:p>
        </p:txBody>
      </p:sp>
      <p:sp>
        <p:nvSpPr>
          <p:cNvPr id="25604" name="Объект 4"/>
          <p:cNvSpPr txBox="1">
            <a:spLocks/>
          </p:cNvSpPr>
          <p:nvPr/>
        </p:nvSpPr>
        <p:spPr bwMode="auto">
          <a:xfrm>
            <a:off x="5003800" y="2492375"/>
            <a:ext cx="3752850" cy="361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22533" name="Объект 4"/>
          <p:cNvSpPr txBox="1">
            <a:spLocks/>
          </p:cNvSpPr>
          <p:nvPr/>
        </p:nvSpPr>
        <p:spPr bwMode="auto">
          <a:xfrm>
            <a:off x="719386" y="1628800"/>
            <a:ext cx="7705228" cy="4362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indent="4429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marL="0" indent="0">
              <a:buNone/>
            </a:pPr>
            <a:r>
              <a:rPr lang="ru-RU" sz="1800" b="1" dirty="0"/>
              <a:t>Критерии оценки формы Модели:</a:t>
            </a:r>
          </a:p>
          <a:p>
            <a:pPr lvl="0"/>
            <a:r>
              <a:rPr lang="x-none" sz="1600" dirty="0"/>
              <a:t>Полнота и согласованность структурных частей Модели (отсутствие излишних элементов, затрудняющих достижение стратегической цели)</a:t>
            </a:r>
            <a:endParaRPr lang="ru-RU" sz="1600" dirty="0"/>
          </a:p>
          <a:p>
            <a:pPr lvl="0"/>
            <a:r>
              <a:rPr lang="x-none" sz="1600" dirty="0"/>
              <a:t>Простота Модели («сверка» для текущей деятельности, эталон для решения спорных вопросов).</a:t>
            </a:r>
            <a:endParaRPr lang="ru-RU" sz="1600" dirty="0"/>
          </a:p>
          <a:p>
            <a:pPr lvl="0"/>
            <a:r>
              <a:rPr lang="x-none" sz="1600" dirty="0"/>
              <a:t>Выразительность Модели (возможность наглядно представить способ организации воспитательной деятельности)</a:t>
            </a:r>
            <a:r>
              <a:rPr lang="ru-RU" sz="1600" dirty="0"/>
              <a:t>.</a:t>
            </a:r>
          </a:p>
          <a:p>
            <a:r>
              <a:rPr lang="ru-RU" sz="1600" dirty="0"/>
              <a:t>Гибкость (возможность корректировки Модели в процессе её реализации).</a:t>
            </a:r>
            <a:endParaRPr lang="ru-RU" sz="16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5464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B0F0"/>
            </a:gs>
            <a:gs pos="50000">
              <a:srgbClr val="B55CAB"/>
            </a:gs>
            <a:gs pos="100000">
              <a:srgbClr val="3D1B5F"/>
            </a:gs>
          </a:gsLst>
          <a:lin ang="252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476375" y="2636838"/>
            <a:ext cx="6911975" cy="9366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Спасибо за внимание!</a:t>
            </a:r>
            <a:br>
              <a:rPr lang="ru-RU" dirty="0"/>
            </a:br>
            <a:endParaRPr lang="ru-RU" altLang="ru-RU" dirty="0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/>
            <a:endParaRPr lang="ru-RU" altLang="ru-RU" smtClean="0"/>
          </a:p>
          <a:p>
            <a:pPr algn="ctr" eaLnBrk="1" hangingPunct="1"/>
            <a:endParaRPr lang="ru-RU" altLang="ru-RU" smtClean="0"/>
          </a:p>
          <a:p>
            <a:pPr algn="ctr" eaLnBrk="1" hangingPunct="1"/>
            <a:endParaRPr lang="ru-RU" altLang="ru-RU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196753"/>
            <a:ext cx="6348413" cy="2808312"/>
          </a:xfrm>
        </p:spPr>
        <p:txBody>
          <a:bodyPr/>
          <a:lstStyle/>
          <a:p>
            <a:pPr algn="just"/>
            <a:r>
              <a:rPr lang="ru-RU" dirty="0"/>
              <a:t>В соответствие с государственным заданием ГАУ ДПО ЯО «Институт развития образования» на 2020 год (ТЗ № 3 «Организация проведения общественно-значимых мероприятий в сфере образования, науки и молодежной политики и других мероприятий с детьми и взрослыми») раздел «Региональные конкурсы образовательных организаций»     .№ 6.4.9. </a:t>
            </a:r>
            <a:r>
              <a:rPr lang="ru-RU" dirty="0" smtClean="0"/>
              <a:t>центр развития профессионального образования проводит </a:t>
            </a:r>
            <a:r>
              <a:rPr lang="ru-RU" sz="2000" dirty="0" smtClean="0"/>
              <a:t>«</a:t>
            </a:r>
            <a:r>
              <a:rPr lang="ru-RU" sz="2000" b="1" dirty="0" smtClean="0"/>
              <a:t>Областной </a:t>
            </a:r>
            <a:r>
              <a:rPr lang="ru-RU" sz="2000" b="1" dirty="0"/>
              <a:t>конкурс на лучшую модель организации воспитательной деятельности </a:t>
            </a:r>
            <a:r>
              <a:rPr lang="ru-RU" dirty="0"/>
              <a:t>в профессиональных образовательных организациях Ярославской области, функционально подчиненных департаменту образования Ярославской области» </a:t>
            </a:r>
          </a:p>
        </p:txBody>
      </p:sp>
    </p:spTree>
    <p:extLst>
      <p:ext uri="{BB962C8B-B14F-4D97-AF65-F5344CB8AC3E}">
        <p14:creationId xmlns:p14="http://schemas.microsoft.com/office/powerpoint/2010/main" val="3153907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293688"/>
            <a:ext cx="1152525" cy="118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603" name="Объект 4"/>
          <p:cNvSpPr txBox="1">
            <a:spLocks/>
          </p:cNvSpPr>
          <p:nvPr/>
        </p:nvSpPr>
        <p:spPr bwMode="auto">
          <a:xfrm>
            <a:off x="1641438" y="476672"/>
            <a:ext cx="6049589" cy="1418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dirty="0"/>
              <a:t>Положение </a:t>
            </a:r>
          </a:p>
          <a:p>
            <a:pPr algn="ctr"/>
            <a:r>
              <a:rPr lang="ru-RU" dirty="0"/>
              <a:t>об  областном конкурсе на лучшую модель организации воспитательной деятельности в профессиональной образовательной организации Ярославской области</a:t>
            </a:r>
            <a:endParaRPr lang="ru-RU" altLang="ru-RU" sz="2000" dirty="0"/>
          </a:p>
        </p:txBody>
      </p:sp>
      <p:sp>
        <p:nvSpPr>
          <p:cNvPr id="25604" name="Объект 4"/>
          <p:cNvSpPr txBox="1">
            <a:spLocks/>
          </p:cNvSpPr>
          <p:nvPr/>
        </p:nvSpPr>
        <p:spPr bwMode="auto">
          <a:xfrm>
            <a:off x="5003800" y="2492375"/>
            <a:ext cx="3752850" cy="361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110000"/>
              </a:lnSpc>
              <a:buFont typeface="Arial" charset="0"/>
              <a:buNone/>
            </a:pPr>
            <a:endParaRPr lang="ru-RU" altLang="ru-RU" sz="1400"/>
          </a:p>
        </p:txBody>
      </p:sp>
      <p:sp>
        <p:nvSpPr>
          <p:cNvPr id="7" name="Объект 4"/>
          <p:cNvSpPr txBox="1">
            <a:spLocks/>
          </p:cNvSpPr>
          <p:nvPr/>
        </p:nvSpPr>
        <p:spPr bwMode="auto">
          <a:xfrm>
            <a:off x="593004" y="2060849"/>
            <a:ext cx="7723412" cy="3960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indent="4429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marL="457200" indent="-457200">
              <a:buAutoNum type="arabicPeriod"/>
            </a:pPr>
            <a:r>
              <a:rPr lang="ru-RU" sz="1800" dirty="0" smtClean="0"/>
              <a:t>Общие положения</a:t>
            </a:r>
          </a:p>
          <a:p>
            <a:pPr marL="0" indent="0">
              <a:buNone/>
            </a:pPr>
            <a:r>
              <a:rPr lang="ru-RU" sz="1800" dirty="0" smtClean="0"/>
              <a:t>Организатором </a:t>
            </a:r>
            <a:r>
              <a:rPr lang="ru-RU" sz="1800" dirty="0"/>
              <a:t>Конкурса </a:t>
            </a:r>
            <a:r>
              <a:rPr lang="ru-RU" sz="1800" dirty="0" smtClean="0"/>
              <a:t>является государственное </a:t>
            </a:r>
            <a:r>
              <a:rPr lang="ru-RU" sz="1800" dirty="0"/>
              <a:t>автономное учреждение дополнительного профессионального образования «Институт развития образования» (далее – ГАУ ДПО ЯО ИРО</a:t>
            </a:r>
            <a:r>
              <a:rPr lang="ru-RU" sz="1800" dirty="0" smtClean="0"/>
              <a:t>).</a:t>
            </a:r>
          </a:p>
          <a:p>
            <a:pPr marL="0" lvl="0" indent="0">
              <a:buNone/>
            </a:pPr>
            <a:endParaRPr lang="ru-RU" sz="1800" dirty="0"/>
          </a:p>
          <a:p>
            <a:pPr marL="0" indent="0">
              <a:buNone/>
            </a:pPr>
            <a:r>
              <a:rPr lang="ru-RU" sz="1800" dirty="0" smtClean="0"/>
              <a:t>Конкурс </a:t>
            </a:r>
            <a:r>
              <a:rPr lang="ru-RU" sz="1800" dirty="0"/>
              <a:t>проводится среди профессиональных образовательных организаций Ярославской области, функционально подчиненных департаменту образования Ярославской области.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6664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293688"/>
            <a:ext cx="1152525" cy="118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6627" name="Прямоугольник 1"/>
          <p:cNvSpPr>
            <a:spLocks noChangeArrowheads="1"/>
          </p:cNvSpPr>
          <p:nvPr/>
        </p:nvSpPr>
        <p:spPr bwMode="auto">
          <a:xfrm>
            <a:off x="1763689" y="723900"/>
            <a:ext cx="5832500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dirty="0"/>
              <a:t>2. Цели и задачи конкурса</a:t>
            </a:r>
          </a:p>
          <a:p>
            <a:endParaRPr lang="ru-RU" alt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827584" y="1628800"/>
            <a:ext cx="691276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2.1. Цель Конкурса - выявление лучших практик и моделей организации воспитательной деятельности в профессиональных образовательных организациях, функционально подчиненных департаменту образования Ярославской области (далее – ПОО ЯО). </a:t>
            </a: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2.2. Задачи Конкурса: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выявление перспективных моделей организации воспитательной деятельности в профессиональных образовательных организациях Ярославской области;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стимулирование педагогических коллективов ПОО ЯО на повышение качества воспитательной деятельности;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совершенствование организационно-методического обеспечения воспитательной деятельности;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распространение в региональной системе образования успешных моделей и практик организации воспитательной деятельности;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выявление и анализ ключевых проблем в организации воспитательной деятельности в ПОО ЯО.</a:t>
            </a: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2.3. Объектом оценки в Конкурсе является организация воспитательной деятельности, отраженная в </a:t>
            </a:r>
            <a:r>
              <a:rPr lang="ru-RU" sz="1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модели и системе показателей,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утвержденных организационным комитетом Конкурса. 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293688"/>
            <a:ext cx="1152525" cy="118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8675" name="Объект 4"/>
          <p:cNvSpPr txBox="1">
            <a:spLocks/>
          </p:cNvSpPr>
          <p:nvPr/>
        </p:nvSpPr>
        <p:spPr bwMode="auto">
          <a:xfrm>
            <a:off x="1763713" y="692149"/>
            <a:ext cx="5329237" cy="4325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ru-RU" dirty="0"/>
              <a:t>Задачи организационного комитета</a:t>
            </a:r>
            <a:endParaRPr lang="ru-RU" altLang="ru-RU" sz="2000" dirty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99939" y="1700808"/>
            <a:ext cx="7056784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7675" algn="just">
              <a:spcAft>
                <a:spcPts val="0"/>
              </a:spcAft>
              <a:buSzPts val="1200"/>
              <a:buFont typeface="Symbol" panose="05050102010706020507" pitchFamily="18" charset="2"/>
              <a:buChar char=""/>
              <a:tabLst>
                <a:tab pos="630555" algn="l"/>
                <a:tab pos="5943600" algn="l"/>
              </a:tabLs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решение организационных вопросов в рамках Конкурса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</a:p>
          <a:p>
            <a:pPr lvl="0" indent="447675" algn="just">
              <a:spcAft>
                <a:spcPts val="0"/>
              </a:spcAft>
              <a:buSzPts val="1200"/>
              <a:buFont typeface="Symbol" panose="05050102010706020507" pitchFamily="18" charset="2"/>
              <a:buChar char=""/>
              <a:tabLst>
                <a:tab pos="630555" algn="l"/>
                <a:tab pos="5943600" algn="l"/>
              </a:tabLs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утверждение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формы отчета об организации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воспитательной деятельности в профессиональной образовательной организации за 2019 год и формы т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аблицы экспертной оценки модели организации воспитательной деятельности в ПОО ЯО;</a:t>
            </a:r>
          </a:p>
          <a:p>
            <a:pPr lvl="0" indent="447675" algn="just">
              <a:spcAft>
                <a:spcPts val="0"/>
              </a:spcAft>
              <a:buSzPts val="1200"/>
              <a:buFont typeface="Symbol" panose="05050102010706020507" pitchFamily="18" charset="2"/>
              <a:buChar char=""/>
              <a:tabLst>
                <a:tab pos="630555" algn="l"/>
                <a:tab pos="5943600" algn="l"/>
              </a:tabLs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прием и регистрация заявок;</a:t>
            </a:r>
          </a:p>
          <a:p>
            <a:pPr lvl="0" indent="447675" algn="just">
              <a:spcAft>
                <a:spcPts val="0"/>
              </a:spcAft>
              <a:buSzPts val="1200"/>
              <a:buFont typeface="Symbol" panose="05050102010706020507" pitchFamily="18" charset="2"/>
              <a:buChar char=""/>
              <a:tabLst>
                <a:tab pos="630555" algn="l"/>
                <a:tab pos="5943600" algn="l"/>
              </a:tabLs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подбор состава экспертов, организация экспертизы представленных документов на Конкурс и осуществление полномочий конкурсной комиссии по рассмотрению отчетов и подведению итогов Конкурса;</a:t>
            </a:r>
          </a:p>
          <a:p>
            <a:pPr lvl="0" indent="447675" algn="just">
              <a:spcAft>
                <a:spcPts val="0"/>
              </a:spcAft>
              <a:buSzPts val="1200"/>
              <a:buFont typeface="Symbol" panose="05050102010706020507" pitchFamily="18" charset="2"/>
              <a:buChar char=""/>
              <a:tabLst>
                <a:tab pos="630555" algn="l"/>
                <a:tab pos="5943600" algn="l"/>
              </a:tabLs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информирование общественности через сайт ГАУ ДПО ЯО «Институт развитии образования» о проведении и результатах Конкурса.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803176"/>
          </a:xfrm>
        </p:spPr>
        <p:txBody>
          <a:bodyPr>
            <a:noAutofit/>
          </a:bodyPr>
          <a:lstStyle/>
          <a:p>
            <a:pPr algn="ctr"/>
            <a:r>
              <a:rPr lang="ru-RU" sz="1600" dirty="0"/>
              <a:t>Состав организационного комитета</a:t>
            </a:r>
            <a:br>
              <a:rPr lang="ru-RU" sz="1600" dirty="0"/>
            </a:br>
            <a:r>
              <a:rPr lang="ru-RU" sz="1600" dirty="0"/>
              <a:t>по проведению областного </a:t>
            </a:r>
            <a:r>
              <a:rPr lang="ru-RU" sz="1600" dirty="0" smtClean="0"/>
              <a:t>конкурса</a:t>
            </a:r>
            <a:endParaRPr lang="ru-RU" sz="1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9" y="1484785"/>
            <a:ext cx="6347714" cy="4392488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dirty="0"/>
              <a:t>Серафимович И.В., проректор ГАУ ДПО ЯО «Институт развития образования», </a:t>
            </a:r>
            <a:r>
              <a:rPr lang="ru-RU" dirty="0" err="1"/>
              <a:t>к.п.н</a:t>
            </a:r>
            <a:r>
              <a:rPr lang="ru-RU" dirty="0"/>
              <a:t>. </a:t>
            </a:r>
            <a:r>
              <a:rPr lang="ru-RU" dirty="0" smtClean="0"/>
              <a:t>-  </a:t>
            </a:r>
            <a:r>
              <a:rPr lang="ru-RU" dirty="0"/>
              <a:t>председатель;</a:t>
            </a:r>
          </a:p>
          <a:p>
            <a:pPr lvl="0"/>
            <a:r>
              <a:rPr lang="x-none" dirty="0"/>
              <a:t>Выборнов В.Ю., руководитель центра развития профессионального образования ГАУ ДПО ЯО «Институт развития образования</a:t>
            </a:r>
            <a:r>
              <a:rPr lang="x-none" dirty="0" smtClean="0"/>
              <a:t>», </a:t>
            </a:r>
            <a:r>
              <a:rPr lang="x-none" dirty="0"/>
              <a:t>к.п.н., заместитель председателя;</a:t>
            </a:r>
            <a:endParaRPr lang="ru-RU" dirty="0"/>
          </a:p>
          <a:p>
            <a:pPr lvl="0"/>
            <a:r>
              <a:rPr lang="x-none" dirty="0"/>
              <a:t>Сатарина Г.Г., старший методист центра развития профессионального образования ГАУ ДПО ЯО «Институт развития образования» </a:t>
            </a:r>
            <a:r>
              <a:rPr lang="x-none" dirty="0" smtClean="0"/>
              <a:t>- </a:t>
            </a:r>
            <a:r>
              <a:rPr lang="x-none" dirty="0"/>
              <a:t>секретарь;</a:t>
            </a:r>
            <a:endParaRPr lang="ru-RU" dirty="0"/>
          </a:p>
          <a:p>
            <a:pPr lvl="0"/>
            <a:r>
              <a:rPr lang="ru-RU" dirty="0"/>
              <a:t>Котова И.А., ведущий</a:t>
            </a:r>
            <a:r>
              <a:rPr lang="x-none" dirty="0"/>
              <a:t> специалист отдела развития профессионального образования департамента образования Ярославской </a:t>
            </a:r>
            <a:r>
              <a:rPr lang="x-none" dirty="0" smtClean="0"/>
              <a:t>области</a:t>
            </a:r>
            <a:r>
              <a:rPr lang="ru-RU" dirty="0" smtClean="0"/>
              <a:t> (по согласованию)</a:t>
            </a:r>
            <a:r>
              <a:rPr lang="x-none" dirty="0" smtClean="0"/>
              <a:t>;</a:t>
            </a:r>
            <a:endParaRPr lang="ru-RU" dirty="0"/>
          </a:p>
          <a:p>
            <a:pPr lvl="0"/>
            <a:r>
              <a:rPr lang="ru-RU" dirty="0"/>
              <a:t>Дубровина А.Е.</a:t>
            </a:r>
            <a:r>
              <a:rPr lang="x-none" dirty="0"/>
              <a:t>, </a:t>
            </a:r>
            <a:r>
              <a:rPr lang="ru-RU" dirty="0"/>
              <a:t>заместитель директора ГПОАУ ЯО Ярославского колледжа сервиса и дизайна; руководитель областного методического объединения руководящих работников, </a:t>
            </a:r>
            <a:r>
              <a:rPr lang="x-none" dirty="0"/>
              <a:t>в функционал которых входит организация воспитательной работы и социальной поддержки обучающихся</a:t>
            </a:r>
            <a:r>
              <a:rPr lang="x-none" b="1" u="sng" dirty="0"/>
              <a:t> </a:t>
            </a:r>
            <a:r>
              <a:rPr lang="x-none" dirty="0"/>
              <a:t>(по согласованию);</a:t>
            </a:r>
            <a:endParaRPr lang="ru-RU" dirty="0"/>
          </a:p>
          <a:p>
            <a:pPr lvl="0"/>
            <a:r>
              <a:rPr lang="ru-RU" dirty="0"/>
              <a:t>Костерина Н.В., директор ГПОУ ЯО Ярославского торгово-экономического </a:t>
            </a:r>
            <a:r>
              <a:rPr lang="ru-RU" dirty="0" smtClean="0"/>
              <a:t>колледжа (по согласованию),</a:t>
            </a:r>
            <a:endParaRPr lang="ru-RU" dirty="0"/>
          </a:p>
          <a:p>
            <a:pPr lvl="0"/>
            <a:r>
              <a:rPr lang="ru-RU" dirty="0"/>
              <a:t>Кудрявцева Т.Н., директор ГПОАУ ЯО Ростовского колледжа отраслевых </a:t>
            </a:r>
            <a:r>
              <a:rPr lang="ru-RU" dirty="0" smtClean="0"/>
              <a:t>технологий (по согласованию)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8426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293688"/>
            <a:ext cx="1152525" cy="118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604" name="Объект 4"/>
          <p:cNvSpPr txBox="1">
            <a:spLocks/>
          </p:cNvSpPr>
          <p:nvPr/>
        </p:nvSpPr>
        <p:spPr bwMode="auto">
          <a:xfrm>
            <a:off x="5003800" y="2492375"/>
            <a:ext cx="3752850" cy="361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7" name="Объект 4"/>
          <p:cNvSpPr txBox="1">
            <a:spLocks/>
          </p:cNvSpPr>
          <p:nvPr/>
        </p:nvSpPr>
        <p:spPr bwMode="auto">
          <a:xfrm>
            <a:off x="2286000" y="735158"/>
            <a:ext cx="4806280" cy="379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indent="4429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anose="020B0603020202020204"/>
                <a:cs typeface="Times New Roman" panose="02020603050405020304" pitchFamily="18" charset="0"/>
              </a:rPr>
              <a:t>Организация</a:t>
            </a:r>
            <a:r>
              <a:rPr kumimoji="0" lang="ru-RU" sz="1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rebuchet MS" panose="020B0603020202020204"/>
                <a:cs typeface="Times New Roman" panose="02020603050405020304" pitchFamily="18" charset="0"/>
              </a:rPr>
              <a:t> Конкурса</a:t>
            </a:r>
            <a:endParaRPr lang="ru-RU" sz="1800" dirty="0"/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endParaRPr kumimoji="0" lang="ru-RU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286000" y="1659285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just">
              <a:spcAft>
                <a:spcPts val="0"/>
              </a:spcAft>
              <a:buSzPts val="1200"/>
              <a:buFont typeface="Symbol" panose="05050102010706020507" pitchFamily="18" charset="2"/>
              <a:buChar char=""/>
              <a:tabLst>
                <a:tab pos="630555" algn="l"/>
                <a:tab pos="5943600" algn="l"/>
              </a:tabLst>
            </a:pPr>
            <a:endParaRPr lang="ru-RU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Объект 4"/>
          <p:cNvSpPr txBox="1">
            <a:spLocks/>
          </p:cNvSpPr>
          <p:nvPr/>
        </p:nvSpPr>
        <p:spPr bwMode="auto">
          <a:xfrm>
            <a:off x="1115616" y="1670741"/>
            <a:ext cx="6624736" cy="39905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indent="4429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marL="0" indent="0">
              <a:buNone/>
            </a:pPr>
            <a:r>
              <a:rPr lang="ru-RU" sz="1600" dirty="0"/>
              <a:t>Конкурс проводится с 01 марта по 31 марта 2020 г</a:t>
            </a:r>
            <a:r>
              <a:rPr lang="ru-RU" sz="1600" dirty="0" smtClean="0"/>
              <a:t>.</a:t>
            </a:r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r>
              <a:rPr lang="ru-RU" sz="1400" dirty="0">
                <a:latin typeface="+mn-lt"/>
              </a:rPr>
              <a:t>Для участия в Конкурсе участники направляют в организационный комитет конкурсные материалы:</a:t>
            </a:r>
          </a:p>
          <a:p>
            <a:pPr marL="0" lvl="0" indent="447675" algn="just">
              <a:buNone/>
            </a:pPr>
            <a:r>
              <a:rPr lang="x-none" sz="1400" dirty="0">
                <a:latin typeface="+mn-lt"/>
              </a:rPr>
              <a:t>заявку на участие в Конкурсе по форме, утверждённой приказом департамента образования Ярославской области (Приложение 1);</a:t>
            </a:r>
            <a:endParaRPr lang="ru-RU" sz="1400" dirty="0">
              <a:latin typeface="+mn-lt"/>
            </a:endParaRPr>
          </a:p>
          <a:p>
            <a:pPr marL="0" lvl="0" indent="447675" algn="just">
              <a:buNone/>
            </a:pPr>
            <a:r>
              <a:rPr lang="ru-RU" sz="1400" dirty="0">
                <a:latin typeface="+mn-lt"/>
              </a:rPr>
              <a:t>описание в свободной форме </a:t>
            </a:r>
            <a:r>
              <a:rPr lang="x-none" sz="1400" dirty="0">
                <a:latin typeface="+mn-lt"/>
              </a:rPr>
              <a:t>модел</a:t>
            </a:r>
            <a:r>
              <a:rPr lang="ru-RU" sz="1400" dirty="0">
                <a:latin typeface="+mn-lt"/>
              </a:rPr>
              <a:t>и</a:t>
            </a:r>
            <a:r>
              <a:rPr lang="x-none" sz="1400" dirty="0">
                <a:latin typeface="+mn-lt"/>
              </a:rPr>
              <a:t> организации воспитательной деятельности </a:t>
            </a:r>
            <a:r>
              <a:rPr lang="ru-RU" sz="1400" dirty="0">
                <a:latin typeface="+mn-lt"/>
              </a:rPr>
              <a:t>(далее – Модель)  </a:t>
            </a:r>
            <a:r>
              <a:rPr lang="x-none" sz="1400" dirty="0">
                <a:latin typeface="+mn-lt"/>
              </a:rPr>
              <a:t>в профессиональной образовательной организации;</a:t>
            </a:r>
            <a:endParaRPr lang="ru-RU" sz="1400" dirty="0">
              <a:latin typeface="+mn-lt"/>
            </a:endParaRPr>
          </a:p>
          <a:p>
            <a:pPr marL="0" lvl="0" indent="447675" algn="just">
              <a:buNone/>
            </a:pPr>
            <a:r>
              <a:rPr lang="x-none" sz="1400" dirty="0">
                <a:latin typeface="+mn-lt"/>
              </a:rPr>
              <a:t> отчет </a:t>
            </a:r>
            <a:r>
              <a:rPr lang="ru-RU" sz="1400" dirty="0">
                <a:latin typeface="+mn-lt"/>
              </a:rPr>
              <a:t>об </a:t>
            </a:r>
            <a:r>
              <a:rPr lang="x-none" sz="1400" dirty="0">
                <a:latin typeface="+mn-lt"/>
              </a:rPr>
              <a:t>организации воспитательной деятельности в профессиональной образовательной организации  </a:t>
            </a:r>
            <a:r>
              <a:rPr lang="ru-RU" sz="1400" dirty="0">
                <a:latin typeface="+mn-lt"/>
              </a:rPr>
              <a:t>за 2019 год.</a:t>
            </a:r>
          </a:p>
          <a:p>
            <a:pPr marL="0" indent="0" algn="just">
              <a:buNone/>
            </a:pPr>
            <a:endParaRPr lang="ru-RU" sz="1600" dirty="0" smtClean="0"/>
          </a:p>
          <a:p>
            <a:pPr marL="0" indent="0" algn="just">
              <a:buNone/>
            </a:pPr>
            <a:r>
              <a:rPr lang="ru-RU" sz="1600" dirty="0" smtClean="0"/>
              <a:t>Прием заявок, отчет </a:t>
            </a:r>
            <a:r>
              <a:rPr lang="ru-RU" sz="1600" dirty="0"/>
              <a:t>по показателям и описание Модели </a:t>
            </a:r>
            <a:r>
              <a:rPr lang="ru-RU" sz="1600" dirty="0" smtClean="0"/>
              <a:t>осуществляется </a:t>
            </a:r>
            <a:r>
              <a:rPr lang="ru-RU" sz="1600" dirty="0"/>
              <a:t>в срок до </a:t>
            </a:r>
            <a:r>
              <a:rPr lang="ru-RU" sz="1600" dirty="0" smtClean="0"/>
              <a:t>20 марта </a:t>
            </a:r>
            <a:r>
              <a:rPr lang="ru-RU" sz="1600" dirty="0"/>
              <a:t>2020 </a:t>
            </a:r>
            <a:r>
              <a:rPr lang="ru-RU" sz="1600" dirty="0" smtClean="0"/>
              <a:t>года (включительно).</a:t>
            </a:r>
            <a:endParaRPr lang="ru-RU" sz="1600" dirty="0"/>
          </a:p>
          <a:p>
            <a:pPr marL="0" indent="0">
              <a:buNone/>
            </a:pPr>
            <a:endParaRPr lang="ru-RU" sz="1600" dirty="0"/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endParaRPr kumimoji="0" lang="ru-RU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7041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293688"/>
            <a:ext cx="1152525" cy="118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604" name="Объект 4"/>
          <p:cNvSpPr txBox="1">
            <a:spLocks/>
          </p:cNvSpPr>
          <p:nvPr/>
        </p:nvSpPr>
        <p:spPr bwMode="auto">
          <a:xfrm>
            <a:off x="5003800" y="2492375"/>
            <a:ext cx="3752850" cy="361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7" name="Объект 4"/>
          <p:cNvSpPr txBox="1">
            <a:spLocks/>
          </p:cNvSpPr>
          <p:nvPr/>
        </p:nvSpPr>
        <p:spPr bwMode="auto">
          <a:xfrm>
            <a:off x="2286000" y="735158"/>
            <a:ext cx="4806280" cy="379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indent="4429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anose="020B0603020202020204"/>
                <a:cs typeface="Times New Roman" panose="02020603050405020304" pitchFamily="18" charset="0"/>
              </a:rPr>
              <a:t>Организация</a:t>
            </a:r>
            <a:r>
              <a:rPr kumimoji="0" lang="ru-RU" sz="1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rebuchet MS" panose="020B0603020202020204"/>
                <a:cs typeface="Times New Roman" panose="02020603050405020304" pitchFamily="18" charset="0"/>
              </a:rPr>
              <a:t> Конкурса</a:t>
            </a:r>
            <a:endParaRPr lang="ru-RU" sz="1800" dirty="0"/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endParaRPr kumimoji="0" lang="ru-RU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286000" y="1659285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just">
              <a:spcAft>
                <a:spcPts val="0"/>
              </a:spcAft>
              <a:buSzPts val="1200"/>
              <a:buFont typeface="Symbol" panose="05050102010706020507" pitchFamily="18" charset="2"/>
              <a:buChar char=""/>
              <a:tabLst>
                <a:tab pos="630555" algn="l"/>
                <a:tab pos="5943600" algn="l"/>
              </a:tabLst>
            </a:pPr>
            <a:endParaRPr lang="ru-RU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Объект 4"/>
          <p:cNvSpPr txBox="1">
            <a:spLocks/>
          </p:cNvSpPr>
          <p:nvPr/>
        </p:nvSpPr>
        <p:spPr bwMode="auto">
          <a:xfrm>
            <a:off x="1115616" y="1670741"/>
            <a:ext cx="6624736" cy="39905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indent="4429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r>
              <a:rPr lang="ru-RU" dirty="0"/>
              <a:t>Заявка и конкурсные материалы направляются в оргкомитет в печатном виде с указанием в теме письма «Конкурс на лучшую модель организации воспитательной деятельности в профессиональной образовательной организации» по адресу: центр развития профессионального образования ГАУ ДПО ЯО ИРО г. Ярославль, ул. Богдановича, дом 16, </a:t>
            </a:r>
            <a:r>
              <a:rPr lang="ru-RU" dirty="0" err="1"/>
              <a:t>каб</a:t>
            </a:r>
            <a:r>
              <a:rPr lang="ru-RU" dirty="0"/>
              <a:t>. 318, тел. (4852) 23-08-97 и в электронном виде на адрес электронной почты </a:t>
            </a:r>
            <a:r>
              <a:rPr lang="ru-RU" u="sng" dirty="0">
                <a:hlinkClick r:id="rId3"/>
              </a:rPr>
              <a:t>satarina@iro.yar.ru</a:t>
            </a:r>
            <a:r>
              <a:rPr lang="ru-RU" u="sng" dirty="0"/>
              <a:t>.</a:t>
            </a:r>
            <a:endParaRPr lang="ru-RU" dirty="0"/>
          </a:p>
          <a:p>
            <a:pPr marL="0" indent="0">
              <a:buNone/>
            </a:pPr>
            <a:endParaRPr lang="ru-RU" sz="1600" dirty="0"/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endParaRPr kumimoji="0" lang="ru-RU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509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293688"/>
            <a:ext cx="1152525" cy="118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604" name="Объект 4"/>
          <p:cNvSpPr txBox="1">
            <a:spLocks/>
          </p:cNvSpPr>
          <p:nvPr/>
        </p:nvSpPr>
        <p:spPr bwMode="auto">
          <a:xfrm>
            <a:off x="5003800" y="2492375"/>
            <a:ext cx="3752850" cy="361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7" name="Объект 4"/>
          <p:cNvSpPr txBox="1">
            <a:spLocks/>
          </p:cNvSpPr>
          <p:nvPr/>
        </p:nvSpPr>
        <p:spPr bwMode="auto">
          <a:xfrm>
            <a:off x="1763688" y="735157"/>
            <a:ext cx="5544616" cy="741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indent="4429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marL="0" lvl="0" indent="0" algn="ctr">
              <a:buNone/>
              <a:defRPr/>
            </a:pPr>
            <a:r>
              <a:rPr lang="ru-RU" dirty="0"/>
              <a:t>Требования к оформлению конкурсных материалов</a:t>
            </a:r>
            <a:endParaRPr kumimoji="0" lang="ru-RU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286000" y="1659285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just">
              <a:spcAft>
                <a:spcPts val="0"/>
              </a:spcAft>
              <a:buSzPts val="1200"/>
              <a:buFont typeface="Symbol" panose="05050102010706020507" pitchFamily="18" charset="2"/>
              <a:buChar char=""/>
              <a:tabLst>
                <a:tab pos="630555" algn="l"/>
                <a:tab pos="5943600" algn="l"/>
              </a:tabLst>
            </a:pPr>
            <a:endParaRPr lang="ru-RU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Объект 4"/>
          <p:cNvSpPr txBox="1">
            <a:spLocks/>
          </p:cNvSpPr>
          <p:nvPr/>
        </p:nvSpPr>
        <p:spPr bwMode="auto">
          <a:xfrm>
            <a:off x="1115616" y="1670741"/>
            <a:ext cx="6624736" cy="39905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indent="4429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lvl="0"/>
            <a:r>
              <a:rPr lang="ru-RU" sz="1600" dirty="0"/>
              <a:t>Модель предоставляется в текстовом, графическом или символическом виде (</a:t>
            </a:r>
            <a:r>
              <a:rPr lang="x-none" sz="1600" dirty="0"/>
              <a:t>или в их </a:t>
            </a:r>
            <a:r>
              <a:rPr lang="ru-RU" sz="1600" dirty="0"/>
              <a:t>сочетании</a:t>
            </a:r>
            <a:r>
              <a:rPr lang="x-none" sz="1600" dirty="0"/>
              <a:t>);</a:t>
            </a:r>
            <a:r>
              <a:rPr lang="ru-RU" sz="1600" dirty="0"/>
              <a:t> в описании Модели должны быть обязательно представлены следующие разделы: назначение Модели, субъекты воспитательной деятельности и их взаимодействие, описание ресурсного потенциала, обеспечивающего реализацию Модели, управление воспитательной деятельностью в рамках Модели, механизмы мониторинга (оценки)  достижения стратегического результата; </a:t>
            </a:r>
          </a:p>
          <a:p>
            <a:pPr lvl="0"/>
            <a:r>
              <a:rPr lang="ru-RU" sz="1600" dirty="0"/>
              <a:t>отчет об организации воспитательной деятельности в профессиональной образовательной организации по критериям и показателям, утвержденным  оргкомитетом Конкурса; </a:t>
            </a:r>
          </a:p>
          <a:p>
            <a:r>
              <a:rPr lang="ru-RU" sz="1600" dirty="0"/>
              <a:t>отчёт и описание Модели заверяется подписью директора и печатью профессиональной образовательной организации</a:t>
            </a: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endParaRPr kumimoji="0" lang="ru-RU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2804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1_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3019</TotalTime>
  <Words>1401</Words>
  <Application>Microsoft Office PowerPoint</Application>
  <PresentationFormat>Экран (4:3)</PresentationFormat>
  <Paragraphs>106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Аспект</vt:lpstr>
      <vt:lpstr>1_Аспект</vt:lpstr>
      <vt:lpstr>Областной конкурс на лучшую модель организации воспитательной деятельности в профессиональной образовательной организации в профессиональной образовательной организации Ярославской области, функционально подчиненных департаменту образования Ярославской области</vt:lpstr>
      <vt:lpstr>Презентация PowerPoint</vt:lpstr>
      <vt:lpstr>Презентация PowerPoint</vt:lpstr>
      <vt:lpstr>Презентация PowerPoint</vt:lpstr>
      <vt:lpstr>Презентация PowerPoint</vt:lpstr>
      <vt:lpstr>Состав организационного комитета по проведению областного конкурса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Совещание диреторов 05.06.2019</dc:title>
  <dc:creator>Владимир Юрьевич Выборнов</dc:creator>
  <cp:lastModifiedBy>Наталья Вячеславовна Кузнецова</cp:lastModifiedBy>
  <cp:revision>249</cp:revision>
  <dcterms:created xsi:type="dcterms:W3CDTF">2016-09-21T15:15:09Z</dcterms:created>
  <dcterms:modified xsi:type="dcterms:W3CDTF">2020-03-06T08:50:17Z</dcterms:modified>
</cp:coreProperties>
</file>