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9" r:id="rId3"/>
    <p:sldId id="283" r:id="rId4"/>
    <p:sldId id="296" r:id="rId5"/>
    <p:sldId id="292" r:id="rId6"/>
    <p:sldId id="286" r:id="rId7"/>
    <p:sldId id="293" r:id="rId8"/>
    <p:sldId id="294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-84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12.10.2020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ctrTitle"/>
          </p:nvPr>
        </p:nvSpPr>
        <p:spPr>
          <a:xfrm>
            <a:off x="764772" y="1706880"/>
            <a:ext cx="7731498" cy="3047999"/>
          </a:xfrm>
        </p:spPr>
        <p:txBody>
          <a:bodyPr anchor="t">
            <a:noAutofit/>
          </a:bodyPr>
          <a:lstStyle/>
          <a:p>
            <a:pPr marL="0" indent="0"/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подходы к пониманию основных компонентов профессиональной культуры обучающихся</a:t>
            </a:r>
            <a:r>
              <a:rPr lang="ru-RU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sz="4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048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99069" y="4797426"/>
            <a:ext cx="4688378" cy="942974"/>
          </a:xfrm>
        </p:spPr>
        <p:txBody>
          <a:bodyPr>
            <a:normAutofit/>
          </a:bodyPr>
          <a:lstStyle/>
          <a:p>
            <a:pPr algn="l" eaLnBrk="1" hangingPunct="1"/>
            <a:r>
              <a:rPr lang="ru-RU" altLang="ru-RU" sz="2000" b="1" dirty="0" smtClean="0"/>
              <a:t>Задорожная И.В., методист центра развития профессионального образования </a:t>
            </a:r>
          </a:p>
        </p:txBody>
      </p:sp>
      <p:sp>
        <p:nvSpPr>
          <p:cNvPr id="20484" name="Подзаголовок 2"/>
          <p:cNvSpPr txBox="1">
            <a:spLocks/>
          </p:cNvSpPr>
          <p:nvPr/>
        </p:nvSpPr>
        <p:spPr bwMode="auto">
          <a:xfrm>
            <a:off x="2544234" y="5740400"/>
            <a:ext cx="7516284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spcAft>
                <a:spcPts val="300"/>
              </a:spcAft>
              <a:buClr>
                <a:srgbClr val="255CFB"/>
              </a:buClr>
              <a:buSzPct val="130000"/>
              <a:buFont typeface="Georgia" pitchFamily="18" charset="0"/>
              <a:buNone/>
            </a:pPr>
            <a:r>
              <a:rPr lang="en-US" altLang="ru-RU" sz="2000" b="1" dirty="0" smtClean="0"/>
              <a:t>14 </a:t>
            </a:r>
            <a:r>
              <a:rPr lang="ru-RU" altLang="ru-RU" sz="2000" b="1" dirty="0" smtClean="0"/>
              <a:t>октября</a:t>
            </a:r>
            <a:r>
              <a:rPr lang="ru-RU" altLang="ru-RU" sz="2000" b="1" dirty="0" smtClean="0"/>
              <a:t>  </a:t>
            </a:r>
            <a:r>
              <a:rPr lang="ru-RU" altLang="ru-RU" sz="2000" b="1" dirty="0" smtClean="0"/>
              <a:t>2020 </a:t>
            </a:r>
            <a:r>
              <a:rPr lang="ru-RU" altLang="ru-RU" sz="2000" b="1" dirty="0"/>
              <a:t>г.</a:t>
            </a:r>
          </a:p>
        </p:txBody>
      </p:sp>
      <p:pic>
        <p:nvPicPr>
          <p:cNvPr id="2048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383" y="188913"/>
            <a:ext cx="10189214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03" y="2133600"/>
            <a:ext cx="3345189" cy="1691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3" y="188912"/>
            <a:ext cx="1010285" cy="942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40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Основные компоненты профессиональной культуры обучающихся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18" y="1476376"/>
            <a:ext cx="10697517" cy="4941048"/>
          </a:xfrm>
        </p:spPr>
        <p:txBody>
          <a:bodyPr>
            <a:noAutofit/>
          </a:bodyPr>
          <a:lstStyle/>
          <a:p>
            <a:r>
              <a:rPr lang="ru-RU" b="1" dirty="0" smtClean="0"/>
              <a:t>Профессиональная</a:t>
            </a:r>
            <a:r>
              <a:rPr lang="ru-RU" dirty="0" smtClean="0"/>
              <a:t> </a:t>
            </a:r>
            <a:r>
              <a:rPr lang="ru-RU" b="1" dirty="0"/>
              <a:t>культура</a:t>
            </a:r>
            <a:r>
              <a:rPr lang="ru-RU" dirty="0"/>
              <a:t> — </a:t>
            </a:r>
            <a:r>
              <a:rPr lang="ru-RU" b="1" dirty="0"/>
              <a:t>это</a:t>
            </a:r>
            <a:r>
              <a:rPr lang="ru-RU" dirty="0"/>
              <a:t> универсальная система, включающая </a:t>
            </a:r>
            <a:r>
              <a:rPr lang="ru-RU" b="1" dirty="0"/>
              <a:t>профессиональные</a:t>
            </a:r>
            <a:r>
              <a:rPr lang="ru-RU" dirty="0"/>
              <a:t> знания и ценности, которые в виде образцов и норм, принятых в конкретной </a:t>
            </a:r>
            <a:r>
              <a:rPr lang="ru-RU" b="1" dirty="0"/>
              <a:t>профессиональной</a:t>
            </a:r>
            <a:r>
              <a:rPr lang="ru-RU" dirty="0"/>
              <a:t> </a:t>
            </a:r>
            <a:r>
              <a:rPr lang="ru-RU" dirty="0" smtClean="0"/>
              <a:t>области, регулируют </a:t>
            </a:r>
            <a:r>
              <a:rPr lang="ru-RU" b="1" dirty="0"/>
              <a:t>профессиональную</a:t>
            </a:r>
            <a:r>
              <a:rPr lang="ru-RU" dirty="0"/>
              <a:t> деятельность</a:t>
            </a:r>
            <a:r>
              <a:rPr lang="ru-RU" dirty="0" smtClean="0"/>
              <a:t>.</a:t>
            </a:r>
          </a:p>
          <a:p>
            <a:r>
              <a:rPr lang="ru-RU" dirty="0"/>
              <a:t> </a:t>
            </a:r>
            <a:r>
              <a:rPr lang="ru-RU" b="1" dirty="0" smtClean="0"/>
              <a:t>Профессиональная культура </a:t>
            </a:r>
            <a:r>
              <a:rPr lang="ru-RU" dirty="0"/>
              <a:t>базируется на опыте и деятельности </a:t>
            </a:r>
            <a:r>
              <a:rPr lang="ru-RU" dirty="0" smtClean="0"/>
              <a:t>обучающихся и  проявляется в процессе профессиональной и социальной деятельности. </a:t>
            </a:r>
          </a:p>
          <a:p>
            <a:r>
              <a:rPr lang="ru-RU" dirty="0" smtClean="0"/>
              <a:t> Основой для развития компонентов Профессиональной культуры обучающихся будут ОК и ПК.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078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Autofit/>
          </a:bodyPr>
          <a:lstStyle/>
          <a:p>
            <a:pPr algn="ctr"/>
            <a:r>
              <a:rPr lang="ru-RU" altLang="ru-RU" sz="3600" b="1" dirty="0" smtClean="0"/>
              <a:t>Ведущие признаки профессиональной культуры обучающихся</a:t>
            </a:r>
            <a:endParaRPr lang="ru-RU" altLang="ru-RU" sz="36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18" y="1476376"/>
            <a:ext cx="10697517" cy="4941048"/>
          </a:xfrm>
        </p:spPr>
        <p:txBody>
          <a:bodyPr>
            <a:noAutofit/>
          </a:bodyPr>
          <a:lstStyle/>
          <a:p>
            <a:r>
              <a:rPr lang="ru-RU" sz="3600" dirty="0" smtClean="0"/>
              <a:t>Владение сформированных профессиональных знаний и умений;</a:t>
            </a:r>
          </a:p>
          <a:p>
            <a:r>
              <a:rPr lang="ru-RU" sz="3600" dirty="0"/>
              <a:t>О</a:t>
            </a:r>
            <a:r>
              <a:rPr lang="ru-RU" sz="3600" dirty="0" smtClean="0"/>
              <a:t>бладание общей культурой профессионала;</a:t>
            </a:r>
          </a:p>
          <a:p>
            <a:r>
              <a:rPr lang="ru-RU" sz="3600" dirty="0" smtClean="0"/>
              <a:t>Демонстрация усвоенных нормативов и ценностей профессиональной деятельности и образцов поведени</a:t>
            </a:r>
            <a:r>
              <a:rPr lang="ru-RU" sz="3600" dirty="0" smtClean="0"/>
              <a:t>я;</a:t>
            </a:r>
          </a:p>
          <a:p>
            <a:pPr marL="0" indent="0">
              <a:buNone/>
            </a:pPr>
            <a:r>
              <a:rPr lang="ru-RU" sz="3600" dirty="0" smtClean="0"/>
              <a:t> </a:t>
            </a:r>
            <a:endParaRPr lang="ru-RU" sz="36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749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 </a:t>
            </a:r>
            <a:r>
              <a:rPr lang="ru-RU" sz="3200" b="1" dirty="0" smtClean="0"/>
              <a:t>Профессионально-значимые компоненты :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altLang="ru-RU" sz="32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умение </a:t>
            </a:r>
            <a:r>
              <a:rPr lang="ru-RU" sz="2400" dirty="0"/>
              <a:t>организовывать собственную деятельность и в процессе оптимального взаимодействие с другими,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демонстрация </a:t>
            </a:r>
            <a:r>
              <a:rPr lang="ru-RU" sz="2400" dirty="0"/>
              <a:t>навыков  по разрешению психологических ситуаций, </a:t>
            </a:r>
            <a:r>
              <a:rPr lang="ru-RU" sz="2400" dirty="0" smtClean="0"/>
              <a:t>- владении </a:t>
            </a:r>
            <a:r>
              <a:rPr lang="ru-RU" sz="2400" dirty="0"/>
              <a:t>элементами  ораторского искусства;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умение  </a:t>
            </a:r>
            <a:r>
              <a:rPr lang="ru-RU" sz="2400" dirty="0"/>
              <a:t>оптимально организовывать рабочее место и рабочее время,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формировать </a:t>
            </a:r>
            <a:r>
              <a:rPr lang="ru-RU" sz="2400" dirty="0"/>
              <a:t>свой  профессиональный имидж и др.</a:t>
            </a:r>
          </a:p>
          <a:p>
            <a:pPr>
              <a:buFontTx/>
              <a:buChar char="-"/>
            </a:pPr>
            <a:r>
              <a:rPr lang="ru-RU" sz="2400" dirty="0"/>
              <a:t>в</a:t>
            </a:r>
            <a:r>
              <a:rPr lang="ru-RU" sz="2400" dirty="0" smtClean="0"/>
              <a:t>ладение компьютерными </a:t>
            </a:r>
            <a:r>
              <a:rPr lang="ru-RU" sz="2400" dirty="0"/>
              <a:t>и современными информационными технологиями: способность к сбору, анализу </a:t>
            </a:r>
            <a:r>
              <a:rPr lang="ru-RU" sz="2400" dirty="0" smtClean="0"/>
              <a:t>информации.</a:t>
            </a:r>
            <a:endParaRPr lang="ru-RU" sz="2400" dirty="0"/>
          </a:p>
          <a:p>
            <a:pPr>
              <a:buFontTx/>
              <a:buChar char="-"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05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Основные компоненты  профессиональной культуры специалиста и социума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 marL="457200" indent="-457200">
              <a:buAutoNum type="arabicPeriod"/>
              <a:defRPr/>
            </a:pPr>
            <a:r>
              <a:rPr lang="ru-RU" sz="3200" dirty="0" smtClean="0"/>
              <a:t>Когнитивный компонент: нормы поведения в обществе, нормы общения;</a:t>
            </a:r>
          </a:p>
          <a:p>
            <a:pPr marL="457200" indent="-457200">
              <a:buAutoNum type="arabicPeriod"/>
              <a:defRPr/>
            </a:pPr>
            <a:r>
              <a:rPr lang="ru-RU" sz="3200" dirty="0" smtClean="0"/>
              <a:t>Мотивационно-ценностный компонент: отношение к себе и другим как к высшей ценности;</a:t>
            </a:r>
          </a:p>
          <a:p>
            <a:pPr marL="457200" indent="-457200">
              <a:buAutoNum type="arabicPeriod"/>
              <a:defRPr/>
            </a:pPr>
            <a:r>
              <a:rPr lang="ru-RU" sz="3200" dirty="0" smtClean="0"/>
              <a:t> </a:t>
            </a:r>
            <a:r>
              <a:rPr lang="ru-RU" sz="3200" dirty="0" err="1" smtClean="0"/>
              <a:t>Деятельностный</a:t>
            </a:r>
            <a:r>
              <a:rPr lang="ru-RU" sz="3200" dirty="0" smtClean="0"/>
              <a:t> компонент: способность к саморазвитию и самообразованию, самооценке.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368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Над профессиональные компетенции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  <a:defRPr/>
            </a:pPr>
            <a:r>
              <a:rPr lang="ru-RU" dirty="0" smtClean="0"/>
              <a:t>Политическая и социально-экономическая -   ориентация в политической обстановке, наличие собственного взгляда на данное состояние политики и экономики;</a:t>
            </a:r>
          </a:p>
          <a:p>
            <a:pPr marL="457200" indent="-457200">
              <a:buAutoNum type="arabicPeriod"/>
              <a:defRPr/>
            </a:pPr>
            <a:r>
              <a:rPr lang="ru-RU" dirty="0" smtClean="0"/>
              <a:t> Социально-коммуникативная – способность к коллективным действиям, навыки межличностного общения, стремление к социальному взаимопониманию, способность работать в команде, приверженность к этическим ценностям;</a:t>
            </a:r>
          </a:p>
          <a:p>
            <a:pPr marL="457200" indent="-457200">
              <a:buAutoNum type="arabicPeriod"/>
              <a:defRPr/>
            </a:pPr>
            <a:r>
              <a:rPr lang="ru-RU" dirty="0" smtClean="0"/>
              <a:t>Поликультурная – способность воспринимать разнообразие и межкультурные различия, уважение иных культур, особенности обычаев, традиций , интереса к чужой культуре, способность видеть в ней область обогащения личного опыта.</a:t>
            </a:r>
          </a:p>
          <a:p>
            <a:pPr marL="0" indent="0">
              <a:buNone/>
              <a:defRPr/>
            </a:pPr>
            <a:endParaRPr lang="ru-RU" sz="24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062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760" y="293689"/>
            <a:ext cx="8747760" cy="1032191"/>
          </a:xfrm>
        </p:spPr>
        <p:txBody>
          <a:bodyPr>
            <a:normAutofit/>
          </a:bodyPr>
          <a:lstStyle/>
          <a:p>
            <a:pPr algn="ctr"/>
            <a:r>
              <a:rPr lang="ru-RU" altLang="ru-RU" sz="3200" b="1" dirty="0" smtClean="0"/>
              <a:t>Над профессиональные компетенции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3920" y="1476376"/>
            <a:ext cx="10591800" cy="4976960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pPr marL="0" indent="0">
              <a:buNone/>
              <a:defRPr/>
            </a:pPr>
            <a:r>
              <a:rPr lang="ru-RU" sz="2400" dirty="0" smtClean="0"/>
              <a:t>4</a:t>
            </a:r>
            <a:r>
              <a:rPr lang="ru-RU" sz="3200" dirty="0" smtClean="0"/>
              <a:t>. Индивидуально-личностная компетенция – способность к саморазвитию и самообразованию, адаптация к новым ситуациям, стремление к здоровому образу жизни;</a:t>
            </a:r>
          </a:p>
          <a:p>
            <a:pPr marL="0" indent="0">
              <a:buNone/>
              <a:defRPr/>
            </a:pPr>
            <a:r>
              <a:rPr lang="ru-RU" sz="3200" dirty="0" smtClean="0"/>
              <a:t>5. Информационно-инструментальная компетенция: владение компьютером и современными информационными технологиями, способность к сбору и анализу информации.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418" y="293689"/>
            <a:ext cx="15367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518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60" y="326430"/>
            <a:ext cx="2026400" cy="202640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3368040" y="423948"/>
            <a:ext cx="6873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1" y="2823436"/>
            <a:ext cx="78760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Благодарим за внимание!</a:t>
            </a:r>
            <a:endParaRPr lang="ru-RU" sz="5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</TotalTime>
  <Words>351</Words>
  <Application>Microsoft Office PowerPoint</Application>
  <PresentationFormat>Произвольный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1_Тема Office</vt:lpstr>
      <vt:lpstr>2_Тема Office</vt:lpstr>
      <vt:lpstr>Общие подходы к пониманию основных компонентов профессиональной культуры обучающихся </vt:lpstr>
      <vt:lpstr>Основные компоненты профессиональной культуры обучающихся</vt:lpstr>
      <vt:lpstr>Ведущие признаки профессиональной культуры обучающихся</vt:lpstr>
      <vt:lpstr> Профессионально-значимые компоненты : </vt:lpstr>
      <vt:lpstr>Основные компоненты  профессиональной культуры специалиста и социума</vt:lpstr>
      <vt:lpstr>Над профессиональные компетенции</vt:lpstr>
      <vt:lpstr>Над профессиональные компетенции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Ирина Васильевна Задорожная</cp:lastModifiedBy>
  <cp:revision>89</cp:revision>
  <dcterms:created xsi:type="dcterms:W3CDTF">2017-01-30T13:00:35Z</dcterms:created>
  <dcterms:modified xsi:type="dcterms:W3CDTF">2020-10-12T10:56:30Z</dcterms:modified>
  <cp:contentStatus/>
</cp:coreProperties>
</file>