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88" r:id="rId4"/>
    <p:sldId id="316" r:id="rId5"/>
    <p:sldId id="317" r:id="rId6"/>
    <p:sldId id="289" r:id="rId7"/>
    <p:sldId id="318" r:id="rId8"/>
    <p:sldId id="319" r:id="rId9"/>
    <p:sldId id="320" r:id="rId10"/>
    <p:sldId id="321" r:id="rId11"/>
    <p:sldId id="322" r:id="rId12"/>
    <p:sldId id="290" r:id="rId13"/>
    <p:sldId id="291" r:id="rId14"/>
    <p:sldId id="299" r:id="rId15"/>
    <p:sldId id="259" r:id="rId16"/>
    <p:sldId id="307" r:id="rId17"/>
    <p:sldId id="293" r:id="rId18"/>
    <p:sldId id="324" r:id="rId19"/>
    <p:sldId id="306" r:id="rId20"/>
    <p:sldId id="323" r:id="rId21"/>
    <p:sldId id="311" r:id="rId22"/>
    <p:sldId id="294" r:id="rId23"/>
    <p:sldId id="305" r:id="rId24"/>
    <p:sldId id="302" r:id="rId25"/>
    <p:sldId id="300" r:id="rId26"/>
    <p:sldId id="313" r:id="rId27"/>
    <p:sldId id="292" r:id="rId28"/>
    <p:sldId id="297" r:id="rId29"/>
    <p:sldId id="270" r:id="rId30"/>
    <p:sldId id="309" r:id="rId31"/>
    <p:sldId id="325" r:id="rId32"/>
    <p:sldId id="326" r:id="rId33"/>
    <p:sldId id="312" r:id="rId34"/>
    <p:sldId id="31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6" autoAdjust="0"/>
    <p:restoredTop sz="94660"/>
  </p:normalViewPr>
  <p:slideViewPr>
    <p:cSldViewPr>
      <p:cViewPr varScale="1">
        <p:scale>
          <a:sx n="49" d="100"/>
          <a:sy n="49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E5F13-278D-4A4A-9BBA-7D0C25ABDC9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194BD-3CCF-41A4-87CB-C8A0F6052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194BD-3CCF-41A4-87CB-C8A0F6052C9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00438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714884"/>
            <a:ext cx="5524504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400" b="1" dirty="0" err="1" smtClean="0">
                <a:latin typeface="+mj-lt"/>
              </a:rPr>
              <a:t>Ведмедь</a:t>
            </a:r>
            <a:r>
              <a:rPr lang="ru-RU" sz="1400" b="1" dirty="0" smtClean="0">
                <a:latin typeface="+mj-lt"/>
              </a:rPr>
              <a:t> О.Н.,</a:t>
            </a:r>
          </a:p>
          <a:p>
            <a:pPr algn="r"/>
            <a:r>
              <a:rPr lang="ru-RU" sz="1400" b="1" dirty="0" smtClean="0">
                <a:latin typeface="+mj-lt"/>
              </a:rPr>
              <a:t>преподаватель истории</a:t>
            </a:r>
          </a:p>
          <a:p>
            <a:pPr algn="r"/>
            <a:r>
              <a:rPr lang="ru-RU" sz="1400" b="1" dirty="0" smtClean="0">
                <a:latin typeface="+mj-lt"/>
              </a:rPr>
              <a:t>ГПОУ ЯО «Ярославский автомеханический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r"/>
            <a:r>
              <a:rPr lang="ru-RU" sz="1400" b="1" dirty="0" smtClean="0">
                <a:latin typeface="+mj-lt"/>
              </a:rPr>
              <a:t>колледж»</a:t>
            </a:r>
          </a:p>
          <a:p>
            <a:pPr algn="r"/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r"/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Ярославль, 2020</a:t>
            </a:r>
            <a:r>
              <a:rPr lang="ru-RU" sz="1400" b="1" dirty="0" smtClean="0">
                <a:latin typeface="+mj-lt"/>
              </a:rPr>
              <a:t> </a:t>
            </a:r>
            <a:endParaRPr lang="ru-RU" sz="14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Государственное профессиональное образовательное учреждение     </a:t>
            </a:r>
            <a:br>
              <a:rPr lang="ru-RU" sz="1100" b="1" dirty="0" smtClean="0">
                <a:solidFill>
                  <a:prstClr val="white"/>
                </a:solidFill>
                <a:latin typeface="+mj-lt"/>
                <a:ea typeface="+mj-ea"/>
                <a:cs typeface="+mj-cs"/>
              </a:rPr>
            </a:br>
            <a:r>
              <a:rPr lang="ru-RU" sz="1100" b="1" dirty="0" smtClean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Ярославской области  </a:t>
            </a:r>
          </a:p>
          <a:p>
            <a:pPr algn="ctr"/>
            <a:r>
              <a:rPr lang="ru-RU" sz="1100" b="1" dirty="0" smtClean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«ЯРОСЛАВСКИЙ АВТОМЕХАНИЧЕСКИЙ КОЛЛЕДЖ»</a:t>
            </a:r>
          </a:p>
          <a:p>
            <a:pPr algn="ctr"/>
            <a:endParaRPr lang="ru-RU" sz="1100" b="1" dirty="0" smtClean="0">
              <a:solidFill>
                <a:prstClr val="white"/>
              </a:solidFill>
              <a:latin typeface="Georgia" pitchFamily="18" charset="0"/>
              <a:ea typeface="+mj-ea"/>
              <a:cs typeface="+mj-cs"/>
            </a:endParaRPr>
          </a:p>
          <a:p>
            <a:pPr algn="ctr"/>
            <a:endParaRPr lang="ru-RU" sz="1100" b="1" dirty="0" smtClean="0">
              <a:solidFill>
                <a:prstClr val="white"/>
              </a:solidFill>
              <a:latin typeface="Georgia" pitchFamily="18" charset="0"/>
              <a:ea typeface="+mj-ea"/>
              <a:cs typeface="+mj-cs"/>
            </a:endParaRPr>
          </a:p>
          <a:p>
            <a:pPr algn="ctr"/>
            <a:endParaRPr lang="ru-RU" sz="1100" b="1" dirty="0" smtClean="0">
              <a:solidFill>
                <a:prstClr val="white"/>
              </a:solidFill>
              <a:latin typeface="Georgia" pitchFamily="18" charset="0"/>
              <a:ea typeface="+mj-ea"/>
              <a:cs typeface="+mj-cs"/>
            </a:endParaRPr>
          </a:p>
          <a:p>
            <a:pPr algn="ctr"/>
            <a:endParaRPr lang="ru-RU" sz="1100" b="1" dirty="0" smtClean="0">
              <a:solidFill>
                <a:prstClr val="white"/>
              </a:solidFill>
              <a:latin typeface="Georgia" pitchFamily="18" charset="0"/>
              <a:ea typeface="+mj-ea"/>
              <a:cs typeface="+mj-cs"/>
            </a:endParaRPr>
          </a:p>
          <a:p>
            <a:pPr algn="ctr"/>
            <a:endParaRPr lang="ru-RU" sz="1100" b="1" dirty="0" smtClean="0">
              <a:solidFill>
                <a:prstClr val="white"/>
              </a:solidFill>
              <a:latin typeface="Georgia" pitchFamily="18" charset="0"/>
              <a:ea typeface="+mj-ea"/>
              <a:cs typeface="+mj-cs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Внеклассная работа по истории как способ формирования коммуникативной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и гражданской компетентности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63093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352928" cy="609329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+mj-lt"/>
              </a:rPr>
              <a:t>Основу содержания программы составляет история Ярославского региона. Собирая сведения о своих земляках, записывая биографии </a:t>
            </a:r>
            <a:r>
              <a:rPr lang="ru-RU" dirty="0" err="1" smtClean="0">
                <a:solidFill>
                  <a:srgbClr val="002060"/>
                </a:solidFill>
                <a:latin typeface="+mj-lt"/>
              </a:rPr>
              <a:t>ярославцев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, обучающиеся сохраняют историю малой родины для будущего поколения.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+mj-lt"/>
              </a:rPr>
              <a:t>Краеведческий материал, как более близкий и знакомый, усиливает конкретность и наглядность восприятия обучающихся исторического процесса и оказывает воспитывающее воздействие.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Программа призвана развивать личность обучающегося путем активизации познавательных способностей и реализации их устойчивого интереса к исторической науке вообще и краеведению в частности.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42918"/>
            <a:ext cx="8229600" cy="559902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Теоретические  занятия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-беседы 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-лекции 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-доклады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-самостоятельная работа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F:\Ведмедь О.Н.   Конкурс Воспитать человека\фото меропр\IMG_65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3857628"/>
            <a:ext cx="3964809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user\Desktop\фото меропр\IMG_06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357562"/>
            <a:ext cx="4291043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42918"/>
            <a:ext cx="8229600" cy="559902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Практические  занятия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-экскурсии,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-музейный урок,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 встречи, 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-работа с документами,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 интеллектуальные игры,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 викторины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user\Desktop\фото меропр\IMG_494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00496" y="3571876"/>
            <a:ext cx="450059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43108" y="785794"/>
            <a:ext cx="4874486" cy="2859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F:\173 3 курс\vfmxOjJ_vL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3501008"/>
            <a:ext cx="4429124" cy="2855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 descr="C:\Users\Ольга\Desktop\мтиго\FwJi5_6vuA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501008"/>
            <a:ext cx="4321050" cy="2860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229600" cy="28249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Формы деятельности: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Игры по истории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1 курс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-Русь Древняя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-Смутное время в России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-Эпоха Петра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I</a:t>
            </a: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-Война 1812 года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3" descr="Qc9f_w1pMF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60032" y="3717032"/>
            <a:ext cx="3815752" cy="2860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:\фото техн 15\смутное время\IMG_19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789040"/>
            <a:ext cx="4140459" cy="2760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7097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 курс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dirty="0" err="1" smtClean="0">
                <a:solidFill>
                  <a:srgbClr val="002060"/>
                </a:solidFill>
              </a:rPr>
              <a:t>квест</a:t>
            </a:r>
            <a:r>
              <a:rPr lang="ru-RU" dirty="0" smtClean="0">
                <a:solidFill>
                  <a:srgbClr val="002060"/>
                </a:solidFill>
              </a:rPr>
              <a:t> «Кукуруза и ракеты»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«Перестройка и другие»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4" name="Содержимое 3" descr="MeB6mBj4LSE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95536" y="3068960"/>
            <a:ext cx="3636498" cy="2728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F:\Ведмедь О.Н.   Конкурс Воспитать человека\фото меропр\IMG_069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068960"/>
            <a:ext cx="4321961" cy="2881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6676224" cy="50937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Формы деятельности:</a:t>
            </a:r>
            <a:r>
              <a:rPr lang="ru-RU" sz="3200" b="1" dirty="0" smtClean="0">
                <a:solidFill>
                  <a:srgbClr val="002060"/>
                </a:solidFill>
              </a:rPr>
              <a:t> Литературно-музыкальные композиции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1 курс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-Памяти Валерия Харитонова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-Чернобыль: трагедия,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подвиг предупреждение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2 курс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-Герои России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000504"/>
            <a:ext cx="5143536" cy="7532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F:\Ведмедь О.Н.   Конкурс Воспитать человека\фото меропр\IMG_11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8144" y="908720"/>
            <a:ext cx="2914044" cy="1942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F:\Ведмедь О.Н.   Конкурс Воспитать человека\фото меропр\IMG_65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3641034"/>
            <a:ext cx="2144644" cy="3216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F:\Ведмедь О.Н.   Конкурс Воспитать человека\фото меропр\IMG_59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63652" y="2924944"/>
            <a:ext cx="2180348" cy="3094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64" y="1214422"/>
            <a:ext cx="8715436" cy="371477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Формы деятельности:</a:t>
            </a:r>
            <a:br>
              <a:rPr lang="ru-RU" sz="3200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Экскурсии </a:t>
            </a:r>
            <a:br>
              <a:rPr lang="ru-RU" sz="3200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1 курс</a:t>
            </a:r>
            <a:b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-музей колледжа</a:t>
            </a:r>
            <a:b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-ОАО </a:t>
            </a:r>
            <a:r>
              <a:rPr lang="ru-RU" sz="3200" dirty="0" err="1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Автодизель</a:t>
            </a:r>
            <a: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-пешеходная экскурсия по историческому центру Ярославля</a:t>
            </a:r>
            <a:b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28596" y="5323438"/>
            <a:ext cx="8496944" cy="4630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едмедь О.Н.   Конкурс Воспитать человека\20200920_101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3618619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F:\Ведмедь О.Н.   Конкурс Воспитать человека\20200920_0951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66943" y="4283405"/>
            <a:ext cx="4577057" cy="2574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Users\user\Desktop\фото меропр\20150506_16372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55776" y="2348880"/>
            <a:ext cx="4101974" cy="2307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algn="r">
              <a:buNone/>
            </a:pPr>
            <a:endParaRPr lang="ru-RU" sz="2800" i="1" dirty="0" smtClean="0"/>
          </a:p>
          <a:p>
            <a:pPr algn="r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+mj-lt"/>
              </a:rPr>
              <a:t>Единственный путь, </a:t>
            </a:r>
          </a:p>
          <a:p>
            <a:pPr algn="r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+mj-lt"/>
              </a:rPr>
              <a:t>ведущий к знаниям, -</a:t>
            </a:r>
          </a:p>
          <a:p>
            <a:pPr algn="r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+mj-lt"/>
              </a:rPr>
              <a:t> это деятельность </a:t>
            </a:r>
            <a:endParaRPr lang="ru-RU" sz="2800" dirty="0" smtClean="0">
              <a:solidFill>
                <a:srgbClr val="002060"/>
              </a:solidFill>
              <a:latin typeface="+mj-lt"/>
            </a:endParaRPr>
          </a:p>
          <a:p>
            <a:pPr algn="r">
              <a:spcBef>
                <a:spcPts val="1800"/>
              </a:spcBef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+mj-lt"/>
              </a:rPr>
              <a:t>Бернард Шоу</a:t>
            </a:r>
            <a:endParaRPr lang="ru-RU" sz="2800" dirty="0" smtClean="0">
              <a:solidFill>
                <a:srgbClr val="002060"/>
              </a:solidFill>
              <a:latin typeface="+mj-lt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2Ifi540lPtQ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785794"/>
            <a:ext cx="3643338" cy="5113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64" y="692696"/>
            <a:ext cx="8715436" cy="371477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Формы деятельности:</a:t>
            </a:r>
            <a:br>
              <a:rPr lang="ru-RU" sz="3200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Экскурсии </a:t>
            </a:r>
            <a:br>
              <a:rPr lang="ru-RU" sz="3200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2 </a:t>
            </a:r>
            <a: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курс</a:t>
            </a:r>
            <a:b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-музей шинного завода</a:t>
            </a:r>
            <a:b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-рабочие площадки АО «</a:t>
            </a:r>
            <a:r>
              <a:rPr lang="ru-RU" sz="3200" dirty="0" err="1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Кордиант</a:t>
            </a:r>
            <a: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»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28596" y="5323438"/>
            <a:ext cx="8496944" cy="4630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3" descr="C:\Users\Ольга\Desktop\мтиго\aK56kLkcl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3647279"/>
            <a:ext cx="4278419" cy="3210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Экскурсия в музей-заповедник «Смута и Ярославский край»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5JcKqG-rUX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00232" y="1928802"/>
            <a:ext cx="4786346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Форма деятельности: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Исследовательская деятельность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-  сбор и запись воспоминаний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-  работа с архивом музея колледжа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-  обработка  результатов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-  участие в региональных, межрегиональных и всероссийских конференциях и конкурсах</a:t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86322"/>
            <a:ext cx="2819142" cy="116759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user\Desktop\фото меропр\Паутова музей 1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4429132"/>
            <a:ext cx="3960808" cy="2227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H:\фас фото\IMG_274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60" y="4437112"/>
            <a:ext cx="3243567" cy="2162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44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04916" y="642918"/>
            <a:ext cx="6596108" cy="4947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75656" y="566124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Встреча с </a:t>
            </a:r>
            <a:r>
              <a:rPr lang="ru-RU" b="1" dirty="0" smtClean="0">
                <a:solidFill>
                  <a:srgbClr val="002060"/>
                </a:solidFill>
              </a:rPr>
              <a:t>ветераном </a:t>
            </a:r>
            <a:r>
              <a:rPr lang="ru-RU" b="1" dirty="0" smtClean="0">
                <a:solidFill>
                  <a:srgbClr val="002060"/>
                </a:solidFill>
              </a:rPr>
              <a:t>автомеханического техникума </a:t>
            </a:r>
            <a:r>
              <a:rPr lang="ru-RU" b="1" dirty="0" smtClean="0">
                <a:solidFill>
                  <a:srgbClr val="002060"/>
                </a:solidFill>
              </a:rPr>
              <a:t> Паутовой </a:t>
            </a:r>
            <a:r>
              <a:rPr lang="ru-RU" b="1" dirty="0" smtClean="0">
                <a:solidFill>
                  <a:srgbClr val="002060"/>
                </a:solidFill>
              </a:rPr>
              <a:t>В.И.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meJeqz3uCM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27983" y="3501009"/>
            <a:ext cx="4748011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D_Zdrhn1no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404664"/>
            <a:ext cx="4888587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85852" y="714356"/>
            <a:ext cx="6286544" cy="560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8572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Темы исследовательских работ студентов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88840"/>
            <a:ext cx="7829576" cy="460851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Ярославский автомеханический техникум в 1930 г.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Техникум в годы войны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Дети войны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Обучение иностранных студентов в СССР (на примере Автомеханического техникума)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Первенец  пятилетки  (Автомобильный завод и Автомеханический техникум в годы войны)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Династия Лебедевых в истории нашей страны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143248"/>
            <a:ext cx="8515352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solidFill>
                  <a:srgbClr val="002060"/>
                </a:solidFill>
              </a:rPr>
              <a:t>Контроль и оценка результатов освоения: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</a:rPr>
              <a:t> - путем архивирования творческих работ обучающихся, накопления материалов по типу «</a:t>
            </a:r>
            <a:r>
              <a:rPr lang="ru-RU" dirty="0" err="1" smtClean="0">
                <a:solidFill>
                  <a:srgbClr val="002060"/>
                </a:solidFill>
              </a:rPr>
              <a:t>портфолио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участие обучающихся в конкурсах и конференциях различного уровня (колледжа, муниципальных, региональных, всероссийских и международных)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в патриотических акциях и проектах 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173 ГРАМОТЫ\Бабурин 001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500042"/>
            <a:ext cx="2649682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I:\173 ГРАМОТЫ\скан\Бредников 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4678" y="1714488"/>
            <a:ext cx="2626924" cy="3711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F:\Ведмедь О.Н.   Конкурс Воспитать человека\20200925_0929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3071810"/>
            <a:ext cx="2382811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внеклассная работа\Колледж (Конкурс)\IMG_76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500042"/>
            <a:ext cx="4239033" cy="3699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:\внеклассная работа\Колледж (Конкурс)\IMG_76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3809994" y="2714620"/>
            <a:ext cx="5203005" cy="3902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64704"/>
            <a:ext cx="8269118" cy="43251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ДОПОЛНИТЕЛЬНАЯ ОБЩЕОБРАЗОВАТЕЛЬНАЯ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ОБЩЕРАЗВИВАЮЩАЯ ПРОГРАММА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 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«МОЯ РОДИНА»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 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                                    Рассчитана на обучающихся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 от 15 до 18 лет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 Срок реализации программы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 до 2 лет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273224">
            <a:off x="928662" y="2571744"/>
            <a:ext cx="2443180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58162" cy="10668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Подготовка к акции «Бессмертный полк»</a:t>
            </a:r>
            <a:endParaRPr lang="ru-RU" sz="2800" b="1" dirty="0"/>
          </a:p>
        </p:txBody>
      </p:sp>
      <p:pic>
        <p:nvPicPr>
          <p:cNvPr id="2050" name="Picture 2" descr="F:\Ведмедь О.Н.   Конкурс Воспитать человека\фото меропр\IMG_49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643049"/>
            <a:ext cx="7429552" cy="4953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ru-RU" dirty="0" smtClean="0"/>
              <a:t>Воспитательные 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53012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+mj-lt"/>
              </a:rPr>
              <a:t>Первый уровень результатов освоения программы краеведческого объединения: духовно-нравственные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приобретения.</a:t>
            </a: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+mj-lt"/>
              </a:rPr>
              <a:t>Второй уровень результатов - получение обучающимися опыта переживания и позитивного отношения к базовым ценностям общества, ценностного отношения к социальной реальности в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целом.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+mj-lt"/>
              </a:rPr>
              <a:t>Третий уровень результатов - получение обучающимися опыта самостоятельного общественного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действия.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066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24536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формирования 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коммуникативной, этической, социальной, 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гражданской 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компетентности (приобретение опыта гражданских отношений и 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поведения 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в дружественной среде (в группе) и в открытой общественной среде);</a:t>
            </a:r>
          </a:p>
          <a:p>
            <a:pPr lvl="0" algn="just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формирования у обучающихся </a:t>
            </a:r>
            <a:r>
              <a:rPr lang="ru-RU" sz="3200" dirty="0" err="1" smtClean="0">
                <a:solidFill>
                  <a:srgbClr val="002060"/>
                </a:solidFill>
                <a:latin typeface="+mj-lt"/>
              </a:rPr>
              <a:t>социокультурной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 идентичности: </a:t>
            </a:r>
            <a:r>
              <a:rPr lang="ru-RU" sz="3200" dirty="0" err="1" smtClean="0">
                <a:solidFill>
                  <a:srgbClr val="002060"/>
                </a:solidFill>
                <a:latin typeface="+mj-lt"/>
              </a:rPr>
              <a:t>страновой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 (российской), этнической, культурной, </a:t>
            </a:r>
            <a:r>
              <a:rPr lang="ru-RU" sz="3200" dirty="0" err="1" smtClean="0">
                <a:solidFill>
                  <a:srgbClr val="002060"/>
                </a:solidFill>
                <a:latin typeface="+mj-lt"/>
              </a:rPr>
              <a:t>гендерной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 и др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приобщает обучающихся к пониманию истории; 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- обогащает  знания обучающихся;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- расширяет кругозор;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 -содействует росту интереса к предмету</a:t>
            </a:r>
            <a:endParaRPr lang="ru-RU" sz="32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 составлении программы учитывались следующие факторы: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5013176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>
                <a:solidFill>
                  <a:srgbClr val="002060"/>
                </a:solidFill>
                <a:latin typeface="+mj-lt"/>
              </a:rPr>
              <a:t>образовательные потребности обучающихся</a:t>
            </a:r>
            <a:r>
              <a:rPr lang="ru-RU" dirty="0" smtClean="0"/>
              <a:t>;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+mj-lt"/>
              </a:rPr>
              <a:t>особенности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обучающихся (уровень подготовки, уровень мотивации);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+mj-lt"/>
              </a:rPr>
              <a:t>состояние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материально-технического обеспечения колледжа, в том числе и учебно-методического обеспечения.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+mj-lt"/>
              </a:rPr>
              <a:t>Программа имеет базисную платформу, которой является музей колледжа.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+mj-lt"/>
              </a:rPr>
              <a:t>Направление реализации программы - духовно-нравственное.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программы: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воспитание любви к Отечеству через краеведческую поисковую деятельность, направленную на воспитание гражданско-патриотических качеств личности и изучение истории родного края.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7524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программы: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87727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300" i="1" u="sng" dirty="0" smtClean="0">
                <a:solidFill>
                  <a:srgbClr val="002060"/>
                </a:solidFill>
                <a:latin typeface="+mj-lt"/>
              </a:rPr>
              <a:t>образовательные:</a:t>
            </a:r>
          </a:p>
          <a:p>
            <a:pPr lvl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     - </a:t>
            </a:r>
            <a:r>
              <a:rPr lang="ru-RU" sz="3300" dirty="0" smtClean="0">
                <a:solidFill>
                  <a:srgbClr val="002060"/>
                </a:solidFill>
                <a:latin typeface="+mj-lt"/>
              </a:rPr>
              <a:t>сформировать у обучающихся представление об историческом прошлом и настоящем нашего города, края; о личностях, оставивших заметный след в истории; о вкладе, который внесли соотечественники в историческое и культурное наследие города, края, страны;</a:t>
            </a:r>
          </a:p>
          <a:p>
            <a:pPr lvl="0" algn="just">
              <a:buNone/>
            </a:pPr>
            <a:r>
              <a:rPr lang="ru-RU" sz="3300" dirty="0" smtClean="0">
                <a:solidFill>
                  <a:srgbClr val="002060"/>
                </a:solidFill>
                <a:latin typeface="+mj-lt"/>
              </a:rPr>
              <a:t>    - совершенствовать знания, умения и навыки поисковой деятельности: учить наблюдать и описывать факты, систематизировать собранный материал, оформлять его, осуществлять анализ и самоанализ;</a:t>
            </a:r>
          </a:p>
          <a:p>
            <a:pPr algn="just"/>
            <a:r>
              <a:rPr lang="ru-RU" sz="3300" i="1" u="sng" dirty="0" smtClean="0">
                <a:solidFill>
                  <a:srgbClr val="002060"/>
                </a:solidFill>
                <a:latin typeface="+mj-lt"/>
              </a:rPr>
              <a:t>воспитательные:</a:t>
            </a:r>
            <a:endParaRPr lang="ru-RU" sz="3300" u="sng" dirty="0" smtClean="0">
              <a:solidFill>
                <a:srgbClr val="002060"/>
              </a:solidFill>
              <a:latin typeface="+mj-lt"/>
            </a:endParaRPr>
          </a:p>
          <a:p>
            <a:pPr lvl="0" algn="just">
              <a:buNone/>
            </a:pPr>
            <a:r>
              <a:rPr lang="ru-RU" sz="3300" dirty="0" smtClean="0">
                <a:solidFill>
                  <a:srgbClr val="002060"/>
                </a:solidFill>
                <a:latin typeface="+mj-lt"/>
              </a:rPr>
              <a:t>    -  воспитать у обучающихся любовь к Родине, к родному краю через изучение его истории;</a:t>
            </a:r>
          </a:p>
          <a:p>
            <a:pPr lvl="0" algn="just">
              <a:buNone/>
            </a:pPr>
            <a:r>
              <a:rPr lang="ru-RU" sz="3300" dirty="0" smtClean="0">
                <a:solidFill>
                  <a:srgbClr val="002060"/>
                </a:solidFill>
                <a:latin typeface="+mj-lt"/>
              </a:rPr>
              <a:t>    - пробуждать национальное самосознание, духовный характер, глубинной чертой которого является ощущение своего исторического долга, преемственности поколений, служение своему Отечеству, своему народу;</a:t>
            </a:r>
          </a:p>
          <a:p>
            <a:pPr lvl="0" algn="just">
              <a:buNone/>
            </a:pPr>
            <a:r>
              <a:rPr lang="ru-RU" sz="3300" dirty="0" smtClean="0">
                <a:solidFill>
                  <a:srgbClr val="002060"/>
                </a:solidFill>
                <a:latin typeface="+mj-lt"/>
              </a:rPr>
              <a:t>    - сформировать у обучающихся активную жизненную позицию на основе коллективной работы, участии их в интересном и полезном для общества деле;</a:t>
            </a:r>
          </a:p>
          <a:p>
            <a:pPr algn="just"/>
            <a:r>
              <a:rPr lang="ru-RU" sz="3300" i="1" u="sng" dirty="0" smtClean="0">
                <a:solidFill>
                  <a:srgbClr val="002060"/>
                </a:solidFill>
                <a:latin typeface="+mj-lt"/>
              </a:rPr>
              <a:t>развивающие:</a:t>
            </a:r>
            <a:endParaRPr lang="ru-RU" sz="3300" u="sng" dirty="0" smtClean="0">
              <a:solidFill>
                <a:srgbClr val="002060"/>
              </a:solidFill>
              <a:latin typeface="+mj-lt"/>
            </a:endParaRPr>
          </a:p>
          <a:p>
            <a:pPr lvl="0" algn="just">
              <a:buNone/>
            </a:pPr>
            <a:r>
              <a:rPr lang="ru-RU" sz="3300" dirty="0" smtClean="0">
                <a:solidFill>
                  <a:srgbClr val="002060"/>
                </a:solidFill>
                <a:latin typeface="+mj-lt"/>
              </a:rPr>
              <a:t>    - реализовать умственный, духовный, физический творческий потенциал обучающихся;</a:t>
            </a:r>
          </a:p>
          <a:p>
            <a:pPr lvl="0" algn="just">
              <a:buNone/>
            </a:pPr>
            <a:r>
              <a:rPr lang="ru-RU" sz="3300" dirty="0" smtClean="0">
                <a:solidFill>
                  <a:srgbClr val="002060"/>
                </a:solidFill>
                <a:latin typeface="+mj-lt"/>
              </a:rPr>
              <a:t>    -  развивать умения четко и лаконично излагать свои мысли и точку зрения.</a:t>
            </a:r>
          </a:p>
          <a:p>
            <a:pPr lvl="0" algn="just">
              <a:buNone/>
            </a:pPr>
            <a:r>
              <a:rPr lang="ru-RU" sz="3300" dirty="0" smtClean="0">
                <a:solidFill>
                  <a:srgbClr val="002060"/>
                </a:solidFill>
                <a:latin typeface="+mj-lt"/>
              </a:rPr>
              <a:t>    -  расширять исторический кругозор обучающихся;</a:t>
            </a:r>
          </a:p>
          <a:p>
            <a:pPr lvl="0" algn="just">
              <a:buNone/>
            </a:pPr>
            <a:r>
              <a:rPr lang="ru-RU" sz="3300" dirty="0" smtClean="0">
                <a:solidFill>
                  <a:srgbClr val="002060"/>
                </a:solidFill>
                <a:latin typeface="+mj-lt"/>
              </a:rPr>
              <a:t>    -  сформировать учебную самостоятельность и деловые качества.</a:t>
            </a:r>
          </a:p>
          <a:p>
            <a:pPr>
              <a:buNone/>
            </a:pPr>
            <a:endParaRPr lang="ru-RU" sz="33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Программа основана на следующих принципах: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i="1" dirty="0" err="1" smtClean="0">
                <a:solidFill>
                  <a:srgbClr val="002060"/>
                </a:solidFill>
                <a:latin typeface="+mj-lt"/>
              </a:rPr>
              <a:t>Кулътуросообразности</a:t>
            </a:r>
            <a:endParaRPr lang="ru-RU" sz="3600" i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3600" i="1" dirty="0" smtClean="0">
                <a:solidFill>
                  <a:srgbClr val="002060"/>
                </a:solidFill>
                <a:latin typeface="+mj-lt"/>
              </a:rPr>
              <a:t>Коллективности</a:t>
            </a:r>
          </a:p>
          <a:p>
            <a:r>
              <a:rPr lang="ru-RU" sz="3600" i="1" dirty="0" smtClean="0">
                <a:solidFill>
                  <a:srgbClr val="002060"/>
                </a:solidFill>
                <a:latin typeface="+mj-lt"/>
              </a:rPr>
              <a:t>Диалогичности</a:t>
            </a:r>
          </a:p>
          <a:p>
            <a:r>
              <a:rPr lang="ru-RU" sz="3600" i="1" dirty="0" smtClean="0">
                <a:solidFill>
                  <a:srgbClr val="002060"/>
                </a:solidFill>
                <a:latin typeface="+mj-lt"/>
              </a:rPr>
              <a:t>Патриотической направленности</a:t>
            </a:r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r>
              <a:rPr lang="ru-RU" sz="3600" i="1" dirty="0" err="1" smtClean="0">
                <a:solidFill>
                  <a:srgbClr val="002060"/>
                </a:solidFill>
                <a:latin typeface="+mj-lt"/>
              </a:rPr>
              <a:t>Проектности</a:t>
            </a:r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   </a:t>
            </a:r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Программа имеет патриотическую направленность, является общеобразовательной с практической ориентацией, направлена на изучение истории своей малой родины.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Центральной идеей программы является идея гуманизма и сопричастности к прошлому, настоящему и будущему своего Отечества, родного края, колледжа.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1301</TotalTime>
  <Words>692</Words>
  <Application>Microsoft Office PowerPoint</Application>
  <PresentationFormat>Экран (4:3)</PresentationFormat>
  <Paragraphs>122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Городская</vt:lpstr>
      <vt:lpstr>             </vt:lpstr>
      <vt:lpstr>Слайд 2</vt:lpstr>
      <vt:lpstr>Слайд 3</vt:lpstr>
      <vt:lpstr>При составлении программы учитывались следующие факторы:</vt:lpstr>
      <vt:lpstr>Цель программы: </vt:lpstr>
      <vt:lpstr>Задачи программы: </vt:lpstr>
      <vt:lpstr>Программа основана на следующих принципах: </vt:lpstr>
      <vt:lpstr>Слайд 8</vt:lpstr>
      <vt:lpstr>Слайд 9</vt:lpstr>
      <vt:lpstr>Слайд 10</vt:lpstr>
      <vt:lpstr>Слайд 11</vt:lpstr>
      <vt:lpstr> </vt:lpstr>
      <vt:lpstr> </vt:lpstr>
      <vt:lpstr>Слайд 14</vt:lpstr>
      <vt:lpstr>Слайд 15</vt:lpstr>
      <vt:lpstr>2 курс -квест «Кукуруза и ракеты» - «Перестройка и другие» </vt:lpstr>
      <vt:lpstr>Формы деятельности: Литературно-музыкальные композиции 1 курс -Памяти Валерия Харитонова -Чернобыль: трагедия,  подвиг предупреждение 2 курс -Герои России  </vt:lpstr>
      <vt:lpstr>Формы деятельности: Экскурсии  1 курс -музей колледжа -ОАО Автодизель -пешеходная экскурсия по историческому центру Ярославля  </vt:lpstr>
      <vt:lpstr>Слайд 19</vt:lpstr>
      <vt:lpstr>Формы деятельности: Экскурсии  2 курс -музей шинного завода -рабочие площадки АО «Кордиант» </vt:lpstr>
      <vt:lpstr>Экскурсия в музей-заповедник «Смута и Ярославский край»</vt:lpstr>
      <vt:lpstr>  Форма деятельности:  Исследовательская деятельность  -  сбор и запись воспоминаний -  работа с архивом музея колледжа -  обработка  результатов -  участие в региональных, межрегиональных и всероссийских конференциях и конкурсах </vt:lpstr>
      <vt:lpstr>Слайд 23</vt:lpstr>
      <vt:lpstr>Слайд 24</vt:lpstr>
      <vt:lpstr>Слайд 25</vt:lpstr>
      <vt:lpstr>Темы исследовательских работ студентов</vt:lpstr>
      <vt:lpstr> Контроль и оценка результатов освоения:  - путем архивирования творческих работ обучающихся, накопления материалов по типу «портфолио». - участие обучающихся в конкурсах и конференциях различного уровня (колледжа, муниципальных, региональных, всероссийских и международных) - в патриотических акциях и проектах  </vt:lpstr>
      <vt:lpstr>Слайд 28</vt:lpstr>
      <vt:lpstr>Слайд 29</vt:lpstr>
      <vt:lpstr>Подготовка к акции «Бессмертный полк»</vt:lpstr>
      <vt:lpstr>Воспитательные результаты:</vt:lpstr>
      <vt:lpstr>Слайд 32</vt:lpstr>
      <vt:lpstr>Внеурочная деятельность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Внеклассная работа по истории как способ формирования положительного отношения к обучению</dc:title>
  <dc:creator>Преподаватель</dc:creator>
  <cp:lastModifiedBy>Ольга</cp:lastModifiedBy>
  <cp:revision>91</cp:revision>
  <dcterms:created xsi:type="dcterms:W3CDTF">2015-04-08T09:25:14Z</dcterms:created>
  <dcterms:modified xsi:type="dcterms:W3CDTF">2020-10-12T19:46:00Z</dcterms:modified>
</cp:coreProperties>
</file>