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8" r:id="rId4"/>
    <p:sldId id="271" r:id="rId5"/>
    <p:sldId id="272" r:id="rId6"/>
    <p:sldId id="267" r:id="rId7"/>
    <p:sldId id="266" r:id="rId8"/>
    <p:sldId id="260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384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30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69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69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29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3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9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8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45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91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278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CDC29-8D4E-4BFC-99F9-EF1981DD3BB0}" type="datetimeFigureOut">
              <a:rPr lang="ru-RU" smtClean="0"/>
              <a:pPr/>
              <a:t>13.10.2020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6FDEC-BB52-416A-AAF7-A6D148802C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51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Рабочий стол\Для презентации\13773_92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21088"/>
            <a:ext cx="2128189" cy="1959101"/>
          </a:xfrm>
          <a:prstGeom prst="rect">
            <a:avLst/>
          </a:prstGeom>
          <a:noFill/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624" y="1124744"/>
            <a:ext cx="6400800" cy="175260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Формирование духовно-нравственной культуры </a:t>
            </a:r>
            <a:r>
              <a:rPr lang="ru-RU" dirty="0" smtClean="0"/>
              <a:t>студентов </a:t>
            </a:r>
            <a:r>
              <a:rPr lang="ru-RU" dirty="0"/>
              <a:t>на учебном предмете История»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23928" y="473897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Выполнил: преподаватель истории и обществознания ГПОАУ ЯО Заволжский политехнический колледж </a:t>
            </a:r>
            <a:endParaRPr lang="ru-RU" dirty="0" smtClean="0"/>
          </a:p>
          <a:p>
            <a:r>
              <a:rPr lang="ru-RU" dirty="0" smtClean="0"/>
              <a:t>А. И. Ковалева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320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900" dirty="0">
                <a:solidFill>
                  <a:prstClr val="black">
                    <a:tint val="75000"/>
                  </a:prstClr>
                </a:solidFill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1900" dirty="0">
                <a:solidFill>
                  <a:prstClr val="black">
                    <a:tint val="75000"/>
                  </a:prst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/>
              <a:t>Диагностика </a:t>
            </a:r>
            <a:r>
              <a:rPr lang="ru-RU" dirty="0"/>
              <a:t>первоначального отношения к факту </a:t>
            </a:r>
            <a:r>
              <a:rPr lang="ru-RU" dirty="0" smtClean="0"/>
              <a:t>истории -  </a:t>
            </a:r>
            <a:r>
              <a:rPr lang="ru-RU" dirty="0"/>
              <a:t>динамика изменения отношения в дальнейшем изучении материала.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700" dirty="0">
                <a:solidFill>
                  <a:prstClr val="black">
                    <a:tint val="75000"/>
                  </a:prstClr>
                </a:solidFill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1700" dirty="0">
                <a:solidFill>
                  <a:prstClr val="black">
                    <a:tint val="75000"/>
                  </a:prst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Спасибо за внимание.</a:t>
            </a:r>
            <a:endParaRPr lang="ru-RU" dirty="0"/>
          </a:p>
        </p:txBody>
      </p:sp>
      <p:pic>
        <p:nvPicPr>
          <p:cNvPr id="4" name="Picture 2" descr="C:\Documents and Settings\User\Рабочий стол\Для презентации\13773_92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14792"/>
            <a:ext cx="2128189" cy="1959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520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Формирование духовно-нравственной личности  возможно через любой предмет, но большим ресурсом в этом направлении обладают гуманитарные предметы и в частности история</a:t>
            </a:r>
          </a:p>
        </p:txBody>
      </p:sp>
      <p:pic>
        <p:nvPicPr>
          <p:cNvPr id="4" name="Picture 2" descr="C:\Documents and Settings\User\Рабочий стол\Для презентации\13773_92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14792"/>
            <a:ext cx="2128189" cy="1959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3200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754760" cy="47091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Урок истории это возможность оценить человеческие поступки и не быть равнодушным.</a:t>
            </a:r>
          </a:p>
          <a:p>
            <a:endParaRPr lang="ru-RU" dirty="0"/>
          </a:p>
        </p:txBody>
      </p:sp>
      <p:pic>
        <p:nvPicPr>
          <p:cNvPr id="4" name="Picture 2" descr="http://www.devoir-de-philosophie.com/images_dissertations/6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249647"/>
            <a:ext cx="5256584" cy="458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88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900" dirty="0">
                <a:solidFill>
                  <a:prstClr val="black">
                    <a:tint val="75000"/>
                  </a:prstClr>
                </a:solidFill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2900" dirty="0">
                <a:solidFill>
                  <a:prstClr val="black">
                    <a:tint val="75000"/>
                  </a:prst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«</a:t>
            </a:r>
            <a:r>
              <a:rPr lang="ru-RU" dirty="0"/>
              <a:t>Если вы ... учитель истории, не страшно, что ваши ученики забудут дату Куликовской битвы. Но, если вы сумеете рассказать о ней так, чтобы они кожей почувствовали напряжение воинов перед этой битвой, услышали, как колышется ковыль, увидели, как поднимается над полем туман, поверьте, ваши ученики запомнят это на всю жизнь, и не просто запомнят, а гордиться будут, что выстояли, что победили».</a:t>
            </a:r>
            <a:br>
              <a:rPr lang="ru-RU" dirty="0"/>
            </a:br>
            <a:r>
              <a:rPr lang="ru-RU" b="1" dirty="0" err="1"/>
              <a:t>Амонашвили</a:t>
            </a:r>
            <a:r>
              <a:rPr lang="ru-RU" dirty="0"/>
              <a:t> </a:t>
            </a:r>
            <a:r>
              <a:rPr lang="ru-RU" b="1" dirty="0"/>
              <a:t>Шалва</a:t>
            </a:r>
            <a:r>
              <a:rPr lang="ru-RU" dirty="0"/>
              <a:t> Александрович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600" dirty="0">
                <a:solidFill>
                  <a:prstClr val="black">
                    <a:tint val="75000"/>
                  </a:prstClr>
                </a:solidFill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2600" dirty="0">
                <a:solidFill>
                  <a:prstClr val="black">
                    <a:tint val="75000"/>
                  </a:prstClr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/>
                <a:ea typeface="Times New Roman"/>
              </a:rPr>
              <a:t>   		 Учебная </a:t>
            </a:r>
            <a:r>
              <a:rPr lang="ru-RU" dirty="0">
                <a:latin typeface="Times New Roman"/>
                <a:ea typeface="Times New Roman"/>
              </a:rPr>
              <a:t>дисциплина «История» изучается в общеобразовательном цикле учебного плана </a:t>
            </a:r>
            <a:r>
              <a:rPr lang="ru-RU" dirty="0" smtClean="0">
                <a:latin typeface="Times New Roman"/>
                <a:ea typeface="Times New Roman"/>
              </a:rPr>
              <a:t>на </a:t>
            </a:r>
            <a:r>
              <a:rPr lang="ru-RU" dirty="0">
                <a:latin typeface="Times New Roman"/>
                <a:ea typeface="Times New Roman"/>
              </a:rPr>
              <a:t>базе основного общего образования с получением среднего общего </a:t>
            </a:r>
            <a:r>
              <a:rPr lang="ru-RU" dirty="0" smtClean="0">
                <a:latin typeface="Times New Roman"/>
                <a:ea typeface="Times New Roman"/>
              </a:rPr>
              <a:t>образования</a:t>
            </a:r>
            <a:r>
              <a:rPr lang="ru-RU" dirty="0" smtClean="0"/>
              <a:t>.  Включает 170 часов обязательной аудиторной нагрузки и тематику с древнейших времен  - рубеж ХХ –ХХ</a:t>
            </a:r>
            <a:r>
              <a:rPr lang="en-US" dirty="0" smtClean="0"/>
              <a:t>I </a:t>
            </a:r>
            <a:r>
              <a:rPr lang="ru-RU" dirty="0" smtClean="0"/>
              <a:t>века.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300" dirty="0">
                <a:solidFill>
                  <a:prstClr val="black">
                    <a:tint val="75000"/>
                  </a:prstClr>
                </a:solidFill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2300" dirty="0">
                <a:solidFill>
                  <a:prstClr val="black">
                    <a:tint val="75000"/>
                  </a:prst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Исторический </a:t>
            </a:r>
            <a:r>
              <a:rPr lang="ru-RU" dirty="0"/>
              <a:t>опыт   Гражданской войны.</a:t>
            </a:r>
          </a:p>
        </p:txBody>
      </p:sp>
      <p:pic>
        <p:nvPicPr>
          <p:cNvPr id="6" name="Picture 2" descr="D:\МАМА\Подготовленный урок\1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348880"/>
            <a:ext cx="7397959" cy="4137144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35987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100" dirty="0">
                <a:solidFill>
                  <a:prstClr val="black">
                    <a:tint val="75000"/>
                  </a:prstClr>
                </a:solidFill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2100" dirty="0">
                <a:solidFill>
                  <a:prstClr val="black">
                    <a:tint val="75000"/>
                  </a:prst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Работа с источниками  учит анализировать, проводить аналогии с сегодняшним днем. Сведения о поступках людей и  исторических событиях, несомненно несут воспитательный характер.</a:t>
            </a:r>
          </a:p>
          <a:p>
            <a:pPr marL="0" indent="0">
              <a:buNone/>
            </a:pPr>
            <a:r>
              <a:rPr lang="ru-RU" dirty="0" smtClean="0"/>
              <a:t>Ключевые моменты:</a:t>
            </a:r>
            <a:endParaRPr lang="ru-RU" dirty="0"/>
          </a:p>
          <a:p>
            <a:pPr lvl="0"/>
            <a:r>
              <a:rPr lang="ru-RU" dirty="0"/>
              <a:t>Белые в гражданской войне.</a:t>
            </a:r>
          </a:p>
          <a:p>
            <a:pPr lvl="0"/>
            <a:r>
              <a:rPr lang="ru-RU" dirty="0"/>
              <a:t>Красные в гражданской войне</a:t>
            </a:r>
          </a:p>
          <a:p>
            <a:pPr lvl="0"/>
            <a:r>
              <a:rPr lang="ru-RU" dirty="0"/>
              <a:t>Зеленые в гражданской войне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89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900" dirty="0">
                <a:solidFill>
                  <a:prstClr val="black">
                    <a:tint val="75000"/>
                  </a:prstClr>
                </a:solidFill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1900" dirty="0">
                <a:solidFill>
                  <a:prstClr val="black">
                    <a:tint val="75000"/>
                  </a:prst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Тип заданий может быть разным: 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Вопросы и задания для анализа источников.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b="1" dirty="0" smtClean="0"/>
              <a:t> </a:t>
            </a:r>
            <a:r>
              <a:rPr lang="ru-RU" b="1" dirty="0"/>
              <a:t>Работа с проблемным </a:t>
            </a:r>
            <a:r>
              <a:rPr lang="ru-RU" b="1" dirty="0" smtClean="0"/>
              <a:t>вопросом.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3</a:t>
            </a:r>
            <a:r>
              <a:rPr lang="ru-RU" b="1" dirty="0"/>
              <a:t>. Эссе «Была ли победа в гражданской войне и на чьей стороне?».</a:t>
            </a:r>
          </a:p>
          <a:p>
            <a:pPr marL="514350" indent="-514350">
              <a:buAutoNum type="arabicPeriod"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563216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100" dirty="0">
                <a:solidFill>
                  <a:prstClr val="black">
                    <a:tint val="75000"/>
                  </a:prstClr>
                </a:solidFill>
              </a:rPr>
              <a:t>Формирование духовно-нравственной культуры студентов на учебном предмете История»</a:t>
            </a:r>
            <a:br>
              <a:rPr lang="ru-RU" sz="2100" dirty="0">
                <a:solidFill>
                  <a:prstClr val="black">
                    <a:tint val="75000"/>
                  </a:prstClr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Результат</a:t>
            </a:r>
            <a:r>
              <a:rPr lang="ru-RU" dirty="0"/>
              <a:t>: учащийся должен понимать ценность человеческой  личности и ценность собственной жизни.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244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324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Формирование духовно-нравственной культуры студентов на учебном предмете История» </vt:lpstr>
      <vt:lpstr>Формирование духовно-нравственной культуры студентов на учебном предмете История» </vt:lpstr>
      <vt:lpstr>Формирование духовно-нравственной культуры студентов на учебном предмете История» </vt:lpstr>
      <vt:lpstr>Формирование духовно-нравственной культуры студентов на учебном предмете История» </vt:lpstr>
      <vt:lpstr>Формирование духовно-нравственной культуры студентов на учебном предмете История» </vt:lpstr>
      <vt:lpstr>Формирование духовно-нравственной культуры студентов на учебном предмете История» </vt:lpstr>
      <vt:lpstr>Формирование духовно-нравственной культуры студентов на учебном предмете История» </vt:lpstr>
      <vt:lpstr>Формирование духовно-нравственной культуры студентов на учебном предмете История» </vt:lpstr>
      <vt:lpstr>Формирование духовно-нравственной культуры студентов на учебном предмете История» </vt:lpstr>
      <vt:lpstr>Формирование духовно-нравственной культуры студентов на учебном предмете История»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женя</dc:creator>
  <cp:lastModifiedBy>DNA7 X86</cp:lastModifiedBy>
  <cp:revision>19</cp:revision>
  <dcterms:created xsi:type="dcterms:W3CDTF">2020-10-11T17:40:32Z</dcterms:created>
  <dcterms:modified xsi:type="dcterms:W3CDTF">2020-10-13T10:44:24Z</dcterms:modified>
</cp:coreProperties>
</file>