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56" r:id="rId2"/>
    <p:sldId id="258" r:id="rId3"/>
    <p:sldId id="301" r:id="rId4"/>
    <p:sldId id="259" r:id="rId5"/>
    <p:sldId id="292" r:id="rId6"/>
    <p:sldId id="293" r:id="rId7"/>
    <p:sldId id="294" r:id="rId8"/>
    <p:sldId id="295" r:id="rId9"/>
    <p:sldId id="302" r:id="rId10"/>
    <p:sldId id="296" r:id="rId11"/>
    <p:sldId id="303" r:id="rId12"/>
    <p:sldId id="297" r:id="rId13"/>
    <p:sldId id="304" r:id="rId14"/>
    <p:sldId id="298" r:id="rId15"/>
    <p:sldId id="305" r:id="rId16"/>
    <p:sldId id="299" r:id="rId17"/>
    <p:sldId id="279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45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9B558-BE92-4953-BCA7-76CAF2929BF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D1CBFF-9035-49E7-8913-D0D443728B9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активность и взаимосвязь, благодаря которым и сам педагог, и обучающийся вовлечены в процесс и находятся в совместном поиске решений</a:t>
          </a:r>
          <a:endParaRPr lang="ru-RU" sz="2000" b="1" dirty="0"/>
        </a:p>
      </dgm:t>
    </dgm:pt>
    <dgm:pt modelId="{74D73804-8D3D-47C7-99C5-BE141C573F7B}" type="parTrans" cxnId="{EA9F129C-EC6F-4BE8-9171-33E0EA64BF4B}">
      <dgm:prSet/>
      <dgm:spPr/>
      <dgm:t>
        <a:bodyPr/>
        <a:lstStyle/>
        <a:p>
          <a:endParaRPr lang="ru-RU"/>
        </a:p>
      </dgm:t>
    </dgm:pt>
    <dgm:pt modelId="{B8C9BDF6-452A-4859-A68E-E154CF6D40C6}" type="sibTrans" cxnId="{EA9F129C-EC6F-4BE8-9171-33E0EA64BF4B}">
      <dgm:prSet/>
      <dgm:spPr/>
      <dgm:t>
        <a:bodyPr/>
        <a:lstStyle/>
        <a:p>
          <a:endParaRPr lang="ru-RU"/>
        </a:p>
      </dgm:t>
    </dgm:pt>
    <dgm:pt modelId="{AFB6D5E0-C878-48C6-B51D-BB7DF579C78B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700" dirty="0"/>
        </a:p>
      </dgm:t>
    </dgm:pt>
    <dgm:pt modelId="{0D42687C-42C0-496E-BABD-E798DCFE936E}" type="parTrans" cxnId="{0AF3FC64-9890-453A-ABF5-FE259DD65E4E}">
      <dgm:prSet/>
      <dgm:spPr/>
      <dgm:t>
        <a:bodyPr/>
        <a:lstStyle/>
        <a:p>
          <a:endParaRPr lang="ru-RU"/>
        </a:p>
      </dgm:t>
    </dgm:pt>
    <dgm:pt modelId="{0817760B-A45D-4ACA-9C02-9DCA9D47FEB5}" type="sibTrans" cxnId="{0AF3FC64-9890-453A-ABF5-FE259DD65E4E}">
      <dgm:prSet/>
      <dgm:spPr/>
      <dgm:t>
        <a:bodyPr/>
        <a:lstStyle/>
        <a:p>
          <a:endParaRPr lang="ru-RU"/>
        </a:p>
      </dgm:t>
    </dgm:pt>
    <dgm:pt modelId="{0AEADEA4-9671-4457-AA82-1A4C342C0E85}">
      <dgm:prSet phldrT="[Текст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44A7D42-0598-4AC7-AED3-036DE062E3A9}" type="parTrans" cxnId="{C9918AF9-6F77-43D6-B64F-163F0265FFAD}">
      <dgm:prSet/>
      <dgm:spPr/>
      <dgm:t>
        <a:bodyPr/>
        <a:lstStyle/>
        <a:p>
          <a:endParaRPr lang="ru-RU"/>
        </a:p>
      </dgm:t>
    </dgm:pt>
    <dgm:pt modelId="{6386C069-0883-4E13-BFE1-64C47568EC9E}" type="sibTrans" cxnId="{C9918AF9-6F77-43D6-B64F-163F0265FFAD}">
      <dgm:prSet/>
      <dgm:spPr/>
      <dgm:t>
        <a:bodyPr/>
        <a:lstStyle/>
        <a:p>
          <a:endParaRPr lang="ru-RU"/>
        </a:p>
      </dgm:t>
    </dgm:pt>
    <dgm:pt modelId="{E7502CE7-5868-4E64-B667-1BF7A74CA83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равенство и доверие в общении, которые помогают открыто обсуждать возможные решения</a:t>
          </a:r>
          <a:endParaRPr lang="ru-RU" sz="2000" b="1" dirty="0"/>
        </a:p>
      </dgm:t>
    </dgm:pt>
    <dgm:pt modelId="{3E10F41F-2232-4033-8281-CD264594C634}" type="parTrans" cxnId="{499BA10B-97E4-4B29-B468-31D1DE6D6FF2}">
      <dgm:prSet/>
      <dgm:spPr/>
      <dgm:t>
        <a:bodyPr/>
        <a:lstStyle/>
        <a:p>
          <a:endParaRPr lang="ru-RU"/>
        </a:p>
      </dgm:t>
    </dgm:pt>
    <dgm:pt modelId="{91C4E317-752D-4669-A917-05823A2EDE6E}" type="sibTrans" cxnId="{499BA10B-97E4-4B29-B468-31D1DE6D6FF2}">
      <dgm:prSet/>
      <dgm:spPr/>
      <dgm:t>
        <a:bodyPr/>
        <a:lstStyle/>
        <a:p>
          <a:endParaRPr lang="ru-RU"/>
        </a:p>
      </dgm:t>
    </dgm:pt>
    <dgm:pt modelId="{E5F41E7A-F54D-4D3C-B8E9-58EFCC0E1EDF}">
      <dgm:prSet phldrT="[Текст]" phldr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/>
        </a:p>
      </dgm:t>
    </dgm:pt>
    <dgm:pt modelId="{1C8FB6F2-F138-46C2-B344-916498FE373B}" type="parTrans" cxnId="{D4877DC7-DF73-45A8-8E31-CBFC8F6107BF}">
      <dgm:prSet/>
      <dgm:spPr/>
      <dgm:t>
        <a:bodyPr/>
        <a:lstStyle/>
        <a:p>
          <a:endParaRPr lang="ru-RU"/>
        </a:p>
      </dgm:t>
    </dgm:pt>
    <dgm:pt modelId="{CD9630BD-5254-414F-A08A-1F1281839CBC}" type="sibTrans" cxnId="{D4877DC7-DF73-45A8-8E31-CBFC8F6107BF}">
      <dgm:prSet/>
      <dgm:spPr/>
      <dgm:t>
        <a:bodyPr/>
        <a:lstStyle/>
        <a:p>
          <a:endParaRPr lang="ru-RU"/>
        </a:p>
      </dgm:t>
    </dgm:pt>
    <dgm:pt modelId="{DA8E5D21-5C91-421F-811F-2789114FC42B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72E03028-7D4A-4AD0-BACD-490478D7C7BF}" type="parTrans" cxnId="{DA501AA4-76B8-4B53-9A2C-D93BCD713DC0}">
      <dgm:prSet/>
      <dgm:spPr/>
      <dgm:t>
        <a:bodyPr/>
        <a:lstStyle/>
        <a:p>
          <a:endParaRPr lang="ru-RU"/>
        </a:p>
      </dgm:t>
    </dgm:pt>
    <dgm:pt modelId="{25E0B261-51CD-4E73-BCCD-2151AE05A167}" type="sibTrans" cxnId="{DA501AA4-76B8-4B53-9A2C-D93BCD713DC0}">
      <dgm:prSet/>
      <dgm:spPr/>
      <dgm:t>
        <a:bodyPr/>
        <a:lstStyle/>
        <a:p>
          <a:endParaRPr lang="ru-RU"/>
        </a:p>
      </dgm:t>
    </dgm:pt>
    <dgm:pt modelId="{B48C17D2-8671-419C-A4F2-FD8622F1481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/>
            <a:t>экспериментирование, стимулирующее творческий подход</a:t>
          </a:r>
          <a:endParaRPr lang="ru-RU" sz="2000" b="1" dirty="0"/>
        </a:p>
      </dgm:t>
    </dgm:pt>
    <dgm:pt modelId="{8360B3B0-D921-43DB-B80F-0ECFDB25A170}" type="parTrans" cxnId="{D36E9C8D-A386-408A-9A3E-016EBA28E646}">
      <dgm:prSet/>
      <dgm:spPr/>
      <dgm:t>
        <a:bodyPr/>
        <a:lstStyle/>
        <a:p>
          <a:endParaRPr lang="ru-RU"/>
        </a:p>
      </dgm:t>
    </dgm:pt>
    <dgm:pt modelId="{5DBBF042-B3AB-4A31-849B-D8E6CFCA001D}" type="sibTrans" cxnId="{D36E9C8D-A386-408A-9A3E-016EBA28E646}">
      <dgm:prSet/>
      <dgm:spPr/>
      <dgm:t>
        <a:bodyPr/>
        <a:lstStyle/>
        <a:p>
          <a:endParaRPr lang="ru-RU"/>
        </a:p>
      </dgm:t>
    </dgm:pt>
    <dgm:pt modelId="{3CCC7154-8DAA-455E-9975-1AE2E87B282A}">
      <dgm:prSet phldrT="[Текст]" phldr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400" dirty="0"/>
        </a:p>
      </dgm:t>
    </dgm:pt>
    <dgm:pt modelId="{52534569-1909-4BD8-A8EA-E822FA8FD1D0}" type="parTrans" cxnId="{DE023ECE-A50C-4F2C-A50A-15A698CEFF65}">
      <dgm:prSet/>
      <dgm:spPr/>
      <dgm:t>
        <a:bodyPr/>
        <a:lstStyle/>
        <a:p>
          <a:endParaRPr lang="ru-RU"/>
        </a:p>
      </dgm:t>
    </dgm:pt>
    <dgm:pt modelId="{19436082-A3C9-4541-A68F-65CC2EC80FB6}" type="sibTrans" cxnId="{DE023ECE-A50C-4F2C-A50A-15A698CEFF65}">
      <dgm:prSet/>
      <dgm:spPr/>
      <dgm:t>
        <a:bodyPr/>
        <a:lstStyle/>
        <a:p>
          <a:endParaRPr lang="ru-RU"/>
        </a:p>
      </dgm:t>
    </dgm:pt>
    <dgm:pt modelId="{C8581397-DAFF-4846-9A6F-5FABFA130BAC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DAD40AE1-631A-4D60-A508-BBFB6A7F04AC}" type="parTrans" cxnId="{CC3E94F0-6ED7-4A29-AB33-96D5E3E61840}">
      <dgm:prSet/>
      <dgm:spPr/>
      <dgm:t>
        <a:bodyPr/>
        <a:lstStyle/>
        <a:p>
          <a:endParaRPr lang="ru-RU"/>
        </a:p>
      </dgm:t>
    </dgm:pt>
    <dgm:pt modelId="{BC37318A-21B1-4F5E-AD37-5D25A23C5120}" type="sibTrans" cxnId="{CC3E94F0-6ED7-4A29-AB33-96D5E3E61840}">
      <dgm:prSet/>
      <dgm:spPr/>
      <dgm:t>
        <a:bodyPr/>
        <a:lstStyle/>
        <a:p>
          <a:endParaRPr lang="ru-RU"/>
        </a:p>
      </dgm:t>
    </dgm:pt>
    <dgm:pt modelId="{7492D031-4A9E-4E53-A714-22B3FE36D12C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интерактивные формы и методы обучения помогают педагогу увлечь обучающихся уроком, </a:t>
          </a:r>
          <a:r>
            <a:rPr lang="ru-RU" b="1" dirty="0" err="1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замотивировать</a:t>
          </a:r>
          <a:r>
            <a:rPr lang="ru-RU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 их на активное участие, достижение результатов, коллективную работу и побудить их к осознанному усвоению знаний и навыков.</a:t>
          </a:r>
          <a:r>
            <a: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 </a:t>
          </a:r>
          <a:endParaRPr lang="ru-RU" dirty="0"/>
        </a:p>
      </dgm:t>
    </dgm:pt>
    <dgm:pt modelId="{34985C9C-9E56-43D8-ADB5-C5E8BA1416CC}" type="parTrans" cxnId="{1CE554A1-964E-4A7E-9F8E-6D304F12E1F6}">
      <dgm:prSet/>
      <dgm:spPr/>
      <dgm:t>
        <a:bodyPr/>
        <a:lstStyle/>
        <a:p>
          <a:endParaRPr lang="ru-RU"/>
        </a:p>
      </dgm:t>
    </dgm:pt>
    <dgm:pt modelId="{340C487A-B4C1-45B8-B3EA-8A5C48E57C86}" type="sibTrans" cxnId="{1CE554A1-964E-4A7E-9F8E-6D304F12E1F6}">
      <dgm:prSet/>
      <dgm:spPr/>
      <dgm:t>
        <a:bodyPr/>
        <a:lstStyle/>
        <a:p>
          <a:endParaRPr lang="ru-RU"/>
        </a:p>
      </dgm:t>
    </dgm:pt>
    <dgm:pt modelId="{8AA792EC-D8DB-4AB7-8DCD-BCA02236A71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 b="1" dirty="0"/>
        </a:p>
      </dgm:t>
    </dgm:pt>
    <dgm:pt modelId="{107E08EF-F7A0-4772-924B-D91FEC2DBD31}" type="parTrans" cxnId="{E84B1060-E7FB-42DA-9FF0-03696DD10541}">
      <dgm:prSet/>
      <dgm:spPr/>
      <dgm:t>
        <a:bodyPr/>
        <a:lstStyle/>
        <a:p>
          <a:endParaRPr lang="ru-RU"/>
        </a:p>
      </dgm:t>
    </dgm:pt>
    <dgm:pt modelId="{21C2418C-17E6-4945-88C5-E1C36BF56663}" type="sibTrans" cxnId="{E84B1060-E7FB-42DA-9FF0-03696DD10541}">
      <dgm:prSet/>
      <dgm:spPr/>
      <dgm:t>
        <a:bodyPr/>
        <a:lstStyle/>
        <a:p>
          <a:endParaRPr lang="ru-RU"/>
        </a:p>
      </dgm:t>
    </dgm:pt>
    <dgm:pt modelId="{28DB9292-5365-4AB1-8A22-6B256A9BA6A8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5FDB1D4F-C07A-4E5D-BC89-EBC0586BD5B7}" type="sibTrans" cxnId="{E058C53C-7E18-4493-AC49-2CCD9347240A}">
      <dgm:prSet/>
      <dgm:spPr/>
      <dgm:t>
        <a:bodyPr/>
        <a:lstStyle/>
        <a:p>
          <a:endParaRPr lang="ru-RU"/>
        </a:p>
      </dgm:t>
    </dgm:pt>
    <dgm:pt modelId="{79C4EF4E-CC37-4204-BE24-D8164F4AF827}" type="parTrans" cxnId="{E058C53C-7E18-4493-AC49-2CCD9347240A}">
      <dgm:prSet/>
      <dgm:spPr/>
      <dgm:t>
        <a:bodyPr/>
        <a:lstStyle/>
        <a:p>
          <a:endParaRPr lang="ru-RU"/>
        </a:p>
      </dgm:t>
    </dgm:pt>
    <dgm:pt modelId="{5C4CF12B-BBCB-4642-9EA5-88CC2C35A9AC}" type="pres">
      <dgm:prSet presAssocID="{FB49B558-BE92-4953-BCA7-76CAF2929B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749A9-59C4-4938-A636-A29CC21671F3}" type="pres">
      <dgm:prSet presAssocID="{28DB9292-5365-4AB1-8A22-6B256A9BA6A8}" presName="composite" presStyleCnt="0"/>
      <dgm:spPr/>
    </dgm:pt>
    <dgm:pt modelId="{41E40493-924C-4FF8-801B-CEE510DA6410}" type="pres">
      <dgm:prSet presAssocID="{28DB9292-5365-4AB1-8A22-6B256A9BA6A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3D422-8584-4EEC-BB36-A4EBBAE34BDC}" type="pres">
      <dgm:prSet presAssocID="{28DB9292-5365-4AB1-8A22-6B256A9BA6A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EE230-BB7D-4460-83DE-25F3AEDAC82F}" type="pres">
      <dgm:prSet presAssocID="{5FDB1D4F-C07A-4E5D-BC89-EBC0586BD5B7}" presName="sp" presStyleCnt="0"/>
      <dgm:spPr/>
    </dgm:pt>
    <dgm:pt modelId="{E4E5F2FE-3E2E-4DB2-8302-50E6A25DA676}" type="pres">
      <dgm:prSet presAssocID="{0AEADEA4-9671-4457-AA82-1A4C342C0E85}" presName="composite" presStyleCnt="0"/>
      <dgm:spPr/>
    </dgm:pt>
    <dgm:pt modelId="{135CBAFF-263D-4B4A-BB07-26020701F525}" type="pres">
      <dgm:prSet presAssocID="{0AEADEA4-9671-4457-AA82-1A4C342C0E8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11992-3C6A-494C-BB82-095B19DFC6F7}" type="pres">
      <dgm:prSet presAssocID="{0AEADEA4-9671-4457-AA82-1A4C342C0E8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BA049-D43E-4DC3-9AC4-EF8F736C835F}" type="pres">
      <dgm:prSet presAssocID="{6386C069-0883-4E13-BFE1-64C47568EC9E}" presName="sp" presStyleCnt="0"/>
      <dgm:spPr/>
    </dgm:pt>
    <dgm:pt modelId="{B17AE17A-4071-49C1-B18C-925F00BE0593}" type="pres">
      <dgm:prSet presAssocID="{DA8E5D21-5C91-421F-811F-2789114FC42B}" presName="composite" presStyleCnt="0"/>
      <dgm:spPr/>
    </dgm:pt>
    <dgm:pt modelId="{9E1D4E5E-69CE-4E36-BA17-603F435DDE55}" type="pres">
      <dgm:prSet presAssocID="{DA8E5D21-5C91-421F-811F-2789114FC42B}" presName="parentText" presStyleLbl="alignNode1" presStyleIdx="2" presStyleCnt="4" custLinFactNeighborX="0" custLinFactNeighborY="36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D34B7-C0A5-412A-9AD2-4B68A27728B4}" type="pres">
      <dgm:prSet presAssocID="{DA8E5D21-5C91-421F-811F-2789114FC42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6AC3DE-5EE4-4676-91EF-A813F0ED1077}" type="pres">
      <dgm:prSet presAssocID="{25E0B261-51CD-4E73-BCCD-2151AE05A167}" presName="sp" presStyleCnt="0"/>
      <dgm:spPr/>
    </dgm:pt>
    <dgm:pt modelId="{F3FF77E1-A5FD-4E5A-9F82-9C43BB7604D3}" type="pres">
      <dgm:prSet presAssocID="{C8581397-DAFF-4846-9A6F-5FABFA130BAC}" presName="composite" presStyleCnt="0"/>
      <dgm:spPr/>
    </dgm:pt>
    <dgm:pt modelId="{2117D532-4C01-49F4-9B4B-150E901D9ABD}" type="pres">
      <dgm:prSet presAssocID="{C8581397-DAFF-4846-9A6F-5FABFA130BA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0760C-7A7E-4AC6-ACB6-08F7A757D5FE}" type="pres">
      <dgm:prSet presAssocID="{C8581397-DAFF-4846-9A6F-5FABFA130BAC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9BA10B-97E4-4B29-B468-31D1DE6D6FF2}" srcId="{0AEADEA4-9671-4457-AA82-1A4C342C0E85}" destId="{E7502CE7-5868-4E64-B667-1BF7A74CA837}" srcOrd="0" destOrd="0" parTransId="{3E10F41F-2232-4033-8281-CD264594C634}" sibTransId="{91C4E317-752D-4669-A917-05823A2EDE6E}"/>
    <dgm:cxn modelId="{D36E9C8D-A386-408A-9A3E-016EBA28E646}" srcId="{DA8E5D21-5C91-421F-811F-2789114FC42B}" destId="{B48C17D2-8671-419C-A4F2-FD8622F1481F}" srcOrd="0" destOrd="0" parTransId="{8360B3B0-D921-43DB-B80F-0ECFDB25A170}" sibTransId="{5DBBF042-B3AB-4A31-849B-D8E6CFCA001D}"/>
    <dgm:cxn modelId="{AD526717-320D-44F2-9281-41441C61DA3C}" type="presOf" srcId="{7492D031-4A9E-4E53-A714-22B3FE36D12C}" destId="{2790760C-7A7E-4AC6-ACB6-08F7A757D5FE}" srcOrd="0" destOrd="0" presId="urn:microsoft.com/office/officeart/2005/8/layout/chevron2"/>
    <dgm:cxn modelId="{671F449E-FD5E-4BCC-9C71-B44835D9FC9C}" type="presOf" srcId="{FB49B558-BE92-4953-BCA7-76CAF2929BFE}" destId="{5C4CF12B-BBCB-4642-9EA5-88CC2C35A9AC}" srcOrd="0" destOrd="0" presId="urn:microsoft.com/office/officeart/2005/8/layout/chevron2"/>
    <dgm:cxn modelId="{6D584372-C577-437F-A747-B3167E66E2E1}" type="presOf" srcId="{B48C17D2-8671-419C-A4F2-FD8622F1481F}" destId="{F10D34B7-C0A5-412A-9AD2-4B68A27728B4}" srcOrd="0" destOrd="0" presId="urn:microsoft.com/office/officeart/2005/8/layout/chevron2"/>
    <dgm:cxn modelId="{430FBED6-EDA4-49D9-878F-FE083660CF3F}" type="presOf" srcId="{8AA792EC-D8DB-4AB7-8DCD-BCA02236A712}" destId="{1853D422-8584-4EEC-BB36-A4EBBAE34BDC}" srcOrd="0" destOrd="0" presId="urn:microsoft.com/office/officeart/2005/8/layout/chevron2"/>
    <dgm:cxn modelId="{EA9F129C-EC6F-4BE8-9171-33E0EA64BF4B}" srcId="{28DB9292-5365-4AB1-8A22-6B256A9BA6A8}" destId="{1ED1CBFF-9035-49E7-8913-D0D443728B9C}" srcOrd="1" destOrd="0" parTransId="{74D73804-8D3D-47C7-99C5-BE141C573F7B}" sibTransId="{B8C9BDF6-452A-4859-A68E-E154CF6D40C6}"/>
    <dgm:cxn modelId="{D4877DC7-DF73-45A8-8E31-CBFC8F6107BF}" srcId="{0AEADEA4-9671-4457-AA82-1A4C342C0E85}" destId="{E5F41E7A-F54D-4D3C-B8E9-58EFCC0E1EDF}" srcOrd="1" destOrd="0" parTransId="{1C8FB6F2-F138-46C2-B344-916498FE373B}" sibTransId="{CD9630BD-5254-414F-A08A-1F1281839CBC}"/>
    <dgm:cxn modelId="{A76E59FD-877A-455D-9E94-02BB4ACB471C}" type="presOf" srcId="{28DB9292-5365-4AB1-8A22-6B256A9BA6A8}" destId="{41E40493-924C-4FF8-801B-CEE510DA6410}" srcOrd="0" destOrd="0" presId="urn:microsoft.com/office/officeart/2005/8/layout/chevron2"/>
    <dgm:cxn modelId="{F5D93BD2-31F5-478E-BEF2-1585552336D8}" type="presOf" srcId="{3CCC7154-8DAA-455E-9975-1AE2E87B282A}" destId="{F10D34B7-C0A5-412A-9AD2-4B68A27728B4}" srcOrd="0" destOrd="1" presId="urn:microsoft.com/office/officeart/2005/8/layout/chevron2"/>
    <dgm:cxn modelId="{0AF3FC64-9890-453A-ABF5-FE259DD65E4E}" srcId="{28DB9292-5365-4AB1-8A22-6B256A9BA6A8}" destId="{AFB6D5E0-C878-48C6-B51D-BB7DF579C78B}" srcOrd="2" destOrd="0" parTransId="{0D42687C-42C0-496E-BABD-E798DCFE936E}" sibTransId="{0817760B-A45D-4ACA-9C02-9DCA9D47FEB5}"/>
    <dgm:cxn modelId="{DA501AA4-76B8-4B53-9A2C-D93BCD713DC0}" srcId="{FB49B558-BE92-4953-BCA7-76CAF2929BFE}" destId="{DA8E5D21-5C91-421F-811F-2789114FC42B}" srcOrd="2" destOrd="0" parTransId="{72E03028-7D4A-4AD0-BACD-490478D7C7BF}" sibTransId="{25E0B261-51CD-4E73-BCCD-2151AE05A167}"/>
    <dgm:cxn modelId="{E058C53C-7E18-4493-AC49-2CCD9347240A}" srcId="{FB49B558-BE92-4953-BCA7-76CAF2929BFE}" destId="{28DB9292-5365-4AB1-8A22-6B256A9BA6A8}" srcOrd="0" destOrd="0" parTransId="{79C4EF4E-CC37-4204-BE24-D8164F4AF827}" sibTransId="{5FDB1D4F-C07A-4E5D-BC89-EBC0586BD5B7}"/>
    <dgm:cxn modelId="{D84CDC34-0F36-4496-B343-E66232BBD441}" type="presOf" srcId="{E5F41E7A-F54D-4D3C-B8E9-58EFCC0E1EDF}" destId="{71B11992-3C6A-494C-BB82-095B19DFC6F7}" srcOrd="0" destOrd="1" presId="urn:microsoft.com/office/officeart/2005/8/layout/chevron2"/>
    <dgm:cxn modelId="{91BD0F0F-7412-4043-91B0-D8AF27698974}" type="presOf" srcId="{0AEADEA4-9671-4457-AA82-1A4C342C0E85}" destId="{135CBAFF-263D-4B4A-BB07-26020701F525}" srcOrd="0" destOrd="0" presId="urn:microsoft.com/office/officeart/2005/8/layout/chevron2"/>
    <dgm:cxn modelId="{8C4FB3E8-BB45-4818-A466-71399C30E894}" type="presOf" srcId="{E7502CE7-5868-4E64-B667-1BF7A74CA837}" destId="{71B11992-3C6A-494C-BB82-095B19DFC6F7}" srcOrd="0" destOrd="0" presId="urn:microsoft.com/office/officeart/2005/8/layout/chevron2"/>
    <dgm:cxn modelId="{89168C61-2C3B-4E95-8F7B-D5D413C4887D}" type="presOf" srcId="{DA8E5D21-5C91-421F-811F-2789114FC42B}" destId="{9E1D4E5E-69CE-4E36-BA17-603F435DDE55}" srcOrd="0" destOrd="0" presId="urn:microsoft.com/office/officeart/2005/8/layout/chevron2"/>
    <dgm:cxn modelId="{DE023ECE-A50C-4F2C-A50A-15A698CEFF65}" srcId="{DA8E5D21-5C91-421F-811F-2789114FC42B}" destId="{3CCC7154-8DAA-455E-9975-1AE2E87B282A}" srcOrd="1" destOrd="0" parTransId="{52534569-1909-4BD8-A8EA-E822FA8FD1D0}" sibTransId="{19436082-A3C9-4541-A68F-65CC2EC80FB6}"/>
    <dgm:cxn modelId="{E84B1060-E7FB-42DA-9FF0-03696DD10541}" srcId="{28DB9292-5365-4AB1-8A22-6B256A9BA6A8}" destId="{8AA792EC-D8DB-4AB7-8DCD-BCA02236A712}" srcOrd="0" destOrd="0" parTransId="{107E08EF-F7A0-4772-924B-D91FEC2DBD31}" sibTransId="{21C2418C-17E6-4945-88C5-E1C36BF56663}"/>
    <dgm:cxn modelId="{CC3E94F0-6ED7-4A29-AB33-96D5E3E61840}" srcId="{FB49B558-BE92-4953-BCA7-76CAF2929BFE}" destId="{C8581397-DAFF-4846-9A6F-5FABFA130BAC}" srcOrd="3" destOrd="0" parTransId="{DAD40AE1-631A-4D60-A508-BBFB6A7F04AC}" sibTransId="{BC37318A-21B1-4F5E-AD37-5D25A23C5120}"/>
    <dgm:cxn modelId="{6852117D-096F-4414-9A56-AD315C07FEA9}" type="presOf" srcId="{AFB6D5E0-C878-48C6-B51D-BB7DF579C78B}" destId="{1853D422-8584-4EEC-BB36-A4EBBAE34BDC}" srcOrd="0" destOrd="2" presId="urn:microsoft.com/office/officeart/2005/8/layout/chevron2"/>
    <dgm:cxn modelId="{C9918AF9-6F77-43D6-B64F-163F0265FFAD}" srcId="{FB49B558-BE92-4953-BCA7-76CAF2929BFE}" destId="{0AEADEA4-9671-4457-AA82-1A4C342C0E85}" srcOrd="1" destOrd="0" parTransId="{044A7D42-0598-4AC7-AED3-036DE062E3A9}" sibTransId="{6386C069-0883-4E13-BFE1-64C47568EC9E}"/>
    <dgm:cxn modelId="{CB79ED70-E6FC-4440-8246-DE3AFC4916AD}" type="presOf" srcId="{1ED1CBFF-9035-49E7-8913-D0D443728B9C}" destId="{1853D422-8584-4EEC-BB36-A4EBBAE34BDC}" srcOrd="0" destOrd="1" presId="urn:microsoft.com/office/officeart/2005/8/layout/chevron2"/>
    <dgm:cxn modelId="{1CE554A1-964E-4A7E-9F8E-6D304F12E1F6}" srcId="{C8581397-DAFF-4846-9A6F-5FABFA130BAC}" destId="{7492D031-4A9E-4E53-A714-22B3FE36D12C}" srcOrd="0" destOrd="0" parTransId="{34985C9C-9E56-43D8-ADB5-C5E8BA1416CC}" sibTransId="{340C487A-B4C1-45B8-B3EA-8A5C48E57C86}"/>
    <dgm:cxn modelId="{1D24ABD0-5A05-4C3D-9D23-C79275934968}" type="presOf" srcId="{C8581397-DAFF-4846-9A6F-5FABFA130BAC}" destId="{2117D532-4C01-49F4-9B4B-150E901D9ABD}" srcOrd="0" destOrd="0" presId="urn:microsoft.com/office/officeart/2005/8/layout/chevron2"/>
    <dgm:cxn modelId="{E4AF4F48-C0B7-4F82-AE3F-761819C83B80}" type="presParOf" srcId="{5C4CF12B-BBCB-4642-9EA5-88CC2C35A9AC}" destId="{7ED749A9-59C4-4938-A636-A29CC21671F3}" srcOrd="0" destOrd="0" presId="urn:microsoft.com/office/officeart/2005/8/layout/chevron2"/>
    <dgm:cxn modelId="{F5EB2BEB-B221-447E-949B-3D34C2ED9D2C}" type="presParOf" srcId="{7ED749A9-59C4-4938-A636-A29CC21671F3}" destId="{41E40493-924C-4FF8-801B-CEE510DA6410}" srcOrd="0" destOrd="0" presId="urn:microsoft.com/office/officeart/2005/8/layout/chevron2"/>
    <dgm:cxn modelId="{5ADFB2E5-32F0-4AC8-9AA3-AA333AD96CDC}" type="presParOf" srcId="{7ED749A9-59C4-4938-A636-A29CC21671F3}" destId="{1853D422-8584-4EEC-BB36-A4EBBAE34BDC}" srcOrd="1" destOrd="0" presId="urn:microsoft.com/office/officeart/2005/8/layout/chevron2"/>
    <dgm:cxn modelId="{CDA0D009-2BC9-4A65-9516-B0BE8ECC24DE}" type="presParOf" srcId="{5C4CF12B-BBCB-4642-9EA5-88CC2C35A9AC}" destId="{D5EEE230-BB7D-4460-83DE-25F3AEDAC82F}" srcOrd="1" destOrd="0" presId="urn:microsoft.com/office/officeart/2005/8/layout/chevron2"/>
    <dgm:cxn modelId="{97FF8A2B-D86B-4AE0-973B-8B533D2787A2}" type="presParOf" srcId="{5C4CF12B-BBCB-4642-9EA5-88CC2C35A9AC}" destId="{E4E5F2FE-3E2E-4DB2-8302-50E6A25DA676}" srcOrd="2" destOrd="0" presId="urn:microsoft.com/office/officeart/2005/8/layout/chevron2"/>
    <dgm:cxn modelId="{F70A9E89-F794-4DE4-BABC-E6FC83E6024A}" type="presParOf" srcId="{E4E5F2FE-3E2E-4DB2-8302-50E6A25DA676}" destId="{135CBAFF-263D-4B4A-BB07-26020701F525}" srcOrd="0" destOrd="0" presId="urn:microsoft.com/office/officeart/2005/8/layout/chevron2"/>
    <dgm:cxn modelId="{2A9614E0-A753-4409-9E4C-2061A2F189D1}" type="presParOf" srcId="{E4E5F2FE-3E2E-4DB2-8302-50E6A25DA676}" destId="{71B11992-3C6A-494C-BB82-095B19DFC6F7}" srcOrd="1" destOrd="0" presId="urn:microsoft.com/office/officeart/2005/8/layout/chevron2"/>
    <dgm:cxn modelId="{C7B66A79-CA9F-4DE6-97A2-31073E14956D}" type="presParOf" srcId="{5C4CF12B-BBCB-4642-9EA5-88CC2C35A9AC}" destId="{DF8BA049-D43E-4DC3-9AC4-EF8F736C835F}" srcOrd="3" destOrd="0" presId="urn:microsoft.com/office/officeart/2005/8/layout/chevron2"/>
    <dgm:cxn modelId="{85BCFB73-E9EE-4265-8057-AE4BA2B85F8C}" type="presParOf" srcId="{5C4CF12B-BBCB-4642-9EA5-88CC2C35A9AC}" destId="{B17AE17A-4071-49C1-B18C-925F00BE0593}" srcOrd="4" destOrd="0" presId="urn:microsoft.com/office/officeart/2005/8/layout/chevron2"/>
    <dgm:cxn modelId="{89CCEFD7-2E12-4FD3-AF9D-9D56EDA434E8}" type="presParOf" srcId="{B17AE17A-4071-49C1-B18C-925F00BE0593}" destId="{9E1D4E5E-69CE-4E36-BA17-603F435DDE55}" srcOrd="0" destOrd="0" presId="urn:microsoft.com/office/officeart/2005/8/layout/chevron2"/>
    <dgm:cxn modelId="{5E588AA0-2757-48ED-99D6-09BE5F169548}" type="presParOf" srcId="{B17AE17A-4071-49C1-B18C-925F00BE0593}" destId="{F10D34B7-C0A5-412A-9AD2-4B68A27728B4}" srcOrd="1" destOrd="0" presId="urn:microsoft.com/office/officeart/2005/8/layout/chevron2"/>
    <dgm:cxn modelId="{EBB4E770-1FA5-47E0-9CB3-366AE6A818C1}" type="presParOf" srcId="{5C4CF12B-BBCB-4642-9EA5-88CC2C35A9AC}" destId="{B86AC3DE-5EE4-4676-91EF-A813F0ED1077}" srcOrd="5" destOrd="0" presId="urn:microsoft.com/office/officeart/2005/8/layout/chevron2"/>
    <dgm:cxn modelId="{0B3F1D4D-1B3B-40B7-A73D-5F76240E6D70}" type="presParOf" srcId="{5C4CF12B-BBCB-4642-9EA5-88CC2C35A9AC}" destId="{F3FF77E1-A5FD-4E5A-9F82-9C43BB7604D3}" srcOrd="6" destOrd="0" presId="urn:microsoft.com/office/officeart/2005/8/layout/chevron2"/>
    <dgm:cxn modelId="{58ECE4C4-9224-4658-AF5B-B697B39F4E5B}" type="presParOf" srcId="{F3FF77E1-A5FD-4E5A-9F82-9C43BB7604D3}" destId="{2117D532-4C01-49F4-9B4B-150E901D9ABD}" srcOrd="0" destOrd="0" presId="urn:microsoft.com/office/officeart/2005/8/layout/chevron2"/>
    <dgm:cxn modelId="{E553FCF3-69EE-491A-A237-D46B854F3582}" type="presParOf" srcId="{F3FF77E1-A5FD-4E5A-9F82-9C43BB7604D3}" destId="{2790760C-7A7E-4AC6-ACB6-08F7A757D5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E40493-924C-4FF8-801B-CEE510DA6410}">
      <dsp:nvSpPr>
        <dsp:cNvPr id="0" name=""/>
        <dsp:cNvSpPr/>
      </dsp:nvSpPr>
      <dsp:spPr>
        <a:xfrm rot="5400000">
          <a:off x="-196004" y="201621"/>
          <a:ext cx="1306698" cy="914689"/>
        </a:xfrm>
        <a:prstGeom prst="chevron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196004" y="201621"/>
        <a:ext cx="1306698" cy="914689"/>
      </dsp:txXfrm>
    </dsp:sp>
    <dsp:sp modelId="{1853D422-8584-4EEC-BB36-A4EBBAE34BDC}">
      <dsp:nvSpPr>
        <dsp:cNvPr id="0" name=""/>
        <dsp:cNvSpPr/>
      </dsp:nvSpPr>
      <dsp:spPr>
        <a:xfrm rot="5400000">
          <a:off x="3978088" y="-3057782"/>
          <a:ext cx="849354" cy="6976152"/>
        </a:xfrm>
        <a:prstGeom prst="round2SameRect">
          <a:avLst/>
        </a:prstGeom>
        <a:gradFill rotWithShape="1">
          <a:gsLst>
            <a:gs pos="0">
              <a:schemeClr val="accent1">
                <a:tint val="35000"/>
                <a:satMod val="253000"/>
              </a:schemeClr>
            </a:gs>
            <a:gs pos="50000">
              <a:schemeClr val="accent1">
                <a:tint val="42000"/>
                <a:satMod val="255000"/>
              </a:schemeClr>
            </a:gs>
            <a:gs pos="97000">
              <a:schemeClr val="accent1">
                <a:tint val="53000"/>
                <a:satMod val="260000"/>
              </a:schemeClr>
            </a:gs>
            <a:gs pos="100000">
              <a:schemeClr val="accent1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активность и взаимосвязь, благодаря которым и сам педагог, и ученики вовлечены в процесс и находятся в совместном поиске решений</a:t>
          </a:r>
          <a:endParaRPr lang="ru-RU" sz="20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5400000">
        <a:off x="3978088" y="-3057782"/>
        <a:ext cx="849354" cy="6976152"/>
      </dsp:txXfrm>
    </dsp:sp>
    <dsp:sp modelId="{135CBAFF-263D-4B4A-BB07-26020701F525}">
      <dsp:nvSpPr>
        <dsp:cNvPr id="0" name=""/>
        <dsp:cNvSpPr/>
      </dsp:nvSpPr>
      <dsp:spPr>
        <a:xfrm rot="5400000">
          <a:off x="-196004" y="1362510"/>
          <a:ext cx="1306698" cy="914689"/>
        </a:xfrm>
        <a:prstGeom prst="chevron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5400000">
        <a:off x="-196004" y="1362510"/>
        <a:ext cx="1306698" cy="914689"/>
      </dsp:txXfrm>
    </dsp:sp>
    <dsp:sp modelId="{71B11992-3C6A-494C-BB82-095B19DFC6F7}">
      <dsp:nvSpPr>
        <dsp:cNvPr id="0" name=""/>
        <dsp:cNvSpPr/>
      </dsp:nvSpPr>
      <dsp:spPr>
        <a:xfrm rot="5400000">
          <a:off x="3978088" y="-1896893"/>
          <a:ext cx="849354" cy="6976152"/>
        </a:xfrm>
        <a:prstGeom prst="round2SameRect">
          <a:avLst/>
        </a:prstGeom>
        <a:gradFill rotWithShape="1">
          <a:gsLst>
            <a:gs pos="0">
              <a:schemeClr val="accent3">
                <a:tint val="35000"/>
                <a:satMod val="253000"/>
              </a:schemeClr>
            </a:gs>
            <a:gs pos="50000">
              <a:schemeClr val="accent3">
                <a:tint val="42000"/>
                <a:satMod val="255000"/>
              </a:schemeClr>
            </a:gs>
            <a:gs pos="97000">
              <a:schemeClr val="accent3">
                <a:tint val="53000"/>
                <a:satMod val="260000"/>
              </a:schemeClr>
            </a:gs>
            <a:gs pos="100000">
              <a:schemeClr val="accent3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равенство и доверие в общении, которые помогают открыто обсуждать возможные решения</a:t>
          </a:r>
          <a:endParaRPr lang="ru-RU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/>
        </a:p>
      </dsp:txBody>
      <dsp:txXfrm rot="5400000">
        <a:off x="3978088" y="-1896893"/>
        <a:ext cx="849354" cy="6976152"/>
      </dsp:txXfrm>
    </dsp:sp>
    <dsp:sp modelId="{9E1D4E5E-69CE-4E36-BA17-603F435DDE55}">
      <dsp:nvSpPr>
        <dsp:cNvPr id="0" name=""/>
        <dsp:cNvSpPr/>
      </dsp:nvSpPr>
      <dsp:spPr>
        <a:xfrm rot="5400000">
          <a:off x="-196004" y="2570859"/>
          <a:ext cx="1306698" cy="914689"/>
        </a:xfrm>
        <a:prstGeom prst="chevron">
          <a:avLst/>
        </a:prstGeom>
        <a:gradFill rotWithShape="1">
          <a:gsLst>
            <a:gs pos="0">
              <a:schemeClr val="accent4">
                <a:tint val="35000"/>
                <a:satMod val="253000"/>
              </a:schemeClr>
            </a:gs>
            <a:gs pos="50000">
              <a:schemeClr val="accent4">
                <a:tint val="42000"/>
                <a:satMod val="255000"/>
              </a:schemeClr>
            </a:gs>
            <a:gs pos="97000">
              <a:schemeClr val="accent4">
                <a:tint val="53000"/>
                <a:satMod val="260000"/>
              </a:schemeClr>
            </a:gs>
            <a:gs pos="100000">
              <a:schemeClr val="accent4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196004" y="2570859"/>
        <a:ext cx="1306698" cy="914689"/>
      </dsp:txXfrm>
    </dsp:sp>
    <dsp:sp modelId="{F10D34B7-C0A5-412A-9AD2-4B68A27728B4}">
      <dsp:nvSpPr>
        <dsp:cNvPr id="0" name=""/>
        <dsp:cNvSpPr/>
      </dsp:nvSpPr>
      <dsp:spPr>
        <a:xfrm rot="5400000">
          <a:off x="3978088" y="-736004"/>
          <a:ext cx="849354" cy="6976152"/>
        </a:xfrm>
        <a:prstGeom prst="round2SameRect">
          <a:avLst/>
        </a:prstGeom>
        <a:gradFill rotWithShape="1">
          <a:gsLst>
            <a:gs pos="0">
              <a:schemeClr val="accent5">
                <a:tint val="35000"/>
                <a:satMod val="253000"/>
              </a:schemeClr>
            </a:gs>
            <a:gs pos="50000">
              <a:schemeClr val="accent5">
                <a:tint val="42000"/>
                <a:satMod val="255000"/>
              </a:schemeClr>
            </a:gs>
            <a:gs pos="97000">
              <a:schemeClr val="accent5">
                <a:tint val="53000"/>
                <a:satMod val="260000"/>
              </a:schemeClr>
            </a:gs>
            <a:gs pos="100000">
              <a:schemeClr val="accent5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экспериментирование, стимулирующее творческий подход</a:t>
          </a:r>
          <a:endParaRPr lang="ru-RU" sz="20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3978088" y="-736004"/>
        <a:ext cx="849354" cy="6976152"/>
      </dsp:txXfrm>
    </dsp:sp>
    <dsp:sp modelId="{2117D532-4C01-49F4-9B4B-150E901D9ABD}">
      <dsp:nvSpPr>
        <dsp:cNvPr id="0" name=""/>
        <dsp:cNvSpPr/>
      </dsp:nvSpPr>
      <dsp:spPr>
        <a:xfrm rot="5400000">
          <a:off x="-196004" y="3684289"/>
          <a:ext cx="1306698" cy="914689"/>
        </a:xfrm>
        <a:prstGeom prst="chevron">
          <a:avLst/>
        </a:prstGeom>
        <a:gradFill rotWithShape="1">
          <a:gsLst>
            <a:gs pos="0">
              <a:schemeClr val="accent3">
                <a:tint val="92000"/>
                <a:satMod val="170000"/>
              </a:schemeClr>
            </a:gs>
            <a:gs pos="15000">
              <a:schemeClr val="accent3">
                <a:tint val="92000"/>
                <a:shade val="99000"/>
                <a:satMod val="170000"/>
              </a:schemeClr>
            </a:gs>
            <a:gs pos="62000">
              <a:schemeClr val="accent3">
                <a:tint val="96000"/>
                <a:shade val="80000"/>
                <a:satMod val="170000"/>
              </a:schemeClr>
            </a:gs>
            <a:gs pos="97000">
              <a:schemeClr val="accent3">
                <a:tint val="98000"/>
                <a:shade val="63000"/>
                <a:satMod val="170000"/>
              </a:schemeClr>
            </a:gs>
            <a:gs pos="100000">
              <a:schemeClr val="accent3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5400000">
        <a:off x="-196004" y="3684289"/>
        <a:ext cx="1306698" cy="914689"/>
      </dsp:txXfrm>
    </dsp:sp>
    <dsp:sp modelId="{2790760C-7A7E-4AC6-ACB6-08F7A757D5FE}">
      <dsp:nvSpPr>
        <dsp:cNvPr id="0" name=""/>
        <dsp:cNvSpPr/>
      </dsp:nvSpPr>
      <dsp:spPr>
        <a:xfrm rot="5400000">
          <a:off x="3978088" y="424885"/>
          <a:ext cx="849354" cy="6976152"/>
        </a:xfrm>
        <a:prstGeom prst="round2SameRect">
          <a:avLst/>
        </a:prstGeom>
        <a:gradFill rotWithShape="1">
          <a:gsLst>
            <a:gs pos="0">
              <a:schemeClr val="accent3">
                <a:tint val="92000"/>
                <a:satMod val="170000"/>
              </a:schemeClr>
            </a:gs>
            <a:gs pos="15000">
              <a:schemeClr val="accent3">
                <a:tint val="92000"/>
                <a:shade val="99000"/>
                <a:satMod val="170000"/>
              </a:schemeClr>
            </a:gs>
            <a:gs pos="62000">
              <a:schemeClr val="accent3">
                <a:tint val="96000"/>
                <a:shade val="80000"/>
                <a:satMod val="170000"/>
              </a:schemeClr>
            </a:gs>
            <a:gs pos="97000">
              <a:schemeClr val="accent3">
                <a:tint val="98000"/>
                <a:shade val="63000"/>
                <a:satMod val="170000"/>
              </a:schemeClr>
            </a:gs>
            <a:gs pos="100000">
              <a:schemeClr val="accent3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интерактивные формы и методы обучения помогает педагогу увлечь учеников уроком, </a:t>
          </a:r>
          <a:r>
            <a:rPr lang="ru-RU" sz="1400" b="1" kern="1200" dirty="0" err="1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замотивировать</a:t>
          </a:r>
          <a:r>
            <a:rPr lang="ru-RU" sz="1400" b="1" kern="1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 их на активное участие, достижение результатов, коллективную работу и побудить их к осознанному усвоению знаний и навыков.</a:t>
          </a:r>
          <a:r>
            <a:rPr lang="ru-RU" sz="1400" kern="12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Times New Roman" pitchFamily="18" charset="0"/>
            </a:rPr>
            <a:t> </a:t>
          </a:r>
          <a:endParaRPr lang="ru-RU" sz="1400" kern="1200" dirty="0"/>
        </a:p>
      </dsp:txBody>
      <dsp:txXfrm rot="5400000">
        <a:off x="3978088" y="424885"/>
        <a:ext cx="849354" cy="69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3C298-3790-42CC-8A1D-EDFF774A9B45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0227-AB17-421F-B580-748F47E592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71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26.gif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12" Type="http://schemas.openxmlformats.org/officeDocument/2006/relationships/image" Target="../media/image25.gif"/><Relationship Id="rId2" Type="http://schemas.openxmlformats.org/officeDocument/2006/relationships/image" Target="../media/image15.jpeg"/><Relationship Id="rId16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11" Type="http://schemas.openxmlformats.org/officeDocument/2006/relationships/image" Target="../media/image24.gif"/><Relationship Id="rId5" Type="http://schemas.openxmlformats.org/officeDocument/2006/relationships/image" Target="../media/image18.gif"/><Relationship Id="rId15" Type="http://schemas.openxmlformats.org/officeDocument/2006/relationships/image" Target="../media/image28.gif"/><Relationship Id="rId10" Type="http://schemas.openxmlformats.org/officeDocument/2006/relationships/image" Target="../media/image23.gif"/><Relationship Id="rId4" Type="http://schemas.openxmlformats.org/officeDocument/2006/relationships/image" Target="../media/image17.gif"/><Relationship Id="rId9" Type="http://schemas.openxmlformats.org/officeDocument/2006/relationships/image" Target="../media/image22.gif"/><Relationship Id="rId1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5616" y="260648"/>
            <a:ext cx="7498080" cy="631162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latin typeface="Arial Black" pitchFamily="34" charset="0"/>
              </a:rPr>
              <a:t>ИСПОЛЬЗОВАНИЕ ТЕХНОЛОГИИ ИНТЕРАКТИВНОГО ОБУЧЕНИЯ  НА ПРИМЕРЕ РЕАЛИЗАЦИИ ППССЗ  </a:t>
            </a:r>
            <a:endParaRPr lang="ru-RU" sz="36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Arial Black" pitchFamily="34" charset="0"/>
              </a:rPr>
              <a:t>«ДОКУМЕНТАЦИОННОЕ ОБЕСПЕЧЕНИЕ УПРАВЛЕНИЯ И АРХИВОВЕДЕНИЕ»</a:t>
            </a:r>
            <a:endParaRPr lang="ru-RU" sz="3600" dirty="0" smtClean="0">
              <a:latin typeface="Arial Black" pitchFamily="34" charset="0"/>
            </a:endParaRPr>
          </a:p>
          <a:p>
            <a:pPr algn="r">
              <a:buNone/>
            </a:pPr>
            <a:endParaRPr lang="ru-RU" sz="2800" dirty="0" smtClean="0"/>
          </a:p>
          <a:p>
            <a:pPr marL="82296" indent="0" algn="r">
              <a:buNone/>
            </a:pPr>
            <a:endParaRPr lang="ru-RU" sz="2800" b="1" dirty="0">
              <a:solidFill>
                <a:srgbClr val="0070C0"/>
              </a:solidFill>
            </a:endParaRPr>
          </a:p>
          <a:p>
            <a:pPr marL="82296" indent="0" algn="ctr">
              <a:buNone/>
            </a:pP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000" b="1" dirty="0" smtClean="0"/>
          </a:p>
          <a:p>
            <a:pPr algn="r">
              <a:buNone/>
            </a:pPr>
            <a:endParaRPr lang="ru-RU" sz="3000" b="1" dirty="0" smtClean="0"/>
          </a:p>
          <a:p>
            <a:pPr algn="r">
              <a:buNone/>
            </a:pPr>
            <a:endParaRPr lang="ru-RU" sz="3000" b="1" dirty="0" smtClean="0"/>
          </a:p>
          <a:p>
            <a:pPr algn="r">
              <a:buNone/>
            </a:pPr>
            <a:r>
              <a:rPr lang="ru-RU" sz="3000" b="1" dirty="0" err="1" smtClean="0"/>
              <a:t>Красавчикова</a:t>
            </a:r>
            <a:r>
              <a:rPr lang="ru-RU" sz="3000" b="1" dirty="0" smtClean="0"/>
              <a:t> М.В.</a:t>
            </a:r>
          </a:p>
          <a:p>
            <a:pPr algn="r">
              <a:buNone/>
            </a:pPr>
            <a:r>
              <a:rPr lang="ru-RU" sz="2600" b="1" dirty="0" smtClean="0"/>
              <a:t>ГПОУ ЯО </a:t>
            </a:r>
          </a:p>
          <a:p>
            <a:pPr algn="r">
              <a:buNone/>
            </a:pPr>
            <a:r>
              <a:rPr lang="ru-RU" sz="2200" b="1" dirty="0" smtClean="0"/>
              <a:t>Ярославский </a:t>
            </a:r>
            <a:r>
              <a:rPr lang="ru-RU" sz="2200" b="1" dirty="0" err="1" smtClean="0"/>
              <a:t>торгово</a:t>
            </a:r>
            <a:r>
              <a:rPr lang="ru-RU" sz="2200" b="1" dirty="0" smtClean="0"/>
              <a:t>-</a:t>
            </a:r>
          </a:p>
          <a:p>
            <a:pPr algn="r">
              <a:buNone/>
            </a:pPr>
            <a:r>
              <a:rPr lang="ru-RU" sz="2200" b="1" dirty="0" smtClean="0"/>
              <a:t>экономический </a:t>
            </a:r>
          </a:p>
          <a:p>
            <a:pPr algn="r">
              <a:buNone/>
            </a:pPr>
            <a:r>
              <a:rPr lang="ru-RU" sz="2200" b="1" dirty="0" smtClean="0"/>
              <a:t>колледж</a:t>
            </a:r>
            <a:endParaRPr lang="ru-RU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37"/>
          <a:stretch>
            <a:fillRect/>
          </a:stretch>
        </p:blipFill>
        <p:spPr bwMode="auto">
          <a:xfrm>
            <a:off x="1142976" y="4071942"/>
            <a:ext cx="23762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08995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1143000"/>
          </a:xfrm>
        </p:spPr>
        <p:txBody>
          <a:bodyPr/>
          <a:lstStyle/>
          <a:p>
            <a:pPr algn="ctr"/>
            <a:r>
              <a:rPr lang="ru-RU" dirty="0" smtClean="0"/>
              <a:t>Реквизиты</a:t>
            </a:r>
            <a:endParaRPr lang="ru-RU" dirty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61" t="24625" r="13188" b="7963"/>
          <a:stretch>
            <a:fillRect/>
          </a:stretch>
        </p:blipFill>
        <p:spPr bwMode="auto">
          <a:xfrm>
            <a:off x="1547664" y="2276872"/>
            <a:ext cx="72008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624" y="134076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Использование  Консультант Плюс  </a:t>
            </a:r>
            <a:endParaRPr lang="ru-RU" sz="36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851920" y="2420888"/>
            <a:ext cx="331236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«педагог  </a:t>
            </a:r>
            <a:r>
              <a:rPr lang="ru-RU" sz="2400" b="1" dirty="0"/>
              <a:t>– </a:t>
            </a:r>
            <a:r>
              <a:rPr lang="ru-RU" sz="2400" b="1" dirty="0" smtClean="0"/>
              <a:t>обучающийся» </a:t>
            </a:r>
            <a:endParaRPr lang="ru-RU" sz="2400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635896" y="3573016"/>
            <a:ext cx="3744416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«обучающийся </a:t>
            </a:r>
            <a:r>
              <a:rPr lang="ru-RU" sz="2400" b="1" dirty="0"/>
              <a:t>– компьютер</a:t>
            </a:r>
            <a:r>
              <a:rPr lang="ru-RU" sz="2400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43608" y="908720"/>
          <a:ext cx="7818836" cy="4545672"/>
        </p:xfrm>
        <a:graphic>
          <a:graphicData uri="http://schemas.openxmlformats.org/drawingml/2006/table">
            <a:tbl>
              <a:tblPr firstRow="1" bandRow="1"/>
              <a:tblGrid>
                <a:gridCol w="1954709"/>
                <a:gridCol w="1954709"/>
                <a:gridCol w="1954709"/>
                <a:gridCol w="1954709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Универсальные учебные 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Изучить правила оформления реквизитов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Интерактивное обучение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Исправить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ошибки в оформлении реквизитов с использованием СПС.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Групповая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Фронтальная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Познавательная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самоанализ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Регулятивная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Кейсы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Пакеты документов  по кадровым операциям:</a:t>
            </a:r>
          </a:p>
          <a:p>
            <a:r>
              <a:rPr lang="ru-RU" dirty="0" smtClean="0"/>
              <a:t>Прием на работу </a:t>
            </a:r>
          </a:p>
          <a:p>
            <a:r>
              <a:rPr lang="ru-RU" dirty="0" smtClean="0"/>
              <a:t>Увольнение и т.д.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4008" y="4005064"/>
            <a:ext cx="3744416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«обучающийся– </a:t>
            </a:r>
            <a:r>
              <a:rPr lang="ru-RU" sz="2400" b="1" dirty="0"/>
              <a:t>компьютер</a:t>
            </a:r>
            <a:r>
              <a:rPr lang="ru-RU" sz="2400" b="1" dirty="0" smtClean="0"/>
              <a:t>»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43608" y="908720"/>
          <a:ext cx="7818836" cy="5094312"/>
        </p:xfrm>
        <a:graphic>
          <a:graphicData uri="http://schemas.openxmlformats.org/drawingml/2006/table">
            <a:tbl>
              <a:tblPr firstRow="1" bandRow="1"/>
              <a:tblGrid>
                <a:gridCol w="1954709"/>
                <a:gridCol w="1954709"/>
                <a:gridCol w="1954709"/>
                <a:gridCol w="1954709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Универсальные учебные 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Ситуации по кадровым операциям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Интерактивное общение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Разобрать ситуацию и оформить необходимые документы с использованием СПС и компьютера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Познавательная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самоанализ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Регулятивная 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Деловые игры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Трудоустройство секретаря</a:t>
            </a:r>
          </a:p>
          <a:p>
            <a:endParaRPr lang="ru-RU" dirty="0" smtClean="0"/>
          </a:p>
          <a:p>
            <a:r>
              <a:rPr lang="ru-RU" dirty="0" smtClean="0"/>
              <a:t>Правила ведения телефонных разговоров</a:t>
            </a:r>
          </a:p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35696" y="3717032"/>
            <a:ext cx="331236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«обучающийся </a:t>
            </a:r>
            <a:r>
              <a:rPr lang="ru-RU" sz="2400" b="1" dirty="0"/>
              <a:t>– </a:t>
            </a:r>
            <a:r>
              <a:rPr lang="ru-RU" sz="2400" b="1" dirty="0" err="1" smtClean="0"/>
              <a:t>обучающийся</a:t>
            </a:r>
            <a:r>
              <a:rPr lang="ru-RU" sz="2400" b="1" dirty="0" smtClean="0"/>
              <a:t>» </a:t>
            </a:r>
            <a:endParaRPr lang="ru-RU" sz="24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35696" y="1988840"/>
            <a:ext cx="4248472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 smtClean="0"/>
              <a:t>обучающийся</a:t>
            </a:r>
            <a:r>
              <a:rPr lang="ru-RU" sz="2400" b="1" dirty="0" smtClean="0">
                <a:solidFill>
                  <a:schemeClr val="tx1"/>
                </a:solidFill>
              </a:rPr>
              <a:t>– </a:t>
            </a:r>
            <a:r>
              <a:rPr lang="ru-RU" sz="2400" b="1" dirty="0">
                <a:solidFill>
                  <a:schemeClr val="tx1"/>
                </a:solidFill>
              </a:rPr>
              <a:t>группа </a:t>
            </a:r>
            <a:r>
              <a:rPr lang="ru-RU" sz="2400" b="1" dirty="0" smtClean="0"/>
              <a:t>обучающихся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835696" y="4797152"/>
            <a:ext cx="4248472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 smtClean="0"/>
              <a:t>обучающийся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– группа </a:t>
            </a:r>
            <a:r>
              <a:rPr lang="ru-RU" sz="2400" b="1" dirty="0" smtClean="0"/>
              <a:t>обучающихся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43608" y="908720"/>
          <a:ext cx="7818836" cy="3744416"/>
        </p:xfrm>
        <a:graphic>
          <a:graphicData uri="http://schemas.openxmlformats.org/drawingml/2006/table">
            <a:tbl>
              <a:tblPr firstRow="1" bandRow="1"/>
              <a:tblGrid>
                <a:gridCol w="1954709"/>
                <a:gridCol w="1954709"/>
                <a:gridCol w="1954709"/>
                <a:gridCol w="1954709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Универсальные учебные 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Распределение ролей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Интерактивное общение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игры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групповая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Познавательная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экспертов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самоанализ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Групповая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Регулятивная  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Электронное обучение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6288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Discord,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en-US" sz="4000" dirty="0" smtClean="0"/>
              <a:t>Moodle.</a:t>
            </a:r>
            <a:endParaRPr lang="ru-RU" sz="4000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340768"/>
            <a:ext cx="3744416" cy="210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 t="12594" r="41145" b="5704"/>
          <a:stretch>
            <a:fillRect/>
          </a:stretch>
        </p:blipFill>
        <p:spPr bwMode="auto">
          <a:xfrm>
            <a:off x="4355976" y="3573016"/>
            <a:ext cx="3910068" cy="305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9008" y="403833"/>
            <a:ext cx="7746064" cy="613176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Диалоговое обучение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220072" y="876066"/>
            <a:ext cx="470876" cy="93610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0408" y="1812170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Обучение, погруженное в общение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234844" y="2335390"/>
            <a:ext cx="475072" cy="95655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3456002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Сохраняет конечную цель и </a:t>
            </a:r>
            <a:r>
              <a:rPr lang="ru-RU" sz="2800" b="1" dirty="0" smtClean="0">
                <a:solidFill>
                  <a:srgbClr val="002060"/>
                </a:solidFill>
              </a:rPr>
              <a:t>основное содержание дисциплины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292080" y="4437112"/>
            <a:ext cx="398028" cy="89109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3051" y="5445224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Видоизменяет формы и приёмы ведения </a:t>
            </a:r>
            <a:r>
              <a:rPr lang="ru-RU" sz="2800" b="1" dirty="0" smtClean="0">
                <a:solidFill>
                  <a:srgbClr val="002060"/>
                </a:solidFill>
              </a:rPr>
              <a:t>УВЗ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18057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Documents and Settings\Учитель.HP95163183930\Мои документы\загрузки\information_items_2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929066"/>
            <a:ext cx="2016225" cy="1512168"/>
          </a:xfrm>
          <a:prstGeom prst="rect">
            <a:avLst/>
          </a:prstGeom>
          <a:noFill/>
        </p:spPr>
      </p:pic>
      <p:pic>
        <p:nvPicPr>
          <p:cNvPr id="11" name="Picture 2" descr="C:\Documents and Settings\Учитель.HP95163183930\Мои документы\загрузки\71964931_mka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143380"/>
            <a:ext cx="1368152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042121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Учитель.HP95163183930\Мои документы\загрузки\0022-022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D:\Фото\Цветы анимашки\g56e6DG9V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212"/>
            <a:ext cx="1691680" cy="1556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\Цветы анимашки\cvety5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330" y="2708920"/>
            <a:ext cx="1178014" cy="1644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\Цветы анимашки\f208faba1d35a56a1424459c7e37ccee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15" y="116632"/>
            <a:ext cx="1660569" cy="1143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Фото\Цветы анимашки\ddc9a9cae59fdaaf68b43298886ce298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02" y="177907"/>
            <a:ext cx="704850" cy="66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Фото\Цветы анимашки\70390527339a172fe2e2df3d01d4b95c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14694"/>
            <a:ext cx="695325" cy="495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\Цветы анимашки\572e77059d1353cc5eeb30cb4d899d5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2767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\Цветы анимашки\572e77059d1353cc5eeb30cb4d899d5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25980"/>
            <a:ext cx="10287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\Цветы анимашки\299af870554ef645aa0a2741047aa6a3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ото\Цветы анимашки\5b97f6a3ba04ff99fab4293a20fda6f5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" y="5805264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Фото\Цветы анимашки\5b97f6a3ba04ff99fab4293a20fda6f5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285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Фото\Цветы анимашки\4f12a1b00d01a762645d98281758377b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65585"/>
            <a:ext cx="447675" cy="390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Фото\Цветы анимашки\4f12a1b00d01a762645d98281758377b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11" y="5527333"/>
            <a:ext cx="447675" cy="390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Фото\Цветы анимашки\0ea8e860c0ba880b20f20689d2c016ee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4973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Фото\Цветы анимашки\96d4da5b1056efe444d8bc8eec5a5de6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70" y="537776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Фото\Цветы анимашки\96d4da5b1056efe444d8bc8eec5a5de6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38" y="5377766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Фото\Цветы анимашки\96d4da5b1056efe444d8bc8eec5a5de6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07" y="5412294"/>
            <a:ext cx="952500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Фото\Цветы анимашки\d45dfa83e9b726510fafb19ae0c5650f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699" y="5795739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Фото\Цветы анимашки\d45dfa83e9b726510fafb19ae0c5650f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5" y="4946308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Фото\Цветы анимашки\d45dfa83e9b726510fafb19ae0c5650f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5" y="1633951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D:\Фото\Цветы анимашки\d45dfa83e9b726510fafb19ae0c5650f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82" y="3513364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:\Фото\Цветы анимашки\bestgif.narod.ru_2154.gif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204">
            <a:off x="7725975" y="1004142"/>
            <a:ext cx="647349" cy="231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:\Фото\Цветы анимашки\4f12a1b00d01a762645d98281758377b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75" y="6119629"/>
            <a:ext cx="325923" cy="390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:\Фото\Цветы анимашки\38e9fa2264da55e9b3bfed8eef7c9d9b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414" y="614362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992888" cy="1656184"/>
          </a:xfrm>
        </p:spPr>
        <p:txBody>
          <a:bodyPr>
            <a:normAutofit/>
          </a:bodyPr>
          <a:lstStyle/>
          <a:p>
            <a:pPr marL="82296" indent="0">
              <a:buNone/>
              <a:defRPr/>
            </a:pPr>
            <a:r>
              <a:rPr lang="ru-RU" sz="2400" b="1" dirty="0" smtClean="0"/>
              <a:t>    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1916832"/>
            <a:ext cx="2915816" cy="19851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Информационные технологии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348880"/>
            <a:ext cx="3062094" cy="1247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Интерактивное обучение – 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619672" y="4149080"/>
            <a:ext cx="2880320" cy="19442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Дистанционное образование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220072" y="4365104"/>
            <a:ext cx="2736304" cy="18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Интернет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6660232" y="2348880"/>
            <a:ext cx="2483768" cy="17818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Электронные учебники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15816" y="2708920"/>
            <a:ext cx="432048" cy="423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491880" y="3573016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932040" y="177281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444208" y="2609832"/>
            <a:ext cx="435748" cy="27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635896" y="0"/>
            <a:ext cx="2483768" cy="17818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Онлайн</a:t>
            </a:r>
            <a:endParaRPr lang="ru-RU" b="1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156176" y="3645024"/>
            <a:ext cx="440432" cy="656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802872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992888" cy="1656184"/>
          </a:xfrm>
        </p:spPr>
        <p:txBody>
          <a:bodyPr>
            <a:normAutofit/>
          </a:bodyPr>
          <a:lstStyle/>
          <a:p>
            <a:pPr marL="82296" indent="0">
              <a:buNone/>
              <a:defRPr/>
            </a:pPr>
            <a:r>
              <a:rPr lang="ru-RU" sz="2400" b="1" dirty="0" smtClean="0"/>
              <a:t>    Интерактивность</a:t>
            </a:r>
            <a:r>
              <a:rPr lang="ru-RU" sz="2400" dirty="0" smtClean="0"/>
              <a:t> </a:t>
            </a:r>
            <a:r>
              <a:rPr lang="ru-RU" sz="2400" dirty="0"/>
              <a:t>– способность взаимодействовать или находиться в режиме беседы, диалога с чем-либо (компьютер), с кем-либо (человек).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7504" y="2901677"/>
            <a:ext cx="2592288" cy="19851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Переживания участниками конкретного опыта (игра, упражнение, ситуация)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602010"/>
            <a:ext cx="3062094" cy="12474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Интерактивное обучение – обучение через опыт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2051720" y="4643473"/>
            <a:ext cx="2448272" cy="194421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Осмысление полученного опыта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5242756" y="4643473"/>
            <a:ext cx="2448272" cy="1800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Обобщение</a:t>
            </a:r>
            <a:endParaRPr lang="ru-RU" b="1" dirty="0"/>
          </a:p>
        </p:txBody>
      </p:sp>
      <p:sp>
        <p:nvSpPr>
          <p:cNvPr id="10" name="Овал 9"/>
          <p:cNvSpPr/>
          <p:nvPr/>
        </p:nvSpPr>
        <p:spPr>
          <a:xfrm>
            <a:off x="6513276" y="2724675"/>
            <a:ext cx="2483768" cy="17818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Применение на практике 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531693" y="3111331"/>
            <a:ext cx="360040" cy="1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858282" y="4038279"/>
            <a:ext cx="216024" cy="605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422331" y="4031174"/>
            <a:ext cx="409364" cy="612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228184" y="3166123"/>
            <a:ext cx="285092" cy="59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3802872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87058" y="202495"/>
            <a:ext cx="7128792" cy="1368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Интерактивное обучение – это диалоговое обучение</a:t>
            </a:r>
            <a:endParaRPr lang="ru-RU" sz="2800" b="1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979712" y="2420888"/>
            <a:ext cx="331236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«обучающийся- обучающийся» </a:t>
            </a:r>
            <a:endParaRPr lang="ru-RU" sz="2400" b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39752" y="3284984"/>
            <a:ext cx="4248472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«</a:t>
            </a:r>
            <a:r>
              <a:rPr lang="ru-RU" sz="2400" b="1" dirty="0" smtClean="0"/>
              <a:t>обучающийся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– группа </a:t>
            </a:r>
            <a:r>
              <a:rPr lang="ru-RU" sz="2400" b="1" dirty="0" smtClean="0"/>
              <a:t>обучающихся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03848" y="4005064"/>
            <a:ext cx="4176464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«обучающийся </a:t>
            </a:r>
            <a:r>
              <a:rPr lang="ru-RU" sz="2400" b="1" dirty="0"/>
              <a:t>– аудитория»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23928" y="4869160"/>
            <a:ext cx="4637620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«группа </a:t>
            </a:r>
            <a:r>
              <a:rPr lang="ru-RU" sz="2400" b="1" dirty="0" smtClean="0"/>
              <a:t>обучающихся– </a:t>
            </a:r>
            <a:r>
              <a:rPr lang="ru-RU" sz="2400" b="1" dirty="0"/>
              <a:t>аудитория» 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04048" y="5805264"/>
            <a:ext cx="3744416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«обучающийся– </a:t>
            </a:r>
            <a:r>
              <a:rPr lang="ru-RU" sz="2400" b="1" dirty="0"/>
              <a:t>компьютер</a:t>
            </a:r>
            <a:r>
              <a:rPr lang="ru-RU" sz="2400" b="1" dirty="0" smtClean="0"/>
              <a:t>»</a:t>
            </a:r>
            <a:endParaRPr lang="ru-RU" b="1" dirty="0"/>
          </a:p>
        </p:txBody>
      </p:sp>
      <p:pic>
        <p:nvPicPr>
          <p:cNvPr id="2050" name="Picture 2" descr="C:\Documents and Settings\Учитель.HP95163183930\Мои документы\загрузки\article37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2768085" cy="2232248"/>
          </a:xfrm>
          <a:prstGeom prst="rect">
            <a:avLst/>
          </a:prstGeom>
          <a:noFill/>
        </p:spPr>
      </p:pic>
      <p:pic>
        <p:nvPicPr>
          <p:cNvPr id="12290" name="Picture 2" descr="C:\Documents and Settings\Учитель.HP95163183930\Мои документы\загрузки\7996677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132856"/>
            <a:ext cx="1441822" cy="1368152"/>
          </a:xfrm>
          <a:prstGeom prst="rect">
            <a:avLst/>
          </a:prstGeom>
          <a:noFill/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259632" y="1628800"/>
            <a:ext cx="3312368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«педагог  </a:t>
            </a:r>
            <a:r>
              <a:rPr lang="ru-RU" sz="2400" b="1" dirty="0"/>
              <a:t>– </a:t>
            </a:r>
            <a:r>
              <a:rPr lang="ru-RU" sz="2400" b="1" dirty="0" smtClean="0"/>
              <a:t>обучающийся» 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41296598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43608" y="1447800"/>
          <a:ext cx="7890842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0"/>
            <a:ext cx="749808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Интерактивное обучение ПОДРАЗУМЕВАЕТ: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обучения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интерактивная доска,</a:t>
            </a:r>
          </a:p>
          <a:p>
            <a:r>
              <a:rPr lang="ru-RU" dirty="0" smtClean="0"/>
              <a:t>проектор,</a:t>
            </a:r>
          </a:p>
          <a:p>
            <a:r>
              <a:rPr lang="ru-RU" dirty="0" smtClean="0"/>
              <a:t>компьютер и оргтехника,</a:t>
            </a:r>
          </a:p>
          <a:p>
            <a:r>
              <a:rPr lang="en-US" dirty="0" smtClean="0"/>
              <a:t>Discord,</a:t>
            </a:r>
          </a:p>
          <a:p>
            <a:r>
              <a:rPr lang="en-US" dirty="0" smtClean="0"/>
              <a:t>Moodle.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Видеоуроки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Презентации.</a:t>
            </a:r>
            <a:endParaRPr lang="en-US" dirty="0" smtClean="0"/>
          </a:p>
          <a:p>
            <a:r>
              <a:rPr lang="ru-RU" dirty="0" smtClean="0"/>
              <a:t>Решение кейсов</a:t>
            </a:r>
            <a:r>
              <a:rPr lang="en-US" dirty="0" smtClean="0"/>
              <a:t>.</a:t>
            </a:r>
          </a:p>
          <a:p>
            <a:r>
              <a:rPr lang="ru-RU" dirty="0" smtClean="0"/>
              <a:t>Опросы.</a:t>
            </a:r>
          </a:p>
          <a:p>
            <a:r>
              <a:rPr lang="ru-RU" dirty="0" smtClean="0"/>
              <a:t>Деловые игры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Формы и методы интерактивного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История развития делопроизводства в России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/>
          <a:lstStyle/>
          <a:p>
            <a:r>
              <a:rPr lang="ru-RU" dirty="0" smtClean="0"/>
              <a:t>Путешествие  во времени с применением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презентации</a:t>
            </a:r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439"/>
          <a:stretch>
            <a:fillRect/>
          </a:stretch>
        </p:blipFill>
        <p:spPr bwMode="auto">
          <a:xfrm>
            <a:off x="1043608" y="2492896"/>
            <a:ext cx="24618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51845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 t="17516" r="18454" b="13579"/>
          <a:stretch>
            <a:fillRect/>
          </a:stretch>
        </p:blipFill>
        <p:spPr bwMode="auto">
          <a:xfrm>
            <a:off x="1043608" y="4365104"/>
            <a:ext cx="48503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566097"/>
            <a:ext cx="3094831" cy="229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851920" y="2780928"/>
            <a:ext cx="4637620" cy="72008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«группа </a:t>
            </a:r>
            <a:r>
              <a:rPr lang="ru-RU" sz="2400" b="1" dirty="0" smtClean="0"/>
              <a:t>обучающихся– </a:t>
            </a:r>
            <a:r>
              <a:rPr lang="ru-RU" sz="2400" b="1" dirty="0"/>
              <a:t>аудитория»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1043608" y="260648"/>
          <a:ext cx="7818836" cy="6169888"/>
        </p:xfrm>
        <a:graphic>
          <a:graphicData uri="http://schemas.openxmlformats.org/drawingml/2006/table">
            <a:tbl>
              <a:tblPr firstRow="1" bandRow="1"/>
              <a:tblGrid>
                <a:gridCol w="1954709"/>
                <a:gridCol w="1954709"/>
                <a:gridCol w="1954709"/>
                <a:gridCol w="1954709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Универсальные учебные действия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Изучить историю развития делопроизводства. Подготовить презентации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Интерактивное обучение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процессе презентации заполнить таблицу.  Сопоставить периоды и сравнить с современным делопроизводством.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Групповая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Фронтальная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Познавательная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Оценить работу свою, группы, преподавателя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Регулятивная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1994</TotalTime>
  <Words>467</Words>
  <Application>Microsoft Office PowerPoint</Application>
  <PresentationFormat>Экран (4:3)</PresentationFormat>
  <Paragraphs>155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Слайд 1</vt:lpstr>
      <vt:lpstr>Слайд 2</vt:lpstr>
      <vt:lpstr>Слайд 3</vt:lpstr>
      <vt:lpstr>Слайд 4</vt:lpstr>
      <vt:lpstr>Интерактивное обучение ПОДРАЗУМЕВАЕТ:</vt:lpstr>
      <vt:lpstr>Средства обучения </vt:lpstr>
      <vt:lpstr>Формы и методы интерактивного обучения </vt:lpstr>
      <vt:lpstr>История развития делопроизводства в России</vt:lpstr>
      <vt:lpstr>Слайд 9</vt:lpstr>
      <vt:lpstr>Реквизиты</vt:lpstr>
      <vt:lpstr>Слайд 11</vt:lpstr>
      <vt:lpstr>Кейсы</vt:lpstr>
      <vt:lpstr>Слайд 13</vt:lpstr>
      <vt:lpstr>Деловые игры </vt:lpstr>
      <vt:lpstr>Слайд 15</vt:lpstr>
      <vt:lpstr>Электронное обучение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ГУ ОБЩЕОБРАЗОВАТЕЛЬНАЯ СРЕДНЯЯ ШКОЛА СЕЛА ЖАНА ЖУЛДЫЗ</dc:title>
  <cp:lastModifiedBy>user</cp:lastModifiedBy>
  <cp:revision>73</cp:revision>
  <dcterms:modified xsi:type="dcterms:W3CDTF">2020-10-20T11:39:06Z</dcterms:modified>
</cp:coreProperties>
</file>