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1" r:id="rId3"/>
    <p:sldId id="262" r:id="rId4"/>
    <p:sldId id="257" r:id="rId5"/>
    <p:sldId id="263" r:id="rId6"/>
    <p:sldId id="258" r:id="rId7"/>
    <p:sldId id="260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5F43E9-0662-43B9-B0DD-316765706967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B8AA9-C80B-45EA-8791-0B11336F8B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7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1B8AA9-C80B-45EA-8791-0B11336F8B5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816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1B8AA9-C80B-45EA-8791-0B11336F8B5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049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7D47-B4B8-40D8-AF58-81BD4D729347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4F9-A77C-4EAD-A30B-53F86E5813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791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7D47-B4B8-40D8-AF58-81BD4D729347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4F9-A77C-4EAD-A30B-53F86E5813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78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7D47-B4B8-40D8-AF58-81BD4D729347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4F9-A77C-4EAD-A30B-53F86E5813D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84233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7D47-B4B8-40D8-AF58-81BD4D729347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4F9-A77C-4EAD-A30B-53F86E5813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046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7D47-B4B8-40D8-AF58-81BD4D729347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4F9-A77C-4EAD-A30B-53F86E5813D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7018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7D47-B4B8-40D8-AF58-81BD4D729347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4F9-A77C-4EAD-A30B-53F86E5813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821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7D47-B4B8-40D8-AF58-81BD4D729347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4F9-A77C-4EAD-A30B-53F86E5813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6134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7D47-B4B8-40D8-AF58-81BD4D729347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4F9-A77C-4EAD-A30B-53F86E5813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07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7D47-B4B8-40D8-AF58-81BD4D729347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4F9-A77C-4EAD-A30B-53F86E5813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168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7D47-B4B8-40D8-AF58-81BD4D729347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4F9-A77C-4EAD-A30B-53F86E5813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873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7D47-B4B8-40D8-AF58-81BD4D729347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4F9-A77C-4EAD-A30B-53F86E5813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348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7D47-B4B8-40D8-AF58-81BD4D729347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4F9-A77C-4EAD-A30B-53F86E5813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787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7D47-B4B8-40D8-AF58-81BD4D729347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4F9-A77C-4EAD-A30B-53F86E5813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280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7D47-B4B8-40D8-AF58-81BD4D729347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4F9-A77C-4EAD-A30B-53F86E5813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426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7D47-B4B8-40D8-AF58-81BD4D729347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4F9-A77C-4EAD-A30B-53F86E5813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841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7D47-B4B8-40D8-AF58-81BD4D729347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4F9-A77C-4EAD-A30B-53F86E5813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523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27D47-B4B8-40D8-AF58-81BD4D729347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A9374F9-A77C-4EAD-A30B-53F86E5813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517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3ECDFF-72D6-403D-8AF9-DF863C32D2F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10439400" cy="5543550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Государственное профессиональное образовательное учреждение   Ярославской области</a:t>
            </a:r>
            <a:b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Ярославский колледж управления и профессиональных технологий</a:t>
            </a:r>
            <a:br>
              <a:rPr lang="ru-RU" sz="36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6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Формирование компетенций организации                 </a:t>
            </a:r>
            <a:br>
              <a:rPr lang="ru-RU" sz="36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собственной деятельности, как условие                  </a:t>
            </a:r>
            <a:br>
              <a:rPr lang="ru-RU" sz="36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профессионального роста.</a:t>
            </a:r>
            <a:br>
              <a:rPr lang="ru-RU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</a:t>
            </a:r>
            <a:r>
              <a:rPr lang="ru-RU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Преподаватель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спец.дисциплин</a:t>
            </a:r>
            <a:r>
              <a:rPr lang="ru-RU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по «Социальной работе»</a:t>
            </a:r>
            <a:br>
              <a:rPr lang="ru-RU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Капканова Н.Л.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286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1489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D1D94A3-9EF4-4FA1-8230-A34254E78F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350196"/>
            <a:ext cx="10184860" cy="6167336"/>
          </a:xfrm>
        </p:spPr>
        <p:txBody>
          <a:bodyPr>
            <a:normAutofit/>
          </a:bodyPr>
          <a:lstStyle/>
          <a:p>
            <a:pPr indent="180340" algn="just">
              <a:lnSpc>
                <a:spcPct val="115000"/>
              </a:lnSpc>
              <a:spcAft>
                <a:spcPts val="1000"/>
              </a:spcAft>
            </a:pP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Тест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современная и объективная проверка знаний учащихся, позволяющая контролировать уровень знаний по каждой изученной теме при реально минимальных затратах времени.</a:t>
            </a:r>
          </a:p>
          <a:p>
            <a:pPr indent="180340" algn="just">
              <a:lnSpc>
                <a:spcPct val="115000"/>
              </a:lnSpc>
              <a:spcAft>
                <a:spcPts val="1000"/>
              </a:spcAft>
            </a:pP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Педагогический тест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это инструмент, предназначенный для измерения обученности учащихся, состоящий из системы тестовых заданий, стандартизованной процедуры проведения, обработки и анализа результатов.</a:t>
            </a:r>
          </a:p>
          <a:p>
            <a:pPr indent="180340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Тест позволяет: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"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проводить обучение индивидуально и дифференцированно, что повышает качество обучения;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"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установить уровень знаний учащегося по курсу в целом и по отдельным его разделам;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"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выявить успехи, пробелы и недостатки в знаниях, умениях и навыках у отдельных учащихся и у всей группы в целом;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"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стимулировать самостоятельную работу всех учащихся при изучении материала;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"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осуществлять единство требований ко всем испытуемым, вне зависимости от их прошлых учебных достижений.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25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CDA1B8-F372-4B61-8BB9-1C3AB079C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3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ехнологии компьютерного тестирования обеспечивают:</a:t>
            </a:r>
            <a:b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81A64F-988A-48ED-BC6D-12BCBE3C4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98061"/>
            <a:ext cx="9877177" cy="454330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независимую оценку учебных достижений студентов с целью определения уровней знаний по дисциплине;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осуществление непрерывного контроля знаний студентов в процессе обучения;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оценку эффективности и результативности деятельности педагога, обеспечивающего образовательный процесс по данной дисциплине;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устранение субъективного отношения преподавателя в оценке знаний студентов.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2322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ED9DA2-FFC7-4442-8A6B-AE1556A8A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 но оценочные средства разработаны на основании:</a:t>
            </a:r>
            <a:b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CA374E-3554-49DF-834F-E43C57683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algn="just">
              <a:lnSpc>
                <a:spcPct val="106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ru-RU" sz="1800" kern="1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Федеральный государственный образовательный стандарт среднего профессионального образования по профессии 040401.01 «Социальный работник» зарегистрировано в  Минюсте России20.08.2013г№29500. Приказ Минобрнауки России от 02.08.2013г.№690 от 09.04.2015г.</a:t>
            </a:r>
          </a:p>
          <a:p>
            <a:pPr marL="450215" indent="-450215" algn="just">
              <a:lnSpc>
                <a:spcPct val="115000"/>
              </a:lnSpc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Основной профессиональной образовательной программы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подготовки квалифицированных рабочих, служащих по профессии 39.01.01 Социальный работник ГПОУ ЯО Ярославского колледжа управления и профессиональных технологий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buFont typeface="Symbol" panose="05050102010706020507" pitchFamily="18" charset="2"/>
              <a:buChar char="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1800" kern="1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Рабочей программы по дисциплине «</a:t>
            </a:r>
            <a:r>
              <a:rPr lang="ru-RU" sz="1800" kern="1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Теоретические основы социальной работы</a:t>
            </a:r>
            <a:r>
              <a:rPr lang="ru-RU" sz="1800" kern="1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 по профессии СПО 39.01.01 Социальный работник, реализуемой в </a:t>
            </a:r>
            <a:r>
              <a:rPr lang="ru-RU" sz="1800" kern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ГПОУ ЯО Ярославского колледжа управления и профессиональных технологий</a:t>
            </a:r>
            <a:endParaRPr lang="ru-RU" sz="1800" kern="1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1672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105024-751F-4944-9D2F-C6ECA1992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14010"/>
            <a:ext cx="8596668" cy="1001947"/>
          </a:xfrm>
        </p:spPr>
        <p:txBody>
          <a:bodyPr>
            <a:normAutofit fontScale="90000"/>
          </a:bodyPr>
          <a:lstStyle/>
          <a:p>
            <a:pPr marL="0" marR="0" lvl="0" indent="1809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alt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Результатом освоения дисциплины является овладение обучающимися профессиональными (ПК) 1.3-1.5 и общими (ОК) 1-6 компетенциями.</a:t>
            </a:r>
            <a:br>
              <a:rPr kumimoji="0" lang="ru-RU" alt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ru-RU" altLang="ru-RU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</a:t>
            </a:r>
            <a:b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7344C43-F3C0-4CE1-A71D-DD0D41AE11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6545947"/>
              </p:ext>
            </p:extLst>
          </p:nvPr>
        </p:nvGraphicFramePr>
        <p:xfrm>
          <a:off x="0" y="1079770"/>
          <a:ext cx="11963400" cy="577823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35608">
                  <a:extLst>
                    <a:ext uri="{9D8B030D-6E8A-4147-A177-3AD203B41FA5}">
                      <a16:colId xmlns:a16="http://schemas.microsoft.com/office/drawing/2014/main" val="2647579801"/>
                    </a:ext>
                  </a:extLst>
                </a:gridCol>
                <a:gridCol w="10527792">
                  <a:extLst>
                    <a:ext uri="{9D8B030D-6E8A-4147-A177-3AD203B41FA5}">
                      <a16:colId xmlns:a16="http://schemas.microsoft.com/office/drawing/2014/main" val="963114430"/>
                    </a:ext>
                  </a:extLst>
                </a:gridCol>
              </a:tblGrid>
              <a:tr h="5154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Код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07" marR="639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Наименование результата обучения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07" marR="63907" marT="0" marB="0" anchor="ctr"/>
                </a:tc>
                <a:extLst>
                  <a:ext uri="{0D108BD9-81ED-4DB2-BD59-A6C34878D82A}">
                    <a16:rowId xmlns:a16="http://schemas.microsoft.com/office/drawing/2014/main" val="848956456"/>
                  </a:ext>
                </a:extLst>
              </a:tr>
              <a:tr h="5924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ПК 1.3.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Содействовать лицам пожилого возраста и инвалидам в получении социально-психологических услуг, оказывать первичную психологическую поддержку.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07" marR="63907" marT="0" marB="0"/>
                </a:tc>
                <a:extLst>
                  <a:ext uri="{0D108BD9-81ED-4DB2-BD59-A6C34878D82A}">
                    <a16:rowId xmlns:a16="http://schemas.microsoft.com/office/drawing/2014/main" val="2964431965"/>
                  </a:ext>
                </a:extLst>
              </a:tr>
              <a:tr h="592441">
                <a:tc>
                  <a:txBody>
                    <a:bodyPr/>
                    <a:lstStyle/>
                    <a:p>
                      <a:pPr indent="1143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ПК 1.4.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Содействовать лицам пожилого возраста и инвалидам в получении социально-экономических услуг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07" marR="63907" marT="0" marB="0"/>
                </a:tc>
                <a:extLst>
                  <a:ext uri="{0D108BD9-81ED-4DB2-BD59-A6C34878D82A}">
                    <a16:rowId xmlns:a16="http://schemas.microsoft.com/office/drawing/2014/main" val="1255272501"/>
                  </a:ext>
                </a:extLst>
              </a:tr>
              <a:tr h="590141">
                <a:tc>
                  <a:txBody>
                    <a:bodyPr/>
                    <a:lstStyle/>
                    <a:p>
                      <a:pPr indent="1143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ПК 1.5.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Содействовать лицам пожилого возраста и инвалидам в получении социально-правовых услуг.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07" marR="63907" marT="0" marB="0"/>
                </a:tc>
                <a:extLst>
                  <a:ext uri="{0D108BD9-81ED-4DB2-BD59-A6C34878D82A}">
                    <a16:rowId xmlns:a16="http://schemas.microsoft.com/office/drawing/2014/main" val="3853816348"/>
                  </a:ext>
                </a:extLst>
              </a:tr>
              <a:tr h="592441">
                <a:tc>
                  <a:txBody>
                    <a:bodyPr/>
                    <a:lstStyle/>
                    <a:p>
                      <a:pPr indent="1143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ОК 1.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Понимать сущность и социальную значимость будущей профессии, проявлять к ней устойчивый интерес.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07" marR="63907" marT="0" marB="0"/>
                </a:tc>
                <a:extLst>
                  <a:ext uri="{0D108BD9-81ED-4DB2-BD59-A6C34878D82A}">
                    <a16:rowId xmlns:a16="http://schemas.microsoft.com/office/drawing/2014/main" val="1926084312"/>
                  </a:ext>
                </a:extLst>
              </a:tr>
              <a:tr h="592441">
                <a:tc>
                  <a:txBody>
                    <a:bodyPr/>
                    <a:lstStyle/>
                    <a:p>
                      <a:pPr indent="1143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ОК 2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Организовывать собственную деятельность, исходя из цели и способов ее достижения, определенных руководителем.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07" marR="63907" marT="0" marB="0"/>
                </a:tc>
                <a:extLst>
                  <a:ext uri="{0D108BD9-81ED-4DB2-BD59-A6C34878D82A}">
                    <a16:rowId xmlns:a16="http://schemas.microsoft.com/office/drawing/2014/main" val="3200044652"/>
                  </a:ext>
                </a:extLst>
              </a:tr>
              <a:tr h="831516">
                <a:tc>
                  <a:txBody>
                    <a:bodyPr/>
                    <a:lstStyle/>
                    <a:p>
                      <a:pPr indent="1143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ОК 3.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marL="179705" indent="-179705" algn="just">
                        <a:lnSpc>
                          <a:spcPct val="107000"/>
                        </a:lnSpc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Анализировать рабочую ситуацию, осуществлять текущий и итоговый контроль, оценку и коррекцию собственной деятельности, нести ответственность за результаты своей работы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07" marR="63907" marT="0" marB="0"/>
                </a:tc>
                <a:extLst>
                  <a:ext uri="{0D108BD9-81ED-4DB2-BD59-A6C34878D82A}">
                    <a16:rowId xmlns:a16="http://schemas.microsoft.com/office/drawing/2014/main" val="723331322"/>
                  </a:ext>
                </a:extLst>
              </a:tr>
              <a:tr h="592441">
                <a:tc>
                  <a:txBody>
                    <a:bodyPr/>
                    <a:lstStyle/>
                    <a:p>
                      <a:pPr indent="1143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ОК 4.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Осуществлять поиск информации, необходимой для эффективного выполнения профессиональных задач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07" marR="63907" marT="0" marB="0"/>
                </a:tc>
                <a:extLst>
                  <a:ext uri="{0D108BD9-81ED-4DB2-BD59-A6C34878D82A}">
                    <a16:rowId xmlns:a16="http://schemas.microsoft.com/office/drawing/2014/main" val="3197104099"/>
                  </a:ext>
                </a:extLst>
              </a:tr>
              <a:tr h="592441">
                <a:tc>
                  <a:txBody>
                    <a:bodyPr/>
                    <a:lstStyle/>
                    <a:p>
                      <a:pPr indent="1143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ОК 5.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Использовать информационно-коммуникационные технологии в профессиональной деятельности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07" marR="63907" marT="0" marB="0"/>
                </a:tc>
                <a:extLst>
                  <a:ext uri="{0D108BD9-81ED-4DB2-BD59-A6C34878D82A}">
                    <a16:rowId xmlns:a16="http://schemas.microsoft.com/office/drawing/2014/main" val="549410918"/>
                  </a:ext>
                </a:extLst>
              </a:tr>
              <a:tr h="286521">
                <a:tc>
                  <a:txBody>
                    <a:bodyPr/>
                    <a:lstStyle/>
                    <a:p>
                      <a:pPr indent="1143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solidFill>
                            <a:schemeClr val="tx1"/>
                          </a:solidFill>
                          <a:effectLst/>
                        </a:rPr>
                        <a:t>ОК 6.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Работать в команде, эффективно общаться с коллегами, руководством, клиентами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07" marR="63907" marT="0" marB="0"/>
                </a:tc>
                <a:extLst>
                  <a:ext uri="{0D108BD9-81ED-4DB2-BD59-A6C34878D82A}">
                    <a16:rowId xmlns:a16="http://schemas.microsoft.com/office/drawing/2014/main" val="1766075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2210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5264E96-8031-4000-929E-03078B6203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803146"/>
              </p:ext>
            </p:extLst>
          </p:nvPr>
        </p:nvGraphicFramePr>
        <p:xfrm>
          <a:off x="0" y="-298574"/>
          <a:ext cx="11793894" cy="70259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9852">
                  <a:extLst>
                    <a:ext uri="{9D8B030D-6E8A-4147-A177-3AD203B41FA5}">
                      <a16:colId xmlns:a16="http://schemas.microsoft.com/office/drawing/2014/main" val="1659324721"/>
                    </a:ext>
                  </a:extLst>
                </a:gridCol>
                <a:gridCol w="7573425">
                  <a:extLst>
                    <a:ext uri="{9D8B030D-6E8A-4147-A177-3AD203B41FA5}">
                      <a16:colId xmlns:a16="http://schemas.microsoft.com/office/drawing/2014/main" val="3032322615"/>
                    </a:ext>
                  </a:extLst>
                </a:gridCol>
                <a:gridCol w="1942298">
                  <a:extLst>
                    <a:ext uri="{9D8B030D-6E8A-4147-A177-3AD203B41FA5}">
                      <a16:colId xmlns:a16="http://schemas.microsoft.com/office/drawing/2014/main" val="2651312222"/>
                    </a:ext>
                  </a:extLst>
                </a:gridCol>
                <a:gridCol w="1918319">
                  <a:extLst>
                    <a:ext uri="{9D8B030D-6E8A-4147-A177-3AD203B41FA5}">
                      <a16:colId xmlns:a16="http://schemas.microsoft.com/office/drawing/2014/main" val="4125669968"/>
                    </a:ext>
                  </a:extLst>
                </a:gridCol>
              </a:tblGrid>
              <a:tr h="2376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solidFill>
                            <a:schemeClr val="tx1"/>
                          </a:solidFill>
                          <a:effectLst/>
                        </a:rPr>
                        <a:t>    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тем тестовых заданий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заданий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 выполнения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extLst>
                  <a:ext uri="{0D108BD9-81ED-4DB2-BD59-A6C34878D82A}">
                    <a16:rowId xmlns:a16="http://schemas.microsoft.com/office/drawing/2014/main" val="2129952307"/>
                  </a:ext>
                </a:extLst>
              </a:tr>
              <a:tr h="218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Текущие тестовые задания по темам: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extLst>
                  <a:ext uri="{0D108BD9-81ED-4DB2-BD59-A6C34878D82A}">
                    <a16:rowId xmlns:a16="http://schemas.microsoft.com/office/drawing/2014/main" val="2806145065"/>
                  </a:ext>
                </a:extLst>
              </a:tr>
              <a:tr h="218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Введение в профессию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зад.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30 мин.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extLst>
                  <a:ext uri="{0D108BD9-81ED-4DB2-BD59-A6C34878D82A}">
                    <a16:rowId xmlns:a16="http://schemas.microsoft.com/office/drawing/2014/main" val="2972197906"/>
                  </a:ext>
                </a:extLst>
              </a:tr>
              <a:tr h="218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 социальной работы.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зад.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30 мин.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extLst>
                  <a:ext uri="{0D108BD9-81ED-4DB2-BD59-A6C34878D82A}">
                    <a16:rowId xmlns:a16="http://schemas.microsoft.com/office/drawing/2014/main" val="2171821320"/>
                  </a:ext>
                </a:extLst>
              </a:tr>
              <a:tr h="218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Теоретические основы социальной работы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зад.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30 мин.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extLst>
                  <a:ext uri="{0D108BD9-81ED-4DB2-BD59-A6C34878D82A}">
                    <a16:rowId xmlns:a16="http://schemas.microsoft.com/office/drawing/2014/main" val="936934067"/>
                  </a:ext>
                </a:extLst>
              </a:tr>
              <a:tr h="218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политика в сфере социальной работы с населением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зад.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30 мин.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extLst>
                  <a:ext uri="{0D108BD9-81ED-4DB2-BD59-A6C34878D82A}">
                    <a16:rowId xmlns:a16="http://schemas.microsoft.com/office/drawing/2014/main" val="1864187012"/>
                  </a:ext>
                </a:extLst>
              </a:tr>
              <a:tr h="218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Семейная экономика.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зад.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30 мин.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extLst>
                  <a:ext uri="{0D108BD9-81ED-4DB2-BD59-A6C34878D82A}">
                    <a16:rowId xmlns:a16="http://schemas.microsoft.com/office/drawing/2014/main" val="2564236558"/>
                  </a:ext>
                </a:extLst>
              </a:tr>
              <a:tr h="218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Технология социальной работы.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зад.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30 мин.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extLst>
                  <a:ext uri="{0D108BD9-81ED-4DB2-BD59-A6C34878D82A}">
                    <a16:rowId xmlns:a16="http://schemas.microsoft.com/office/drawing/2014/main" val="1547038319"/>
                  </a:ext>
                </a:extLst>
              </a:tr>
              <a:tr h="218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Классификация социальных технологий.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зад.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30 мин.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extLst>
                  <a:ext uri="{0D108BD9-81ED-4DB2-BD59-A6C34878D82A}">
                    <a16:rowId xmlns:a16="http://schemas.microsoft.com/office/drawing/2014/main" val="4266787582"/>
                  </a:ext>
                </a:extLst>
              </a:tr>
              <a:tr h="218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работа с пожилыми людьми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зад.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30 мин.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extLst>
                  <a:ext uri="{0D108BD9-81ED-4DB2-BD59-A6C34878D82A}">
                    <a16:rowId xmlns:a16="http://schemas.microsoft.com/office/drawing/2014/main" val="1380839508"/>
                  </a:ext>
                </a:extLst>
              </a:tr>
              <a:tr h="218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работа с людьми с ограниченными возможностями здоровья.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зад.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30 мин.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extLst>
                  <a:ext uri="{0D108BD9-81ED-4DB2-BD59-A6C34878D82A}">
                    <a16:rowId xmlns:a16="http://schemas.microsoft.com/office/drawing/2014/main" val="3205682212"/>
                  </a:ext>
                </a:extLst>
              </a:tr>
              <a:tr h="218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работа с мигрантами и вынужденными переселенцами.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зад.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30 мин.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extLst>
                  <a:ext uri="{0D108BD9-81ED-4DB2-BD59-A6C34878D82A}">
                    <a16:rowId xmlns:a16="http://schemas.microsoft.com/office/drawing/2014/main" val="4221200874"/>
                  </a:ext>
                </a:extLst>
              </a:tr>
              <a:tr h="4568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работа с лицами без определенного места жительства и из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пеницитарных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учреждений.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зад.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30 мин.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extLst>
                  <a:ext uri="{0D108BD9-81ED-4DB2-BD59-A6C34878D82A}">
                    <a16:rowId xmlns:a16="http://schemas.microsoft.com/office/drawing/2014/main" val="2015589554"/>
                  </a:ext>
                </a:extLst>
              </a:tr>
              <a:tr h="218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работа с семьей.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зад.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30 мин.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extLst>
                  <a:ext uri="{0D108BD9-81ED-4DB2-BD59-A6C34878D82A}">
                    <a16:rowId xmlns:a16="http://schemas.microsoft.com/office/drawing/2014/main" val="3588670685"/>
                  </a:ext>
                </a:extLst>
              </a:tr>
              <a:tr h="218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Промежуточное тестовое задание для дифференцированного зачета.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extLst>
                  <a:ext uri="{0D108BD9-81ED-4DB2-BD59-A6C34878D82A}">
                    <a16:rowId xmlns:a16="http://schemas.microsoft.com/office/drawing/2014/main" val="1580679405"/>
                  </a:ext>
                </a:extLst>
              </a:tr>
              <a:tr h="941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Итоговое тестовое задание для 1 семестра: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Часть №1 выбрать правильный ответ;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Часть №2 работа с текстом, ответить на вопросы.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вариант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зад.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зад.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120мин.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extLst>
                  <a:ext uri="{0D108BD9-81ED-4DB2-BD59-A6C34878D82A}">
                    <a16:rowId xmlns:a16="http://schemas.microsoft.com/office/drawing/2014/main" val="3447833238"/>
                  </a:ext>
                </a:extLst>
              </a:tr>
              <a:tr h="941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Итоговое тестовое задание для 2 семестра: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Часть №1 выбрать правильный ответ;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Часть №2 работа с текстом, ответить на вопросы.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варианта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зад.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зад.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120мин.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extLst>
                  <a:ext uri="{0D108BD9-81ED-4DB2-BD59-A6C34878D82A}">
                    <a16:rowId xmlns:a16="http://schemas.microsoft.com/office/drawing/2014/main" val="1207098057"/>
                  </a:ext>
                </a:extLst>
              </a:tr>
              <a:tr h="4568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Итоговое комплексное тестовое задание для промежуточной аттестации   по дисциплине ОП01. «Теоретические основы социальной работы»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варианта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180 мин.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extLst>
                  <a:ext uri="{0D108BD9-81ED-4DB2-BD59-A6C34878D82A}">
                    <a16:rowId xmlns:a16="http://schemas.microsoft.com/office/drawing/2014/main" val="1772094192"/>
                  </a:ext>
                </a:extLst>
              </a:tr>
              <a:tr h="941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solidFill>
                            <a:schemeClr val="tx1"/>
                          </a:solidFill>
                          <a:effectLst/>
                        </a:rPr>
                        <a:t>16.</a:t>
                      </a:r>
                      <a:endParaRPr lang="ru-RU" sz="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Часть №1 (обязательная) выбрать правильный ответ: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Часть №2 работа с текстом;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Часть №3 ответить на вопросы и выразить собственное мнение.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69" marR="26369" marT="0" marB="0"/>
                </a:tc>
                <a:extLst>
                  <a:ext uri="{0D108BD9-81ED-4DB2-BD59-A6C34878D82A}">
                    <a16:rowId xmlns:a16="http://schemas.microsoft.com/office/drawing/2014/main" val="1034858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4242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76AA0-4E97-420D-BDC1-52F47E5A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ru-RU" altLang="ru-RU" sz="3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Franklin Gothic"/>
                <a:cs typeface="Times New Roman" panose="02020603050405020304" pitchFamily="18" charset="0"/>
              </a:rPr>
              <a:t>РЕЗУЛЬТАТЫ ОСВОЕНИЯ УЧЕБНОГО ПРЕДМЕТА</a:t>
            </a:r>
            <a:br>
              <a:rPr kumimoji="0" lang="ru-RU" altLang="ru-RU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ru-RU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05791E0A-9A96-40CE-A37B-C82EE6E860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957002"/>
              </p:ext>
            </p:extLst>
          </p:nvPr>
        </p:nvGraphicFramePr>
        <p:xfrm>
          <a:off x="0" y="1504949"/>
          <a:ext cx="12192001" cy="55149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0951">
                  <a:extLst>
                    <a:ext uri="{9D8B030D-6E8A-4147-A177-3AD203B41FA5}">
                      <a16:colId xmlns:a16="http://schemas.microsoft.com/office/drawing/2014/main" val="4263994769"/>
                    </a:ext>
                  </a:extLst>
                </a:gridCol>
                <a:gridCol w="7537644">
                  <a:extLst>
                    <a:ext uri="{9D8B030D-6E8A-4147-A177-3AD203B41FA5}">
                      <a16:colId xmlns:a16="http://schemas.microsoft.com/office/drawing/2014/main" val="3916967885"/>
                    </a:ext>
                  </a:extLst>
                </a:gridCol>
                <a:gridCol w="3823406">
                  <a:extLst>
                    <a:ext uri="{9D8B030D-6E8A-4147-A177-3AD203B41FA5}">
                      <a16:colId xmlns:a16="http://schemas.microsoft.com/office/drawing/2014/main" val="302944727"/>
                    </a:ext>
                  </a:extLst>
                </a:gridCol>
              </a:tblGrid>
              <a:tr h="591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п/п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Название тем тестовых заданий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</a:rPr>
                        <a:t>Коды формируемых компетенция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extLst>
                  <a:ext uri="{0D108BD9-81ED-4DB2-BD59-A6C34878D82A}">
                    <a16:rowId xmlns:a16="http://schemas.microsoft.com/office/drawing/2014/main" val="2221881223"/>
                  </a:ext>
                </a:extLst>
              </a:tr>
              <a:tr h="247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Текущие тестовые задания по темам: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extLst>
                  <a:ext uri="{0D108BD9-81ED-4DB2-BD59-A6C34878D82A}">
                    <a16:rowId xmlns:a16="http://schemas.microsoft.com/office/drawing/2014/main" val="3289117950"/>
                  </a:ext>
                </a:extLst>
              </a:tr>
              <a:tr h="247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Введение в профессию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ОК1, ОК2.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extLst>
                  <a:ext uri="{0D108BD9-81ED-4DB2-BD59-A6C34878D82A}">
                    <a16:rowId xmlns:a16="http://schemas.microsoft.com/office/drawing/2014/main" val="562576819"/>
                  </a:ext>
                </a:extLst>
              </a:tr>
              <a:tr h="247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2.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История социальной работы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ОК1, ОК5.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extLst>
                  <a:ext uri="{0D108BD9-81ED-4DB2-BD59-A6C34878D82A}">
                    <a16:rowId xmlns:a16="http://schemas.microsoft.com/office/drawing/2014/main" val="1467593490"/>
                  </a:ext>
                </a:extLst>
              </a:tr>
              <a:tr h="247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3.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Теоретические основы социальной работы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ОК1, ОК2, ОК3.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extLst>
                  <a:ext uri="{0D108BD9-81ED-4DB2-BD59-A6C34878D82A}">
                    <a16:rowId xmlns:a16="http://schemas.microsoft.com/office/drawing/2014/main" val="3441445069"/>
                  </a:ext>
                </a:extLst>
              </a:tr>
              <a:tr h="511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4.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Государственная политика в сфере социальной работы с населением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ОК1, ОК2, ОК3.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extLst>
                  <a:ext uri="{0D108BD9-81ED-4DB2-BD59-A6C34878D82A}">
                    <a16:rowId xmlns:a16="http://schemas.microsoft.com/office/drawing/2014/main" val="3272276209"/>
                  </a:ext>
                </a:extLst>
              </a:tr>
              <a:tr h="6847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5.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Семейная экономика.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ОК4, ОК5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ПК 1.4.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extLst>
                  <a:ext uri="{0D108BD9-81ED-4DB2-BD59-A6C34878D82A}">
                    <a16:rowId xmlns:a16="http://schemas.microsoft.com/office/drawing/2014/main" val="2019991781"/>
                  </a:ext>
                </a:extLst>
              </a:tr>
              <a:tr h="6847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Технология социальной работы.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ОК2, ОК4,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ПК 1.5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extLst>
                  <a:ext uri="{0D108BD9-81ED-4DB2-BD59-A6C34878D82A}">
                    <a16:rowId xmlns:a16="http://schemas.microsoft.com/office/drawing/2014/main" val="2214558945"/>
                  </a:ext>
                </a:extLst>
              </a:tr>
              <a:tr h="6847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8.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Классификация социальных технологий.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ОК4, ОК5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ПК 1.5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extLst>
                  <a:ext uri="{0D108BD9-81ED-4DB2-BD59-A6C34878D82A}">
                    <a16:rowId xmlns:a16="http://schemas.microsoft.com/office/drawing/2014/main" val="2366471658"/>
                  </a:ext>
                </a:extLst>
              </a:tr>
              <a:tr h="6847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9.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Социальная работа с пожилыми людьми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ОК3, ОК4, ОК5, ОК6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ПК 1.3, ПК1.4, ПК1.5.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extLst>
                  <a:ext uri="{0D108BD9-81ED-4DB2-BD59-A6C34878D82A}">
                    <a16:rowId xmlns:a16="http://schemas.microsoft.com/office/drawing/2014/main" val="2421721645"/>
                  </a:ext>
                </a:extLst>
              </a:tr>
              <a:tr h="6847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10.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Социальная работа с людьми с ограниченными возможностями здоровья.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ОК3, ОК4, ОК5, ОК6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ПК 1.3, ПК1.4, ПК1.5.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89" marR="53889" marT="0" marB="0"/>
                </a:tc>
                <a:extLst>
                  <a:ext uri="{0D108BD9-81ED-4DB2-BD59-A6C34878D82A}">
                    <a16:rowId xmlns:a16="http://schemas.microsoft.com/office/drawing/2014/main" val="3666785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0842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A64CD7-37FB-4C82-A16B-DF1B0D52E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kumimoji="0" lang="ru-RU" altLang="ru-RU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ланк ответов для проверочных тестовых заданий по темам, семестрам, экзамену.</a:t>
            </a:r>
            <a:b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b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lang="ru-RU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C4E1079D-BF62-4F13-814B-CE8CF4876F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812667"/>
              </p:ext>
            </p:extLst>
          </p:nvPr>
        </p:nvGraphicFramePr>
        <p:xfrm>
          <a:off x="677334" y="1819275"/>
          <a:ext cx="9171515" cy="44291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0989">
                  <a:extLst>
                    <a:ext uri="{9D8B030D-6E8A-4147-A177-3AD203B41FA5}">
                      <a16:colId xmlns:a16="http://schemas.microsoft.com/office/drawing/2014/main" val="298706601"/>
                    </a:ext>
                  </a:extLst>
                </a:gridCol>
                <a:gridCol w="6950526">
                  <a:extLst>
                    <a:ext uri="{9D8B030D-6E8A-4147-A177-3AD203B41FA5}">
                      <a16:colId xmlns:a16="http://schemas.microsoft.com/office/drawing/2014/main" val="533018517"/>
                    </a:ext>
                  </a:extLst>
                </a:gridCol>
              </a:tblGrid>
              <a:tr h="3796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№ гр. 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Ф.И.О обучающегося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626875"/>
                  </a:ext>
                </a:extLst>
              </a:tr>
              <a:tr h="2530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№ тестового задания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 Ответ тестового задания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6037388"/>
                  </a:ext>
                </a:extLst>
              </a:tr>
              <a:tr h="3796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449035"/>
                  </a:ext>
                </a:extLst>
              </a:tr>
              <a:tr h="3796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5754229"/>
                  </a:ext>
                </a:extLst>
              </a:tr>
              <a:tr h="3796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2922262"/>
                  </a:ext>
                </a:extLst>
              </a:tr>
              <a:tr h="3796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2328311"/>
                  </a:ext>
                </a:extLst>
              </a:tr>
              <a:tr h="3796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0443813"/>
                  </a:ext>
                </a:extLst>
              </a:tr>
              <a:tr h="3796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4351676"/>
                  </a:ext>
                </a:extLst>
              </a:tr>
              <a:tr h="3796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9593291"/>
                  </a:ext>
                </a:extLst>
              </a:tr>
              <a:tr h="3796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2887917"/>
                  </a:ext>
                </a:extLst>
              </a:tr>
              <a:tr h="3796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8958180"/>
                  </a:ext>
                </a:extLst>
              </a:tr>
              <a:tr h="3796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8739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5092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DD53D21-2966-45E2-816A-65740E1A9FAB}"/>
              </a:ext>
            </a:extLst>
          </p:cNvPr>
          <p:cNvSpPr txBox="1"/>
          <p:nvPr/>
        </p:nvSpPr>
        <p:spPr>
          <a:xfrm>
            <a:off x="561618" y="516713"/>
            <a:ext cx="9973031" cy="4582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 основные взаимосвязанные функции: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диагностическая заключается выявлении уровня усвоения материалом студента;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обучающая – состоит в мотивации активной самостоятельной работе по выполнению конкретной работы;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воспитательная функция проявляется в организации собственной деятельности по выполнению в срок работы и формированию аккуратного  заполнения бланка ответа, это особенно важно, так как социальный работник в своей профессиональной  деятельности  много заполняет различных видов бланков, отчетов, документов в письменной и электронной форме.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2232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</TotalTime>
  <Words>1118</Words>
  <Application>Microsoft Office PowerPoint</Application>
  <PresentationFormat>Широкоэкранный</PresentationFormat>
  <Paragraphs>198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Symbol</vt:lpstr>
      <vt:lpstr>Times New Roman</vt:lpstr>
      <vt:lpstr>Trebuchet MS</vt:lpstr>
      <vt:lpstr>Wingdings</vt:lpstr>
      <vt:lpstr>Wingdings 3</vt:lpstr>
      <vt:lpstr>Аспект</vt:lpstr>
      <vt:lpstr>              Государственное профессиональное образовательное учреждение   Ярославской области                                Ярославский колледж управления и профессиональных технологий                  Формирование компетенций организации                                  собственной деятельности, как условие                                                  профессионального роста.                                                                             Преподаватель спец.дисциплин                                                                                                            по «Социальной работе»                                                                                                           Капканова Н.Л.</vt:lpstr>
      <vt:lpstr>Презентация PowerPoint</vt:lpstr>
      <vt:lpstr>Технологии компьютерного тестирования обеспечивают: </vt:lpstr>
      <vt:lpstr>Контроль но оценочные средства разработаны на основании: </vt:lpstr>
      <vt:lpstr>Результатом освоения дисциплины является овладение обучающимися профессиональными (ПК) 1.3-1.5 и общими (ОК) 1-6 компетенциями.                                                                                                        </vt:lpstr>
      <vt:lpstr>Презентация PowerPoint</vt:lpstr>
      <vt:lpstr>РЕЗУЛЬТАТЫ ОСВОЕНИЯ УЧЕБНОГО ПРЕДМЕТА </vt:lpstr>
      <vt:lpstr>Бланк ответов для проверочных тестовых заданий по темам, семестрам, экзамену.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hp</cp:lastModifiedBy>
  <cp:revision>8</cp:revision>
  <dcterms:created xsi:type="dcterms:W3CDTF">2020-10-15T16:13:01Z</dcterms:created>
  <dcterms:modified xsi:type="dcterms:W3CDTF">2020-10-19T20:43:56Z</dcterms:modified>
</cp:coreProperties>
</file>