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9" r:id="rId5"/>
    <p:sldId id="263" r:id="rId6"/>
    <p:sldId id="258" r:id="rId7"/>
    <p:sldId id="267" r:id="rId8"/>
    <p:sldId id="269" r:id="rId9"/>
    <p:sldId id="261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228AB98-AF21-4C12-98DE-61495AA3BACB}">
          <p14:sldIdLst>
            <p14:sldId id="256"/>
            <p14:sldId id="270"/>
            <p14:sldId id="257"/>
            <p14:sldId id="259"/>
            <p14:sldId id="263"/>
            <p14:sldId id="258"/>
            <p14:sldId id="267"/>
            <p14:sldId id="269"/>
            <p14:sldId id="261"/>
            <p14:sldId id="266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60EE-10A1-4ACB-84A1-54694072C442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FA0616E-527A-422F-8509-A1288AB4A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67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60EE-10A1-4ACB-84A1-54694072C442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A0616E-527A-422F-8509-A1288AB4A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22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60EE-10A1-4ACB-84A1-54694072C442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A0616E-527A-422F-8509-A1288AB4AEB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6869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60EE-10A1-4ACB-84A1-54694072C442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A0616E-527A-422F-8509-A1288AB4A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539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60EE-10A1-4ACB-84A1-54694072C442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A0616E-527A-422F-8509-A1288AB4AEB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6751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60EE-10A1-4ACB-84A1-54694072C442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A0616E-527A-422F-8509-A1288AB4A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60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60EE-10A1-4ACB-84A1-54694072C442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616E-527A-422F-8509-A1288AB4A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524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60EE-10A1-4ACB-84A1-54694072C442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616E-527A-422F-8509-A1288AB4A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87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60EE-10A1-4ACB-84A1-54694072C442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616E-527A-422F-8509-A1288AB4A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60EE-10A1-4ACB-84A1-54694072C442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A0616E-527A-422F-8509-A1288AB4A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85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60EE-10A1-4ACB-84A1-54694072C442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FA0616E-527A-422F-8509-A1288AB4A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77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60EE-10A1-4ACB-84A1-54694072C442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FA0616E-527A-422F-8509-A1288AB4A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833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60EE-10A1-4ACB-84A1-54694072C442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616E-527A-422F-8509-A1288AB4A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062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60EE-10A1-4ACB-84A1-54694072C442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616E-527A-422F-8509-A1288AB4A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53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60EE-10A1-4ACB-84A1-54694072C442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616E-527A-422F-8509-A1288AB4A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50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60EE-10A1-4ACB-84A1-54694072C442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A0616E-527A-422F-8509-A1288AB4A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093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260EE-10A1-4ACB-84A1-54694072C442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FA0616E-527A-422F-8509-A1288AB4A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32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Microsoft_Word_97_-_2003_Document1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308758"/>
            <a:ext cx="8915399" cy="446862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-apple-system"/>
              </a:rPr>
              <a:t>«Организация индивидуального проектирования по предмету «Обществознание» на 1 курсе в период дистанционного обучения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solidFill>
                  <a:schemeClr val="accent2"/>
                </a:solidFill>
              </a:rPr>
              <a:t>Доклад подготовила                                                                           преподаватель истории                                                                                Рыбинского полиграфического колледжа                                             Смирнова Екатерина Викторовна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170758" y="2862020"/>
            <a:ext cx="8915400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5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15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доклада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Понятие «индивидуальный проект»</a:t>
            </a:r>
          </a:p>
          <a:p>
            <a:r>
              <a:rPr lang="ru-RU" dirty="0" smtClean="0"/>
              <a:t>2. Этапы работы над проектом и выбор темы</a:t>
            </a:r>
          </a:p>
          <a:p>
            <a:r>
              <a:rPr lang="ru-RU" dirty="0" smtClean="0"/>
              <a:t>3. Виды индивидуальных проектов</a:t>
            </a:r>
          </a:p>
          <a:p>
            <a:r>
              <a:rPr lang="ru-RU" dirty="0" smtClean="0"/>
              <a:t>4. Примеры индивидуальных проектов обучающихся колледжа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95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Понятие «индивидуальный проект»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Закону об образовании под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индивидуальным проектом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понимается особая форма организации деятельности обучающихся: учебное исследование или учебный проект, который выполняется обучающимся самостоятельно под руководством преподавателя (руководителя проекта) по выбранной теме в рамках одного или нескольких изучаемых общеобразовательных дисциплин, в любой избранной области деятельности (познавательной, практической, учебно-исследовательской, социальной, художественно-творческой, иной). Индивидуальный проект должен быть направлен на решение конкретной проблемы, на достижение заранее запланированного результата, имеющего личностную значимость для обучающегося. </a:t>
            </a:r>
          </a:p>
        </p:txBody>
      </p:sp>
    </p:spTree>
    <p:extLst>
      <p:ext uri="{BB962C8B-B14F-4D97-AF65-F5344CB8AC3E}">
        <p14:creationId xmlns:p14="http://schemas.microsoft.com/office/powerpoint/2010/main" val="210389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143662"/>
            <a:ext cx="8911687" cy="128089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Этапы работы над проектом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5499" y="1110710"/>
            <a:ext cx="8915400" cy="4763147"/>
          </a:xfrm>
        </p:spPr>
        <p:txBody>
          <a:bodyPr>
            <a:normAutofit fontScale="25000" lnSpcReduction="20000"/>
          </a:bodyPr>
          <a:lstStyle/>
          <a:p>
            <a:pPr indent="450215" algn="just">
              <a:spcBef>
                <a:spcPts val="600"/>
              </a:spcBef>
            </a:pPr>
            <a:r>
              <a:rPr lang="ru-RU" sz="7200" b="1" i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</a:t>
            </a:r>
            <a:r>
              <a:rPr lang="ru-RU" sz="7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подготовительный этап:</a:t>
            </a:r>
            <a:endParaRPr lang="ru-RU" sz="7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Symbol" panose="05050102010706020507" pitchFamily="18" charset="2"/>
              <a:buChar char=""/>
            </a:pP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обоснование актуальности темы проекта; </a:t>
            </a:r>
            <a:endParaRPr lang="ru-RU" sz="7200" b="1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Symbol" panose="05050102010706020507" pitchFamily="18" charset="2"/>
              <a:buChar char=""/>
            </a:pP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постановка проблемы, цели и задач проекта; </a:t>
            </a:r>
            <a:endParaRPr lang="ru-RU" sz="7200" b="1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Symbol" panose="05050102010706020507" pitchFamily="18" charset="2"/>
              <a:buChar char=""/>
            </a:pP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 практической значимости проекта, вида проекта, результата проектной деятельности);</a:t>
            </a:r>
            <a:endParaRPr lang="ru-RU" sz="7200" b="1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Bef>
                <a:spcPts val="600"/>
              </a:spcBef>
            </a:pPr>
            <a:r>
              <a:rPr lang="ru-RU" sz="7200" b="1" i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</a:t>
            </a:r>
            <a:r>
              <a:rPr lang="ru-RU" sz="7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практический этап:</a:t>
            </a:r>
            <a:endParaRPr lang="ru-RU" sz="7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Symbol" panose="05050102010706020507" pitchFamily="18" charset="2"/>
              <a:buChar char=""/>
            </a:pP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подбор и изучение информации;</a:t>
            </a:r>
            <a:endParaRPr lang="ru-RU" sz="7200" b="1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Symbol" panose="05050102010706020507" pitchFamily="18" charset="2"/>
              <a:buChar char=""/>
            </a:pP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построение алгоритма деятельности; </a:t>
            </a:r>
            <a:endParaRPr lang="ru-RU" sz="7200" b="1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Symbol" panose="05050102010706020507" pitchFamily="18" charset="2"/>
              <a:buChar char=""/>
            </a:pP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составление плана реализации проекта (пошаговое планирование работ);</a:t>
            </a:r>
            <a:endParaRPr lang="ru-RU" sz="7200" b="1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Bef>
                <a:spcPts val="600"/>
              </a:spcBef>
            </a:pPr>
            <a:r>
              <a:rPr lang="ru-RU" sz="7200" b="1" i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</a:t>
            </a:r>
            <a:r>
              <a:rPr lang="ru-RU" sz="7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оформление результатов индивидуального проекта:</a:t>
            </a:r>
            <a:endParaRPr lang="ru-RU" sz="7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Symbol" panose="05050102010706020507" pitchFamily="18" charset="2"/>
              <a:buChar char=""/>
            </a:pP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описание проекта, структурированное по главам и разделам; </a:t>
            </a:r>
            <a:endParaRPr lang="ru-RU" sz="7200" b="1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Symbol" panose="05050102010706020507" pitchFamily="18" charset="2"/>
              <a:buChar char=""/>
            </a:pP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результатов индивидуального проекта, оформление выводов).</a:t>
            </a:r>
            <a:endParaRPr lang="ru-RU" sz="7200" b="1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Bef>
                <a:spcPts val="600"/>
              </a:spcBef>
            </a:pPr>
            <a:r>
              <a:rPr lang="ru-RU" sz="7200" b="1" i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</a:t>
            </a:r>
            <a:r>
              <a:rPr lang="ru-RU" sz="7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подготовка к защите индивидуального проекта:</a:t>
            </a:r>
            <a:endParaRPr lang="ru-RU" sz="7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Symbol" panose="05050102010706020507" pitchFamily="18" charset="2"/>
              <a:buChar char=""/>
            </a:pP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подготовка доклада и презентации для защиты индивидуального проекта.</a:t>
            </a:r>
            <a:endParaRPr lang="ru-RU" sz="7200" b="1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85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dirty="0" smtClean="0">
                <a:solidFill>
                  <a:schemeClr val="accent1"/>
                </a:solidFill>
              </a:rPr>
              <a:t>Выбор темы проекта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8250" y="2164596"/>
            <a:ext cx="8915400" cy="377762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имеют право предложить тему выполнения индивидуального проекта, связанную с их личными интересами, потребностями личностного и профессионального развития в рамках изучаемой общеобразовательной дисциплины, что обеспечивает их успешную адаптацию к требованиям современной жизни. При этом основополагающим принципом должна стать самостоятельность выбора обучающегося – основа для формирования его ответственности за процесс и результат работы.</a:t>
            </a:r>
          </a:p>
        </p:txBody>
      </p:sp>
    </p:spTree>
    <p:extLst>
      <p:ext uri="{BB962C8B-B14F-4D97-AF65-F5344CB8AC3E}">
        <p14:creationId xmlns:p14="http://schemas.microsoft.com/office/powerpoint/2010/main" val="15668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Виды индивидуальных проектов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44665"/>
            <a:ext cx="8915400" cy="422070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 исследовательским проектом (учебное исследование) понимается проект, направленный на доказательство или опровержение какой-либо гипотезы, исследование какой-либо проблемы, сбор, проверку, ранжирование информации из различных источников; общение с людьми как источниками информации.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Продукт- брошюра «Мои права потребителя»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13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Виды индивидуальных проектов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Информационно-поисковый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информационно-поисковым проектом понимается проект, направленный  на сбор информации о каком-то объекте или явлении (конечно, в проекте любого типа есть этап сбора информации, но там это только средство работы, а в информационном проекте это – цель), ее анализ и обобщение фактов, предназначенных для широкой аудитории.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Продукт-буклет – Свобода слова и ответственность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9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27840924"/>
              </p:ext>
            </p:extLst>
          </p:nvPr>
        </p:nvGraphicFramePr>
        <p:xfrm>
          <a:off x="273465" y="272490"/>
          <a:ext cx="11707740" cy="6314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4" imgW="9969753" imgH="6785946" progId="Word.Document.8">
                  <p:embed/>
                </p:oleObj>
              </mc:Choice>
              <mc:Fallback>
                <p:oleObj name="Document" r:id="rId4" imgW="9969753" imgH="6785946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3465" y="272490"/>
                        <a:ext cx="11707740" cy="63140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67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110</TotalTime>
  <Words>417</Words>
  <Application>Microsoft Office PowerPoint</Application>
  <PresentationFormat>Произвольный</PresentationFormat>
  <Paragraphs>34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Легкий дым</vt:lpstr>
      <vt:lpstr>Document</vt:lpstr>
      <vt:lpstr>«Организация индивидуального проектирования по предмету «Обществознание» на 1 курсе в период дистанционного обучения</vt:lpstr>
      <vt:lpstr>План доклада</vt:lpstr>
      <vt:lpstr>Понятие «индивидуальный проект»</vt:lpstr>
      <vt:lpstr>Этапы работы над проектом</vt:lpstr>
      <vt:lpstr>         Выбор темы проекта</vt:lpstr>
      <vt:lpstr>Виды индивидуальных проектов</vt:lpstr>
      <vt:lpstr>Презентация PowerPoint</vt:lpstr>
      <vt:lpstr>Виды индивидуальных проектов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"Метод проектов как способ формирования исследовательских умений студентов на занятиях Обществознания"</dc:title>
  <dc:creator>User</dc:creator>
  <cp:lastModifiedBy>Наталья Вячеславовна Кузнецова</cp:lastModifiedBy>
  <cp:revision>15</cp:revision>
  <dcterms:created xsi:type="dcterms:W3CDTF">2020-10-20T17:59:54Z</dcterms:created>
  <dcterms:modified xsi:type="dcterms:W3CDTF">2020-10-21T10:58:37Z</dcterms:modified>
</cp:coreProperties>
</file>