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Default Extension="docx" ContentType="application/vnd.openxmlformats-officedocument.wordprocessingml.document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815" r:id="rId2"/>
  </p:sldMasterIdLst>
  <p:notesMasterIdLst>
    <p:notesMasterId r:id="rId11"/>
  </p:notesMasterIdLst>
  <p:handoutMasterIdLst>
    <p:handoutMasterId r:id="rId12"/>
  </p:handoutMasterIdLst>
  <p:sldIdLst>
    <p:sldId id="340" r:id="rId3"/>
    <p:sldId id="354" r:id="rId4"/>
    <p:sldId id="368" r:id="rId5"/>
    <p:sldId id="367" r:id="rId6"/>
    <p:sldId id="339" r:id="rId7"/>
    <p:sldId id="348" r:id="rId8"/>
    <p:sldId id="369" r:id="rId9"/>
    <p:sldId id="337" r:id="rId10"/>
  </p:sldIdLst>
  <p:sldSz cx="12195175" cy="7056438"/>
  <p:notesSz cx="6797675" cy="9926638"/>
  <p:defaultTextStyle>
    <a:defPPr>
      <a:defRPr lang="en-US"/>
    </a:defPPr>
    <a:lvl1pPr marL="0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0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08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12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17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2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2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63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3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>
      <p:ext uri="{19B8F6BF-5375-455C-9EA6-DF929625EA0E}">
        <p15:presenceInfo xmlns:p15="http://schemas.microsoft.com/office/powerpoint/2012/main" xmlns="" userId="41de546a3a2dd3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9694"/>
    <a:srgbClr val="3392E9"/>
    <a:srgbClr val="6BC9DF"/>
    <a:srgbClr val="00642D"/>
    <a:srgbClr val="EBEFF6"/>
    <a:srgbClr val="0048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93" autoAdjust="0"/>
    <p:restoredTop sz="97841" autoAdjust="0"/>
  </p:normalViewPr>
  <p:slideViewPr>
    <p:cSldViewPr snapToGrid="0" showGuides="1">
      <p:cViewPr varScale="1">
        <p:scale>
          <a:sx n="112" d="100"/>
          <a:sy n="112" d="100"/>
        </p:scale>
        <p:origin x="-336" y="-84"/>
      </p:cViewPr>
      <p:guideLst>
        <p:guide orient="horz" pos="2223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1241425"/>
            <a:ext cx="57912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913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825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738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65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56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476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39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30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4150" y="233363"/>
            <a:ext cx="6429375" cy="3721100"/>
          </a:xfrm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xfrm>
            <a:off x="354047" y="4110249"/>
            <a:ext cx="6089584" cy="5506181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AC772-9976-49EC-BFCC-B40F6AB402A8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image" Target="../media/image1.png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4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9" y="2192070"/>
            <a:ext cx="10365899" cy="15125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7" y="3998649"/>
            <a:ext cx="8536622" cy="1803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5C8-6C97-4068-B145-4F76EDE09570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265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25DA-0528-4253-BCE6-8D01F5A9533B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6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82585"/>
            <a:ext cx="2743914" cy="60208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60" y="282585"/>
            <a:ext cx="8028490" cy="6020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4AA-E024-41B7-AE7D-B3C775175C32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44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1" y="2889350"/>
            <a:ext cx="3502921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242629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613213" y="2884968"/>
            <a:ext cx="3502921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8344600" y="2884968"/>
            <a:ext cx="3502921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xmlns="" val="17850069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610706"/>
            <a:ext cx="10946999" cy="4109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84543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1004948" y="1612223"/>
            <a:ext cx="10842569" cy="4446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Графики и диаграммы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914431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889350"/>
            <a:ext cx="10965696" cy="3556537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242629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97180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61785" y="669"/>
            <a:ext cx="12352172" cy="705247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4138" y="2557553"/>
            <a:ext cx="9281731" cy="1852784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4138" y="4803743"/>
            <a:ext cx="9281731" cy="6175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268" y="1593557"/>
            <a:ext cx="3436940" cy="47828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524139" y="6348252"/>
            <a:ext cx="5895692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181343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68283" y="1275852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68283" y="2891693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68283" y="4520260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553" y="1435267"/>
            <a:ext cx="949557" cy="777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666" y="3089727"/>
            <a:ext cx="911061" cy="7350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217" y="4706227"/>
            <a:ext cx="923893" cy="7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7602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4138" y="2557553"/>
            <a:ext cx="9281731" cy="1852784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4138" y="4748051"/>
            <a:ext cx="9281731" cy="728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7196" y="1620227"/>
            <a:ext cx="3436940" cy="47828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524139" y="6348252"/>
            <a:ext cx="5895692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181343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68283" y="1275852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68283" y="2891693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68283" y="4520260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553" y="1435267"/>
            <a:ext cx="949557" cy="7770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666" y="3089727"/>
            <a:ext cx="911061" cy="7350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217" y="4706227"/>
            <a:ext cx="923893" cy="7350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277" y="1463373"/>
            <a:ext cx="3405462" cy="7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5418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30645" y="2525617"/>
            <a:ext cx="11175234" cy="1852784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5" y="4790226"/>
            <a:ext cx="11175234" cy="6995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91" y="940958"/>
            <a:ext cx="3436940" cy="478283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947067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3" orient="horz" pos="283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93" y="949674"/>
            <a:ext cx="3594122" cy="76289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30645" y="2525617"/>
            <a:ext cx="11175234" cy="1852784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5" y="4790226"/>
            <a:ext cx="11175234" cy="6995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623" y="1113446"/>
            <a:ext cx="3436940" cy="4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8254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283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EF1-70C2-40F3-8B7F-E136B2036DC3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203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-86261"/>
            <a:ext cx="12195175" cy="1362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4100206"/>
            <a:ext cx="12195175" cy="342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м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91" y="514934"/>
            <a:ext cx="3436940" cy="47828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0644" y="4267764"/>
            <a:ext cx="11175236" cy="95750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4" y="5485493"/>
            <a:ext cx="11175236" cy="5550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269858"/>
            <a:ext cx="12195175" cy="28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3513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" y="4276358"/>
            <a:ext cx="12195175" cy="278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" y="4100208"/>
            <a:ext cx="12195175" cy="295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-1"/>
            <a:ext cx="12195175" cy="12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0644" y="4267764"/>
            <a:ext cx="11175236" cy="95750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4" y="5480144"/>
            <a:ext cx="11175236" cy="5550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91" y="514934"/>
            <a:ext cx="3436940" cy="478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5850"/>
            <a:ext cx="12184402" cy="28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2006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pos="6520" userDrawn="1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8026" y="1365864"/>
            <a:ext cx="11579124" cy="266259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30644" y="4267766"/>
            <a:ext cx="11175236" cy="947094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4" y="5480144"/>
            <a:ext cx="11175236" cy="5550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91" y="514934"/>
            <a:ext cx="3436940" cy="478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279859"/>
            <a:ext cx="12195175" cy="28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9188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612225"/>
            <a:ext cx="10946999" cy="4134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08407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948599"/>
            <a:ext cx="10946999" cy="424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64716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949052"/>
            <a:ext cx="10946999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8533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268338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2383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21" y="1957761"/>
            <a:ext cx="5346675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268338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6500848" y="1957308"/>
            <a:ext cx="5346675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97441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2416229"/>
            <a:ext cx="10946999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695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912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86665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912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63619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534416"/>
            <a:ext cx="10365899" cy="140148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90821"/>
            <a:ext cx="10365899" cy="154359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52C-D12B-46AA-95A3-03146EFB0D18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51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9" y="2193105"/>
            <a:ext cx="5333446" cy="379269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724413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14081" y="2184214"/>
            <a:ext cx="5333446" cy="379269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xmlns="" val="42040488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0" y="2420365"/>
            <a:ext cx="3545493" cy="3556537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53331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571099" y="2420364"/>
            <a:ext cx="3545493" cy="3556537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8260376" y="2420364"/>
            <a:ext cx="3545493" cy="3556537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xmlns="" val="14337373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420365"/>
            <a:ext cx="10965696" cy="3556537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4842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6566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912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4325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041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35613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193105"/>
            <a:ext cx="10965696" cy="379269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724413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62935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420365"/>
            <a:ext cx="10965696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53331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734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30" y="2420365"/>
            <a:ext cx="5365372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4842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6482155" y="2420364"/>
            <a:ext cx="5365372" cy="3556537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xmlns="" val="32048221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088655"/>
            <a:ext cx="10102135" cy="4006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0418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088652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880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088655"/>
            <a:ext cx="10102135" cy="4006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0418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088652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8717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60" y="1646503"/>
            <a:ext cx="5386202" cy="465692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5" y="1646503"/>
            <a:ext cx="5386202" cy="465692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EB1-A0C2-4B6E-8472-12D43E4BEA7D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6727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321052"/>
            <a:ext cx="10102135" cy="4006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721704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329757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136201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549646"/>
            <a:ext cx="10102135" cy="3642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50304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560501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245296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547472"/>
            <a:ext cx="10102135" cy="35978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48129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547471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0069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3018986"/>
            <a:ext cx="10102135" cy="3171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2419643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3022496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349414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31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 userDrawn="1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Примеры иконок,</a:t>
            </a:r>
            <a:br>
              <a:rPr lang="ru-RU" dirty="0"/>
            </a:br>
            <a:r>
              <a:rPr lang="ru-RU" dirty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04952" y="1612230"/>
            <a:ext cx="641592" cy="519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10340" y="2204289"/>
            <a:ext cx="636212" cy="5259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14910" y="2802460"/>
            <a:ext cx="631635" cy="5169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04952" y="3391627"/>
            <a:ext cx="632671" cy="5177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04953" y="3980794"/>
            <a:ext cx="631427" cy="5219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003708" y="4570809"/>
            <a:ext cx="632671" cy="5125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03708" y="5749614"/>
            <a:ext cx="632671" cy="5177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994788" y="5151443"/>
            <a:ext cx="641592" cy="5250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876847" y="1606973"/>
            <a:ext cx="641592" cy="5250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876847" y="2205144"/>
            <a:ext cx="641592" cy="5250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883266" y="3399783"/>
            <a:ext cx="635176" cy="5198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876847" y="2802460"/>
            <a:ext cx="641592" cy="5250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876847" y="3991848"/>
            <a:ext cx="641592" cy="5198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876847" y="4570808"/>
            <a:ext cx="641592" cy="5303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748743" y="2204716"/>
            <a:ext cx="641592" cy="5250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876847" y="5752020"/>
            <a:ext cx="641592" cy="52505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876846" y="5156692"/>
            <a:ext cx="641595" cy="5198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3620639" y="1614044"/>
            <a:ext cx="641592" cy="5250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619762" y="2807718"/>
            <a:ext cx="641592" cy="5198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3619762" y="3396614"/>
            <a:ext cx="641592" cy="5198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3615827" y="3988654"/>
            <a:ext cx="645527" cy="5229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3615830" y="4576093"/>
            <a:ext cx="641592" cy="5198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3619771" y="2204006"/>
            <a:ext cx="642470" cy="52577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3615830" y="5156692"/>
            <a:ext cx="641592" cy="52505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3615835" y="5738139"/>
            <a:ext cx="644817" cy="5276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4492540" y="1614044"/>
            <a:ext cx="641592" cy="5250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4491658" y="2204716"/>
            <a:ext cx="641592" cy="52505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4491658" y="2797156"/>
            <a:ext cx="641592" cy="53035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4491658" y="3977000"/>
            <a:ext cx="641592" cy="5198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4492842" y="5148160"/>
            <a:ext cx="640408" cy="52408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4491658" y="3398835"/>
            <a:ext cx="641592" cy="5303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4491659" y="4557496"/>
            <a:ext cx="644920" cy="5225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4485791" y="5736777"/>
            <a:ext cx="653011" cy="52905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print"/>
          <a:stretch>
            <a:fillRect/>
          </a:stretch>
        </p:blipFill>
        <p:spPr>
          <a:xfrm>
            <a:off x="5364435" y="1619562"/>
            <a:ext cx="641592" cy="5250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print"/>
          <a:stretch>
            <a:fillRect/>
          </a:stretch>
        </p:blipFill>
        <p:spPr>
          <a:xfrm>
            <a:off x="5362677" y="2204001"/>
            <a:ext cx="643347" cy="526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print"/>
          <a:stretch>
            <a:fillRect/>
          </a:stretch>
        </p:blipFill>
        <p:spPr>
          <a:xfrm>
            <a:off x="5362687" y="2797156"/>
            <a:ext cx="644561" cy="522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print"/>
          <a:stretch>
            <a:fillRect/>
          </a:stretch>
        </p:blipFill>
        <p:spPr>
          <a:xfrm>
            <a:off x="5358741" y="3399783"/>
            <a:ext cx="647283" cy="524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>
            <a:off x="5354807" y="3982952"/>
            <a:ext cx="651219" cy="527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print"/>
          <a:stretch>
            <a:fillRect/>
          </a:stretch>
        </p:blipFill>
        <p:spPr>
          <a:xfrm>
            <a:off x="2748743" y="1614052"/>
            <a:ext cx="641592" cy="519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5354806" y="4566070"/>
            <a:ext cx="651221" cy="5276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>
          <a:xfrm>
            <a:off x="2725270" y="2800638"/>
            <a:ext cx="664190" cy="53811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print"/>
          <a:stretch>
            <a:fillRect/>
          </a:stretch>
        </p:blipFill>
        <p:spPr>
          <a:xfrm>
            <a:off x="2725268" y="3391635"/>
            <a:ext cx="669004" cy="54201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print"/>
          <a:stretch>
            <a:fillRect/>
          </a:stretch>
        </p:blipFill>
        <p:spPr>
          <a:xfrm>
            <a:off x="2725268" y="3989581"/>
            <a:ext cx="660255" cy="54032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print"/>
          <a:stretch>
            <a:fillRect/>
          </a:stretch>
        </p:blipFill>
        <p:spPr>
          <a:xfrm>
            <a:off x="2725268" y="4568614"/>
            <a:ext cx="670546" cy="54874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print"/>
          <a:stretch>
            <a:fillRect/>
          </a:stretch>
        </p:blipFill>
        <p:spPr>
          <a:xfrm>
            <a:off x="2725268" y="5156692"/>
            <a:ext cx="655134" cy="54155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print"/>
          <a:stretch>
            <a:fillRect/>
          </a:stretch>
        </p:blipFill>
        <p:spPr>
          <a:xfrm>
            <a:off x="2725278" y="5741149"/>
            <a:ext cx="674518" cy="55757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print"/>
          <a:stretch>
            <a:fillRect/>
          </a:stretch>
        </p:blipFill>
        <p:spPr>
          <a:xfrm>
            <a:off x="5358741" y="5137184"/>
            <a:ext cx="647283" cy="5350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print"/>
          <a:stretch>
            <a:fillRect/>
          </a:stretch>
        </p:blipFill>
        <p:spPr>
          <a:xfrm>
            <a:off x="5352522" y="5736507"/>
            <a:ext cx="653511" cy="53480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print"/>
          <a:stretch>
            <a:fillRect/>
          </a:stretch>
        </p:blipFill>
        <p:spPr>
          <a:xfrm>
            <a:off x="6233697" y="1623607"/>
            <a:ext cx="620124" cy="50748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print"/>
          <a:stretch>
            <a:fillRect/>
          </a:stretch>
        </p:blipFill>
        <p:spPr>
          <a:xfrm>
            <a:off x="6233697" y="2204002"/>
            <a:ext cx="620124" cy="51261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print"/>
          <a:stretch>
            <a:fillRect/>
          </a:stretch>
        </p:blipFill>
        <p:spPr>
          <a:xfrm>
            <a:off x="6239387" y="2797156"/>
            <a:ext cx="638116" cy="5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2456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8533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6210603" y="2203500"/>
            <a:ext cx="1" cy="625328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545861" y="1907862"/>
            <a:ext cx="843096" cy="904665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9038568" y="1913684"/>
            <a:ext cx="906668" cy="919320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4380893" y="2195350"/>
            <a:ext cx="1" cy="228418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8081087" y="2199389"/>
            <a:ext cx="1" cy="228418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1004952" y="3771460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4952" y="2826676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669692" y="3771460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69692" y="2826676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8410661" y="3759321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8410661" y="2814537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839982" y="5418909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839982" y="4474123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6540176" y="5425532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6540176" y="4480748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3388956" y="1623099"/>
            <a:ext cx="5643295" cy="56215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40033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1016674" y="1632546"/>
            <a:ext cx="10830844" cy="55103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16673" y="2614175"/>
            <a:ext cx="3881152" cy="942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16678" y="5100975"/>
            <a:ext cx="1862836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5271547" y="3851411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945535" y="2186352"/>
            <a:ext cx="1" cy="414783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8560247" y="2186493"/>
            <a:ext cx="1" cy="414783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945525" y="3559811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853010" y="3559811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10266051" y="3559811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944003" y="4803210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948819" y="4803210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862224" y="4801157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10266051" y="4801157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04948" y="3851411"/>
            <a:ext cx="388115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8684589" y="3851411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271552" y="5082745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8684591" y="5082745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3023264" y="5100975"/>
            <a:ext cx="1862836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5271546" y="2616198"/>
            <a:ext cx="6575971" cy="942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2473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6641391" y="3837350"/>
            <a:ext cx="3162927" cy="850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6641391" y="2873151"/>
            <a:ext cx="3162927" cy="85058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6641391" y="1916716"/>
            <a:ext cx="3162927" cy="85058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5423457" y="2347911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1009733" y="1922627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2005195" y="2088007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5418673" y="3306205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1004948" y="2880922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000411" y="3046300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5418673" y="4270404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1004948" y="3845121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000411" y="4010500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5418673" y="5224344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1004948" y="4799060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000411" y="4964440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6641391" y="4793785"/>
            <a:ext cx="3162927" cy="850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204049" y="2087635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204049" y="3046301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204049" y="4010130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204049" y="4981225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817803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8" y="4192590"/>
            <a:ext cx="10947001" cy="209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16415" y="1613169"/>
            <a:ext cx="10831106" cy="23441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81439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6" y="1612224"/>
            <a:ext cx="5336034" cy="218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6511483" y="1612224"/>
            <a:ext cx="5336034" cy="218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16415" y="3982154"/>
            <a:ext cx="10831106" cy="23441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17557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79532"/>
            <a:ext cx="5388320" cy="65827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237806"/>
            <a:ext cx="5388320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79532"/>
            <a:ext cx="5390437" cy="65827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237806"/>
            <a:ext cx="5390437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6D48-76CA-409B-87CA-F403295E1E3F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096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6" y="1612232"/>
            <a:ext cx="6283223" cy="461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7556232" y="1620860"/>
            <a:ext cx="4291287" cy="46064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10533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5564299" y="1612224"/>
            <a:ext cx="6283223" cy="4615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16411" y="1620860"/>
            <a:ext cx="4291287" cy="46064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57345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8533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73362" y="1620941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36413762"/>
              </p:ext>
            </p:extLst>
          </p:nvPr>
        </p:nvGraphicFramePr>
        <p:xfrm>
          <a:off x="1004948" y="2251819"/>
          <a:ext cx="10842570" cy="29992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7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1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3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9850">
                <a:tc>
                  <a:txBody>
                    <a:bodyPr/>
                    <a:lstStyle/>
                    <a:p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2281538" y="78388"/>
            <a:ext cx="2032732" cy="1569580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xmlns="" val="25685230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73362" y="1620941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983139940"/>
              </p:ext>
            </p:extLst>
          </p:nvPr>
        </p:nvGraphicFramePr>
        <p:xfrm>
          <a:off x="1004950" y="2256451"/>
          <a:ext cx="10842567" cy="295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1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840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7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700" b="0" dirty="0">
                        <a:solidFill>
                          <a:schemeClr val="bg1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7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700" b="0" dirty="0">
                        <a:solidFill>
                          <a:schemeClr val="bg1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840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7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700" b="0" dirty="0">
                        <a:solidFill>
                          <a:schemeClr val="bg1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2281538" y="78388"/>
            <a:ext cx="2032732" cy="1569580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xmlns="" val="34420429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758702" y="384089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5" y="4201870"/>
            <a:ext cx="11132080" cy="194911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335" y="949675"/>
            <a:ext cx="2643634" cy="3678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3795" y="2297116"/>
            <a:ext cx="11132080" cy="136327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41171917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167728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444024" y="2935979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2538" y="4440498"/>
            <a:ext cx="9283332" cy="1710486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743" y="3134551"/>
            <a:ext cx="923893" cy="735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231" y="1713885"/>
            <a:ext cx="2643634" cy="36788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2538" y="2795615"/>
            <a:ext cx="9283332" cy="150186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7840859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6" userDrawn="1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 userDrawn="1">
          <p15:clr>
            <a:srgbClr val="FBAE40"/>
          </p15:clr>
        </p15:guide>
        <p15:guide id="6" pos="146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758702" y="384089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5" y="4201870"/>
            <a:ext cx="11132080" cy="194911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0424" y="1078956"/>
            <a:ext cx="2643634" cy="36788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3795" y="2297116"/>
            <a:ext cx="11132080" cy="136327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335" y="949668"/>
            <a:ext cx="2706547" cy="5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820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167728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444024" y="2935979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2538" y="4440498"/>
            <a:ext cx="9283332" cy="1710486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743" y="3134551"/>
            <a:ext cx="923893" cy="7350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8358" y="1714748"/>
            <a:ext cx="2643634" cy="367887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2538" y="2795615"/>
            <a:ext cx="9283332" cy="150186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271" y="1611438"/>
            <a:ext cx="2706547" cy="5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7025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73794" y="2700206"/>
            <a:ext cx="11132076" cy="1035201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4" y="5277075"/>
            <a:ext cx="11132076" cy="2771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73793" y="5750061"/>
            <a:ext cx="11132076" cy="32681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758702" y="391928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335" y="949675"/>
            <a:ext cx="2643634" cy="3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6288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4" y="5277075"/>
            <a:ext cx="11132076" cy="2771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73793" y="5750061"/>
            <a:ext cx="11132076" cy="32681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0426" y="1078956"/>
            <a:ext cx="2643634" cy="36788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73794" y="2700206"/>
            <a:ext cx="11132076" cy="1035201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758702" y="391928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335" y="949668"/>
            <a:ext cx="2706547" cy="5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6581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BA4D-43EE-4EFF-B0BD-C6C3E4F778D6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7397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gray">
          <a:xfrm>
            <a:off x="1" y="2611866"/>
            <a:ext cx="12195175" cy="399864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04264" tIns="52133" rIns="104264" bIns="52133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13"/>
          <p:cNvSpPr>
            <a:spLocks/>
          </p:cNvSpPr>
          <p:nvPr/>
        </p:nvSpPr>
        <p:spPr bwMode="gray">
          <a:xfrm>
            <a:off x="1" y="3082294"/>
            <a:ext cx="12195175" cy="3974147"/>
          </a:xfrm>
          <a:custGeom>
            <a:avLst/>
            <a:gdLst>
              <a:gd name="T0" fmla="*/ 20638 w 5760"/>
              <a:gd name="T1" fmla="*/ 3857625 h 2433"/>
              <a:gd name="T2" fmla="*/ 2311400 w 5760"/>
              <a:gd name="T3" fmla="*/ 0 h 2433"/>
              <a:gd name="T4" fmla="*/ 9134475 w 5760"/>
              <a:gd name="T5" fmla="*/ 7937 h 2433"/>
              <a:gd name="T6" fmla="*/ 9144000 w 5760"/>
              <a:gd name="T7" fmla="*/ 3862387 h 2433"/>
              <a:gd name="T8" fmla="*/ 0 w 5760"/>
              <a:gd name="T9" fmla="*/ 3857625 h 2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2433">
                <a:moveTo>
                  <a:pt x="13" y="2430"/>
                </a:moveTo>
                <a:lnTo>
                  <a:pt x="1456" y="0"/>
                </a:lnTo>
                <a:lnTo>
                  <a:pt x="5754" y="5"/>
                </a:lnTo>
                <a:lnTo>
                  <a:pt x="5760" y="2433"/>
                </a:lnTo>
                <a:lnTo>
                  <a:pt x="0" y="2430"/>
                </a:lnTo>
              </a:path>
            </a:pathLst>
          </a:cu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3444720" y="1550134"/>
            <a:ext cx="8752580" cy="1073166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373 w 4134"/>
              <a:gd name="T7" fmla="*/ 2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373" y="2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ltGray">
          <a:xfrm>
            <a:off x="-8468" y="2615133"/>
            <a:ext cx="3459535" cy="475329"/>
          </a:xfrm>
          <a:custGeom>
            <a:avLst/>
            <a:gdLst>
              <a:gd name="T0" fmla="*/ 0 w 1634"/>
              <a:gd name="T1" fmla="*/ 0 h 289"/>
              <a:gd name="T2" fmla="*/ 2593975 w 1634"/>
              <a:gd name="T3" fmla="*/ 0 h 289"/>
              <a:gd name="T4" fmla="*/ 2311400 w 1634"/>
              <a:gd name="T5" fmla="*/ 461962 h 289"/>
              <a:gd name="T6" fmla="*/ 0 w 1634"/>
              <a:gd name="T7" fmla="*/ 457167 h 289"/>
              <a:gd name="T8" fmla="*/ 0 w 1634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3253" y="1726540"/>
            <a:ext cx="2743914" cy="82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64" tIns="52133" rIns="104264" bIns="52133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900" b="1" dirty="0">
                <a:solidFill>
                  <a:schemeClr val="hlink"/>
                </a:solidFill>
              </a:rPr>
              <a:t>Company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dirty="0"/>
              <a:t>LOGO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white">
          <a:xfrm>
            <a:off x="4268313" y="2657598"/>
            <a:ext cx="6910599" cy="39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64" tIns="52133" rIns="104264" bIns="52133">
            <a:spAutoFit/>
          </a:bodyPr>
          <a:lstStyle/>
          <a:p>
            <a:pPr algn="dist">
              <a:defRPr/>
            </a:pPr>
            <a:r>
              <a:rPr lang="en-US" sz="1900" dirty="0">
                <a:solidFill>
                  <a:srgbClr val="FFFFFF"/>
                </a:solidFill>
              </a:rPr>
              <a:t>Edit your slogan here</a:t>
            </a:r>
            <a:endParaRPr lang="en-US" sz="1900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585421" y="6037179"/>
            <a:ext cx="207487" cy="429594"/>
            <a:chOff x="5472" y="3792"/>
            <a:chExt cx="184" cy="120"/>
          </a:xfrm>
        </p:grpSpPr>
        <p:sp>
          <p:nvSpPr>
            <p:cNvPr id="11" name="Rectangle 18"/>
            <p:cNvSpPr>
              <a:spLocks noChangeArrowheads="1"/>
            </p:cNvSpPr>
            <p:nvPr userDrawn="1"/>
          </p:nvSpPr>
          <p:spPr bwMode="auto">
            <a:xfrm>
              <a:off x="5472" y="3792"/>
              <a:ext cx="184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9"/>
            <p:cNvSpPr>
              <a:spLocks noChangeArrowheads="1"/>
            </p:cNvSpPr>
            <p:nvPr userDrawn="1"/>
          </p:nvSpPr>
          <p:spPr bwMode="auto">
            <a:xfrm>
              <a:off x="5472" y="3864"/>
              <a:ext cx="182" cy="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6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268313" y="1538700"/>
            <a:ext cx="7926864" cy="1042131"/>
          </a:xfrm>
        </p:spPr>
        <p:txBody>
          <a:bodyPr/>
          <a:lstStyle>
            <a:lvl1pPr>
              <a:defRPr sz="4100"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9036" y="6037174"/>
            <a:ext cx="9044754" cy="392024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759" y="6664416"/>
            <a:ext cx="2845542" cy="251549"/>
          </a:xfrm>
        </p:spPr>
        <p:txBody>
          <a:bodyPr/>
          <a:lstStyle>
            <a:lvl1pPr>
              <a:defRPr/>
            </a:lvl1pPr>
          </a:lstStyle>
          <a:p>
            <a:fld id="{6B6045C8-6C97-4068-B145-4F76EDE09570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685" y="6664416"/>
            <a:ext cx="3861806" cy="251549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876" y="6664416"/>
            <a:ext cx="2845542" cy="251549"/>
          </a:xfrm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BDEF1-70C2-40F3-8B7F-E136B2036DC3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534418"/>
            <a:ext cx="10365900" cy="140148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90822"/>
            <a:ext cx="10365900" cy="1543595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22" indent="0">
              <a:buNone/>
              <a:defRPr sz="2100"/>
            </a:lvl2pPr>
            <a:lvl3pPr marL="1042647" indent="0">
              <a:buNone/>
              <a:defRPr sz="1900"/>
            </a:lvl3pPr>
            <a:lvl4pPr marL="1563970" indent="0">
              <a:buNone/>
              <a:defRPr sz="1600"/>
            </a:lvl4pPr>
            <a:lvl5pPr marL="2085294" indent="0">
              <a:buNone/>
              <a:defRPr sz="1600"/>
            </a:lvl5pPr>
            <a:lvl6pPr marL="2606616" indent="0">
              <a:buNone/>
              <a:defRPr sz="1600"/>
            </a:lvl6pPr>
            <a:lvl7pPr marL="3127940" indent="0">
              <a:buNone/>
              <a:defRPr sz="1600"/>
            </a:lvl7pPr>
            <a:lvl8pPr marL="3649263" indent="0">
              <a:buNone/>
              <a:defRPr sz="1600"/>
            </a:lvl8pPr>
            <a:lvl9pPr marL="4170587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C152C-D12B-46AA-95A3-03146EFB0D18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62" y="1489693"/>
            <a:ext cx="5386202" cy="493950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5" y="1489693"/>
            <a:ext cx="5386202" cy="493950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FBEB1-A0C2-4B6E-8472-12D43E4BEA7D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82583"/>
            <a:ext cx="10975658" cy="117607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61" y="1579536"/>
            <a:ext cx="5388320" cy="65827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22" indent="0">
              <a:buNone/>
              <a:defRPr sz="2300" b="1"/>
            </a:lvl2pPr>
            <a:lvl3pPr marL="1042647" indent="0">
              <a:buNone/>
              <a:defRPr sz="2100" b="1"/>
            </a:lvl3pPr>
            <a:lvl4pPr marL="1563970" indent="0">
              <a:buNone/>
              <a:defRPr sz="1900" b="1"/>
            </a:lvl4pPr>
            <a:lvl5pPr marL="2085294" indent="0">
              <a:buNone/>
              <a:defRPr sz="1900" b="1"/>
            </a:lvl5pPr>
            <a:lvl6pPr marL="2606616" indent="0">
              <a:buNone/>
              <a:defRPr sz="1900" b="1"/>
            </a:lvl6pPr>
            <a:lvl7pPr marL="3127940" indent="0">
              <a:buNone/>
              <a:defRPr sz="1900" b="1"/>
            </a:lvl7pPr>
            <a:lvl8pPr marL="3649263" indent="0">
              <a:buNone/>
              <a:defRPr sz="1900" b="1"/>
            </a:lvl8pPr>
            <a:lvl9pPr marL="417058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61" y="2237808"/>
            <a:ext cx="5388320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6" y="1579536"/>
            <a:ext cx="5390437" cy="65827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22" indent="0">
              <a:buNone/>
              <a:defRPr sz="2300" b="1"/>
            </a:lvl2pPr>
            <a:lvl3pPr marL="1042647" indent="0">
              <a:buNone/>
              <a:defRPr sz="2100" b="1"/>
            </a:lvl3pPr>
            <a:lvl4pPr marL="1563970" indent="0">
              <a:buNone/>
              <a:defRPr sz="1900" b="1"/>
            </a:lvl4pPr>
            <a:lvl5pPr marL="2085294" indent="0">
              <a:buNone/>
              <a:defRPr sz="1900" b="1"/>
            </a:lvl5pPr>
            <a:lvl6pPr marL="2606616" indent="0">
              <a:buNone/>
              <a:defRPr sz="1900" b="1"/>
            </a:lvl6pPr>
            <a:lvl7pPr marL="3127940" indent="0">
              <a:buNone/>
              <a:defRPr sz="1900" b="1"/>
            </a:lvl7pPr>
            <a:lvl8pPr marL="3649263" indent="0">
              <a:buNone/>
              <a:defRPr sz="1900" b="1"/>
            </a:lvl8pPr>
            <a:lvl9pPr marL="417058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6" y="2237808"/>
            <a:ext cx="5390437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E6D48-76CA-409B-87CA-F403295E1E3F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CBA4D-43EE-4EFF-B0BD-C6C3E4F778D6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05569-9397-41A0-B431-F179ED25DD18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4" y="280953"/>
            <a:ext cx="4012129" cy="11956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5" y="280957"/>
            <a:ext cx="6817441" cy="602247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4" y="1476629"/>
            <a:ext cx="4012129" cy="4826800"/>
          </a:xfrm>
        </p:spPr>
        <p:txBody>
          <a:bodyPr/>
          <a:lstStyle>
            <a:lvl1pPr marL="0" indent="0">
              <a:buNone/>
              <a:defRPr sz="1600"/>
            </a:lvl1pPr>
            <a:lvl2pPr marL="521322" indent="0">
              <a:buNone/>
              <a:defRPr sz="1400"/>
            </a:lvl2pPr>
            <a:lvl3pPr marL="1042647" indent="0">
              <a:buNone/>
              <a:defRPr sz="1100"/>
            </a:lvl3pPr>
            <a:lvl4pPr marL="1563970" indent="0">
              <a:buNone/>
              <a:defRPr sz="1000"/>
            </a:lvl4pPr>
            <a:lvl5pPr marL="2085294" indent="0">
              <a:buNone/>
              <a:defRPr sz="1000"/>
            </a:lvl5pPr>
            <a:lvl6pPr marL="2606616" indent="0">
              <a:buNone/>
              <a:defRPr sz="1000"/>
            </a:lvl6pPr>
            <a:lvl7pPr marL="3127940" indent="0">
              <a:buNone/>
              <a:defRPr sz="1000"/>
            </a:lvl7pPr>
            <a:lvl8pPr marL="3649263" indent="0">
              <a:buNone/>
              <a:defRPr sz="1000"/>
            </a:lvl8pPr>
            <a:lvl9pPr marL="41705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3D7AD-951F-47E4-9DA9-F57107E2552B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939508"/>
            <a:ext cx="7317105" cy="5831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30506"/>
            <a:ext cx="7317105" cy="4233863"/>
          </a:xfrm>
        </p:spPr>
        <p:txBody>
          <a:bodyPr/>
          <a:lstStyle>
            <a:lvl1pPr marL="0" indent="0">
              <a:buNone/>
              <a:defRPr sz="3600"/>
            </a:lvl1pPr>
            <a:lvl2pPr marL="521322" indent="0">
              <a:buNone/>
              <a:defRPr sz="3200"/>
            </a:lvl2pPr>
            <a:lvl3pPr marL="1042647" indent="0">
              <a:buNone/>
              <a:defRPr sz="2700"/>
            </a:lvl3pPr>
            <a:lvl4pPr marL="1563970" indent="0">
              <a:buNone/>
              <a:defRPr sz="2300"/>
            </a:lvl4pPr>
            <a:lvl5pPr marL="2085294" indent="0">
              <a:buNone/>
              <a:defRPr sz="2300"/>
            </a:lvl5pPr>
            <a:lvl6pPr marL="2606616" indent="0">
              <a:buNone/>
              <a:defRPr sz="2300"/>
            </a:lvl6pPr>
            <a:lvl7pPr marL="3127940" indent="0">
              <a:buNone/>
              <a:defRPr sz="2300"/>
            </a:lvl7pPr>
            <a:lvl8pPr marL="3649263" indent="0">
              <a:buNone/>
              <a:defRPr sz="2300"/>
            </a:lvl8pPr>
            <a:lvl9pPr marL="4170587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522646"/>
            <a:ext cx="7317105" cy="828152"/>
          </a:xfrm>
        </p:spPr>
        <p:txBody>
          <a:bodyPr/>
          <a:lstStyle>
            <a:lvl1pPr marL="0" indent="0">
              <a:buNone/>
              <a:defRPr sz="1600"/>
            </a:lvl1pPr>
            <a:lvl2pPr marL="521322" indent="0">
              <a:buNone/>
              <a:defRPr sz="1400"/>
            </a:lvl2pPr>
            <a:lvl3pPr marL="1042647" indent="0">
              <a:buNone/>
              <a:defRPr sz="1100"/>
            </a:lvl3pPr>
            <a:lvl4pPr marL="1563970" indent="0">
              <a:buNone/>
              <a:defRPr sz="1000"/>
            </a:lvl4pPr>
            <a:lvl5pPr marL="2085294" indent="0">
              <a:buNone/>
              <a:defRPr sz="1000"/>
            </a:lvl5pPr>
            <a:lvl6pPr marL="2606616" indent="0">
              <a:buNone/>
              <a:defRPr sz="1000"/>
            </a:lvl6pPr>
            <a:lvl7pPr marL="3127940" indent="0">
              <a:buNone/>
              <a:defRPr sz="1000"/>
            </a:lvl7pPr>
            <a:lvl8pPr marL="3649263" indent="0">
              <a:buNone/>
              <a:defRPr sz="1000"/>
            </a:lvl8pPr>
            <a:lvl9pPr marL="41705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51A1C-1D91-458E-BA7D-E9F0E9217D7A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325DA-0528-4253-BCE6-8D01F5A9533B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5569-9397-41A0-B431-F179ED25DD18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47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3942" y="282587"/>
            <a:ext cx="2794727" cy="61466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62" y="282587"/>
            <a:ext cx="8180930" cy="61466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904AA-E024-41B7-AE7D-B3C775175C32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0" y="280951"/>
            <a:ext cx="4012129" cy="119567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5" y="280952"/>
            <a:ext cx="6817441" cy="602247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0" y="1476626"/>
            <a:ext cx="4012129" cy="48268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D7AD-951F-47E4-9DA9-F57107E2552B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47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939506"/>
            <a:ext cx="7317105" cy="5831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30506"/>
            <a:ext cx="7317105" cy="4233863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522643"/>
            <a:ext cx="7317105" cy="828151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A1C-1D91-458E-BA7D-E9F0E9217D7A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7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82584"/>
            <a:ext cx="10975658" cy="1176073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46503"/>
            <a:ext cx="10975658" cy="4656923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540273"/>
            <a:ext cx="2845540" cy="3756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D20B-6BAC-48E1-84E5-44E2BCBEE066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540273"/>
            <a:ext cx="3861806" cy="3756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6" y="6540273"/>
            <a:ext cx="2845540" cy="3756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42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788" r:id="rId12"/>
    <p:sldLayoutId id="2147483789" r:id="rId13"/>
    <p:sldLayoutId id="2147483790" r:id="rId14"/>
    <p:sldLayoutId id="2147483772" r:id="rId15"/>
    <p:sldLayoutId id="2147483724" r:id="rId16"/>
    <p:sldLayoutId id="2147483725" r:id="rId17"/>
    <p:sldLayoutId id="2147483719" r:id="rId18"/>
    <p:sldLayoutId id="2147483727" r:id="rId19"/>
    <p:sldLayoutId id="2147483723" r:id="rId20"/>
    <p:sldLayoutId id="2147483709" r:id="rId21"/>
    <p:sldLayoutId id="2147483718" r:id="rId22"/>
    <p:sldLayoutId id="2147483726" r:id="rId23"/>
    <p:sldLayoutId id="2147483731" r:id="rId24"/>
    <p:sldLayoutId id="2147483728" r:id="rId25"/>
    <p:sldLayoutId id="2147483729" r:id="rId26"/>
    <p:sldLayoutId id="2147483730" r:id="rId27"/>
    <p:sldLayoutId id="2147483712" r:id="rId28"/>
    <p:sldLayoutId id="2147483733" r:id="rId29"/>
    <p:sldLayoutId id="2147483734" r:id="rId30"/>
    <p:sldLayoutId id="2147483732" r:id="rId31"/>
    <p:sldLayoutId id="2147483735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11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59" r:id="rId44"/>
    <p:sldLayoutId id="2147483722" r:id="rId45"/>
    <p:sldLayoutId id="2147483741" r:id="rId46"/>
    <p:sldLayoutId id="2147483750" r:id="rId47"/>
    <p:sldLayoutId id="2147483758" r:id="rId48"/>
    <p:sldLayoutId id="2147483751" r:id="rId49"/>
    <p:sldLayoutId id="2147483745" r:id="rId50"/>
    <p:sldLayoutId id="2147483746" r:id="rId51"/>
    <p:sldLayoutId id="2147483742" r:id="rId52"/>
    <p:sldLayoutId id="2147483743" r:id="rId53"/>
    <p:sldLayoutId id="2147483720" r:id="rId54"/>
    <p:sldLayoutId id="2147483721" r:id="rId55"/>
    <p:sldLayoutId id="2147483747" r:id="rId56"/>
    <p:sldLayoutId id="2147483748" r:id="rId57"/>
    <p:sldLayoutId id="2147483715" r:id="rId58"/>
    <p:sldLayoutId id="2147483749" r:id="rId59"/>
  </p:sldLayoutIdLst>
  <p:hf hdr="0" ftr="0" dt="0"/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1" y="1"/>
            <a:ext cx="12195175" cy="1019264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04264" tIns="52133" rIns="104264" bIns="52133" anchor="ctr"/>
          <a:lstStyle/>
          <a:p>
            <a:pPr>
              <a:defRPr/>
            </a:pPr>
            <a:endParaRPr lang="ru-RU"/>
          </a:p>
        </p:txBody>
      </p:sp>
      <p:sp>
        <p:nvSpPr>
          <p:cNvPr id="112643" name="Freeform 3"/>
          <p:cNvSpPr>
            <a:spLocks/>
          </p:cNvSpPr>
          <p:nvPr/>
        </p:nvSpPr>
        <p:spPr bwMode="gray">
          <a:xfrm>
            <a:off x="2832842" y="267887"/>
            <a:ext cx="9372925" cy="741580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401 w 4134"/>
              <a:gd name="T7" fmla="*/ 1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ltGray">
          <a:xfrm>
            <a:off x="5" y="1009466"/>
            <a:ext cx="2832837" cy="297286"/>
          </a:xfrm>
          <a:custGeom>
            <a:avLst/>
            <a:gdLst>
              <a:gd name="T0" fmla="*/ 0 w 1338"/>
              <a:gd name="T1" fmla="*/ 0 h 182"/>
              <a:gd name="T2" fmla="*/ 2124075 w 1338"/>
              <a:gd name="T3" fmla="*/ 0 h 182"/>
              <a:gd name="T4" fmla="*/ 1806575 w 1338"/>
              <a:gd name="T5" fmla="*/ 288925 h 182"/>
              <a:gd name="T6" fmla="*/ 0 w 1338"/>
              <a:gd name="T7" fmla="*/ 287338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658556" y="282587"/>
            <a:ext cx="8130116" cy="7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4" tIns="52133" rIns="104264" bIns="52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489693"/>
            <a:ext cx="10975658" cy="493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4" tIns="52133" rIns="104264" bIns="52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9" y="6586013"/>
            <a:ext cx="2845542" cy="32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04264" tIns="52133" rIns="104264" bIns="52133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j-lt"/>
              </a:defRPr>
            </a:lvl1pPr>
          </a:lstStyle>
          <a:p>
            <a:fld id="{4057D20B-6BAC-48E1-84E5-44E2BCBEE066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685" y="6586013"/>
            <a:ext cx="3861806" cy="32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04264" tIns="52133" rIns="104264" bIns="52133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876" y="6586013"/>
            <a:ext cx="2845542" cy="32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04264" tIns="52133" rIns="104264" bIns="52133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703" y="1053571"/>
            <a:ext cx="2743914" cy="2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64" tIns="52133" rIns="104264" bIns="52133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8F8F8"/>
                </a:solidFill>
              </a:rPr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5pPr>
      <a:lvl6pPr marL="521322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6pPr>
      <a:lvl7pPr marL="1042647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7pPr>
      <a:lvl8pPr marL="156397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8pPr>
      <a:lvl9pPr marL="2085294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9pPr>
    </p:titleStyle>
    <p:bodyStyle>
      <a:lvl1pPr marL="390992" indent="-3909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3200">
          <a:solidFill>
            <a:schemeClr val="accent1"/>
          </a:solidFill>
          <a:latin typeface="+mn-lt"/>
          <a:ea typeface="+mn-ea"/>
          <a:cs typeface="+mn-cs"/>
        </a:defRPr>
      </a:lvl1pPr>
      <a:lvl2pPr marL="847150" indent="-32582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700">
          <a:solidFill>
            <a:schemeClr val="tx1"/>
          </a:solidFill>
          <a:latin typeface="+mn-lt"/>
        </a:defRPr>
      </a:lvl2pPr>
      <a:lvl3pPr marL="1303309" indent="-26066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700">
          <a:solidFill>
            <a:schemeClr val="tx1"/>
          </a:solidFill>
          <a:latin typeface="+mn-lt"/>
        </a:defRPr>
      </a:lvl3pPr>
      <a:lvl4pPr marL="1824631" indent="-26066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300">
          <a:solidFill>
            <a:schemeClr val="tx1"/>
          </a:solidFill>
          <a:latin typeface="+mn-lt"/>
        </a:defRPr>
      </a:lvl4pPr>
      <a:lvl5pPr marL="2345955" indent="-26066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5pPr>
      <a:lvl6pPr marL="2867279" indent="-26066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6pPr>
      <a:lvl7pPr marL="3388601" indent="-26066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7pPr>
      <a:lvl8pPr marL="3909925" indent="-26066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8pPr>
      <a:lvl9pPr marL="4431247" indent="-26066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22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47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70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94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616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940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263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587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Office_Word3.docx"/><Relationship Id="rId5" Type="http://schemas.openxmlformats.org/officeDocument/2006/relationships/package" Target="../embeddings/_________Microsoft_Office_Word2.docx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" y="0"/>
            <a:ext cx="12195175" cy="7056438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3775" y="0"/>
            <a:ext cx="981400" cy="787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4040" y="1711542"/>
            <a:ext cx="11814116" cy="1951905"/>
          </a:xfrm>
          <a:prstGeom prst="rect">
            <a:avLst/>
          </a:prstGeom>
        </p:spPr>
        <p:txBody>
          <a:bodyPr wrap="square" lIns="104228" tIns="52114" rIns="104228" bIns="52114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Презентация существующей практики наставничества по направлению «педагог-педагог» в ГПОУ ЯО Ярославском автомеханическом колледже</a:t>
            </a:r>
            <a:endParaRPr lang="ru-RU" sz="3200" b="1" dirty="0" smtClean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9429" y="6600750"/>
            <a:ext cx="10998546" cy="338536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Кузнецов Олег Вячеславович, заместитель директора по УМР и ИТ </a:t>
            </a:r>
            <a:r>
              <a:rPr lang="ru-RU" sz="1600" b="1" dirty="0" smtClean="0">
                <a:cs typeface="Times New Roman" pitchFamily="18" charset="0"/>
              </a:rPr>
              <a:t>ГПОУ ЯО «Ярославский автомеханический колледж»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5.png"/>
          <p:cNvPicPr>
            <a:picLocks noChangeAspect="1"/>
          </p:cNvPicPr>
          <p:nvPr/>
        </p:nvPicPr>
        <p:blipFill>
          <a:blip r:embed="rId4"/>
          <a:srcRect b="5718"/>
          <a:stretch>
            <a:fillRect/>
          </a:stretch>
        </p:blipFill>
        <p:spPr>
          <a:xfrm>
            <a:off x="440267" y="939800"/>
            <a:ext cx="1726779" cy="1710267"/>
          </a:xfrm>
          <a:prstGeom prst="rect">
            <a:avLst/>
          </a:prstGeom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400" y="3546662"/>
            <a:ext cx="4328054" cy="2880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5175" cy="7056438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957045" y="120010"/>
            <a:ext cx="8533264" cy="608134"/>
          </a:xfrm>
          <a:prstGeom prst="rect">
            <a:avLst/>
          </a:prstGeom>
        </p:spPr>
        <p:txBody>
          <a:bodyPr lIns="104228" tIns="52114" rIns="104228" bIns="52114">
            <a:noAutofit/>
          </a:bodyPr>
          <a:lstStyle/>
          <a:p>
            <a:pPr marL="412569" algn="ctr">
              <a:spcBef>
                <a:spcPct val="20000"/>
              </a:spcBef>
              <a:defRPr/>
            </a:pPr>
            <a:endParaRPr lang="ru-RU" sz="5800" dirty="0">
              <a:gradFill flip="none" rotWithShape="1">
                <a:gsLst>
                  <a:gs pos="0">
                    <a:schemeClr val="tx1"/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4339" y="2046383"/>
            <a:ext cx="2496650" cy="397634"/>
          </a:xfrm>
          <a:prstGeom prst="rect">
            <a:avLst/>
          </a:prstGeom>
          <a:noFill/>
        </p:spPr>
        <p:txBody>
          <a:bodyPr wrap="square" lIns="104228" tIns="52114" rIns="104228" bIns="52114" rtlCol="0">
            <a:spAutoFit/>
          </a:bodyPr>
          <a:lstStyle/>
          <a:p>
            <a:pPr algn="ctr"/>
            <a:endParaRPr lang="ru-RU" sz="1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5187" y="1089995"/>
            <a:ext cx="99213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/>
              <a:t>Наставник </a:t>
            </a:r>
            <a:r>
              <a:rPr lang="ru-RU" sz="2400" dirty="0" smtClean="0"/>
              <a:t>- </a:t>
            </a:r>
            <a:r>
              <a:rPr lang="ru-RU" sz="2400" i="1" dirty="0" smtClean="0"/>
              <a:t>человек, обладающий определенными опытом и знаниями, высоким уровнем </a:t>
            </a:r>
            <a:r>
              <a:rPr lang="ru-RU" sz="2400" i="1" dirty="0" smtClean="0"/>
              <a:t>коммуникации, </a:t>
            </a:r>
            <a:r>
              <a:rPr lang="ru-RU" sz="2400" i="1" dirty="0" smtClean="0"/>
              <a:t>стремящийся помочь своему подопечному приобрести опыт, необходимый и достаточный для овладения </a:t>
            </a:r>
            <a:r>
              <a:rPr lang="ru-RU" sz="2400" i="1" dirty="0" smtClean="0"/>
              <a:t>профессией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lvl="0"/>
            <a:r>
              <a:rPr lang="ru-RU" sz="2400" b="1" dirty="0" smtClean="0"/>
              <a:t>Наставничество</a:t>
            </a:r>
            <a:endParaRPr lang="ru-RU" sz="2400" b="1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процесс </a:t>
            </a:r>
            <a:r>
              <a:rPr lang="ru-RU" sz="2400" dirty="0" smtClean="0"/>
              <a:t>передачи опыта и знаний от старших к младшим членам общества; форма взаимоотношений между учителем и учеником;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форма индивидуальной работы с вновь принятыми или переведенными на другую должность работниками по введению в профессию и профессиональному развитию, а также адаптации в коллективе;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планомерная работа по передаче навыков от начальника к подчиненному, инструмент воспитания молодых и перспективных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оказание взаимной помощи, безвозмездных услуг лично либо организованно в духе партнерства и братства.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5175" cy="7056438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957045" y="120010"/>
            <a:ext cx="8533264" cy="608134"/>
          </a:xfrm>
          <a:prstGeom prst="rect">
            <a:avLst/>
          </a:prstGeom>
        </p:spPr>
        <p:txBody>
          <a:bodyPr lIns="104228" tIns="52114" rIns="104228" bIns="52114">
            <a:noAutofit/>
          </a:bodyPr>
          <a:lstStyle/>
          <a:p>
            <a:pPr marL="412569" algn="ctr">
              <a:spcBef>
                <a:spcPct val="20000"/>
              </a:spcBef>
              <a:defRPr/>
            </a:pPr>
            <a:endParaRPr lang="ru-RU" sz="5800" dirty="0">
              <a:gradFill flip="none" rotWithShape="1">
                <a:gsLst>
                  <a:gs pos="0">
                    <a:schemeClr val="tx1"/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4339" y="2046383"/>
            <a:ext cx="2496650" cy="397634"/>
          </a:xfrm>
          <a:prstGeom prst="rect">
            <a:avLst/>
          </a:prstGeom>
          <a:noFill/>
        </p:spPr>
        <p:txBody>
          <a:bodyPr wrap="square" lIns="104228" tIns="52114" rIns="104228" bIns="52114" rtlCol="0">
            <a:spAutoFit/>
          </a:bodyPr>
          <a:lstStyle/>
          <a:p>
            <a:pPr algn="ctr"/>
            <a:endParaRPr lang="ru-RU" sz="1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3987" y="1183128"/>
            <a:ext cx="11055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Что полезного может сделать учитель-наставник?</a:t>
            </a:r>
          </a:p>
          <a:p>
            <a:pPr algn="just"/>
            <a:r>
              <a:rPr lang="ru-RU" sz="2400" b="1" dirty="0" smtClean="0"/>
              <a:t>Такой педагог может быть кем-то типа мастера на заводе</a:t>
            </a:r>
            <a:r>
              <a:rPr lang="ru-RU" sz="2400" i="1" dirty="0" smtClean="0"/>
              <a:t>, который подсказывает и учит молодого токаря</a:t>
            </a:r>
            <a:r>
              <a:rPr lang="ru-RU" sz="2400" dirty="0" smtClean="0"/>
              <a:t>. </a:t>
            </a:r>
            <a:r>
              <a:rPr lang="ru-RU" sz="2400" i="1" dirty="0" smtClean="0"/>
              <a:t>Молодые педагоги могут испытывать большой стресс, когда только начинают работать. Наставник мог бы более плавно ввести нового </a:t>
            </a:r>
            <a:r>
              <a:rPr lang="ru-RU" sz="2400" i="1" dirty="0" smtClean="0"/>
              <a:t>преподавателя в </a:t>
            </a:r>
            <a:r>
              <a:rPr lang="ru-RU" sz="2400" i="1" dirty="0" smtClean="0"/>
              <a:t>«игру».</a:t>
            </a:r>
            <a:endParaRPr lang="ru-RU" sz="2400" dirty="0" smtClean="0"/>
          </a:p>
          <a:p>
            <a:pPr algn="just"/>
            <a:r>
              <a:rPr lang="ru-RU" sz="2400" b="1" dirty="0" smtClean="0"/>
              <a:t>Наставники помогут решить конфликт</a:t>
            </a:r>
            <a:r>
              <a:rPr lang="ru-RU" sz="2400" dirty="0" smtClean="0"/>
              <a:t>. </a:t>
            </a:r>
            <a:r>
              <a:rPr lang="ru-RU" sz="2400" i="1" dirty="0" smtClean="0"/>
              <a:t>Мало ли какой конфликт произойдет, это же </a:t>
            </a:r>
            <a:r>
              <a:rPr lang="ru-RU" sz="2400" i="1" dirty="0" smtClean="0"/>
              <a:t>колледж. </a:t>
            </a:r>
            <a:r>
              <a:rPr lang="ru-RU" sz="2400" i="1" dirty="0" smtClean="0"/>
              <a:t>Чем больше людей будет привлечено к проблеме, тем эмоционально легче переносить неурядицы.</a:t>
            </a:r>
            <a:endParaRPr lang="ru-RU" sz="2400" dirty="0" smtClean="0"/>
          </a:p>
          <a:p>
            <a:pPr algn="just"/>
            <a:r>
              <a:rPr lang="ru-RU" sz="2400" b="1" dirty="0" smtClean="0"/>
              <a:t>Наставник будет подталкивать педагога к новым победам. </a:t>
            </a:r>
            <a:r>
              <a:rPr lang="ru-RU" sz="2400" dirty="0" smtClean="0"/>
              <a:t>Более опытные учителя (наставники) могут </a:t>
            </a:r>
            <a:r>
              <a:rPr lang="ru-RU" sz="2400" dirty="0" smtClean="0"/>
              <a:t>увидеть </a:t>
            </a:r>
            <a:r>
              <a:rPr lang="ru-RU" sz="2400" dirty="0" smtClean="0"/>
              <a:t>выгоду (пользу) там, где ее не видите вы.</a:t>
            </a:r>
          </a:p>
          <a:p>
            <a:pPr algn="just"/>
            <a:r>
              <a:rPr lang="ru-RU" sz="2400" b="1" dirty="0" smtClean="0"/>
              <a:t>Наставник может дать жизненный совет. </a:t>
            </a:r>
            <a:r>
              <a:rPr lang="ru-RU" sz="2400" dirty="0" smtClean="0"/>
              <a:t>Наставничеством можно будет заниматься после достижения стажа 7 лет. Учитель должен иметь высшую квалификационную категорию. </a:t>
            </a:r>
            <a:r>
              <a:rPr lang="ru-RU" sz="2400" i="1" dirty="0" smtClean="0"/>
              <a:t>Конечно такой учитель способен дать хороший совет другому учителю.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a\Desktop\фон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5175" cy="7056438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957045" y="120010"/>
            <a:ext cx="8533264" cy="608134"/>
          </a:xfrm>
          <a:prstGeom prst="rect">
            <a:avLst/>
          </a:prstGeom>
        </p:spPr>
        <p:txBody>
          <a:bodyPr lIns="104228" tIns="52114" rIns="104228" bIns="52114">
            <a:noAutofit/>
          </a:bodyPr>
          <a:lstStyle/>
          <a:p>
            <a:pPr marL="412569" algn="ctr">
              <a:spcBef>
                <a:spcPct val="20000"/>
              </a:spcBef>
              <a:defRPr/>
            </a:pPr>
            <a:r>
              <a:rPr lang="ru-RU" altLang="ru-RU" sz="3200" dirty="0" smtClean="0">
                <a:gradFill flip="none" rotWithShape="1">
                  <a:gsLst>
                    <a:gs pos="0">
                      <a:schemeClr val="bg1"/>
                    </a:gs>
                    <a:gs pos="50000">
                      <a:srgbClr val="D99694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</a:rPr>
              <a:t>ШКОЛА ПЕДАГОГИЧЕСКОГО ОПЫТА</a:t>
            </a:r>
            <a:endParaRPr lang="ru-RU" altLang="ru-RU" sz="3200" dirty="0" smtClean="0">
              <a:gradFill flip="none" rotWithShape="1">
                <a:gsLst>
                  <a:gs pos="0">
                    <a:schemeClr val="bg1"/>
                  </a:gs>
                  <a:gs pos="50000">
                    <a:srgbClr val="D99694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endParaRPr>
          </a:p>
          <a:p>
            <a:pPr marL="412569" algn="ctr">
              <a:spcBef>
                <a:spcPct val="20000"/>
              </a:spcBef>
              <a:defRPr/>
            </a:pPr>
            <a:endParaRPr lang="ru-RU" sz="5800" dirty="0">
              <a:gradFill flip="none" rotWithShape="1">
                <a:gsLst>
                  <a:gs pos="0">
                    <a:schemeClr val="tx1"/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5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17"/>
            <a:ext cx="1296337" cy="8551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114339" y="2046383"/>
            <a:ext cx="2496650" cy="397634"/>
          </a:xfrm>
          <a:prstGeom prst="rect">
            <a:avLst/>
          </a:prstGeom>
          <a:noFill/>
        </p:spPr>
        <p:txBody>
          <a:bodyPr wrap="square" lIns="104228" tIns="52114" rIns="104228" bIns="52114" rtlCol="0">
            <a:spAutoFit/>
          </a:bodyPr>
          <a:lstStyle/>
          <a:p>
            <a:pPr algn="ctr"/>
            <a:endParaRPr lang="ru-RU" sz="19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7272867" y="802460"/>
          <a:ext cx="4600575" cy="6055539"/>
        </p:xfrm>
        <a:graphic>
          <a:graphicData uri="http://schemas.openxmlformats.org/presentationml/2006/ole">
            <p:oleObj spid="_x0000_s165890" name="Документ" r:id="rId5" imgW="7027475" imgH="9250212" progId="Word.Document.12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1733" y="1253067"/>
            <a:ext cx="67902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ШПО – старейшая форма наставничества в колледже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Организатор – методическая служба колледжа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ШПО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/>
              <a:t>Школа </a:t>
            </a:r>
            <a:r>
              <a:rPr lang="ru-RU" b="1" dirty="0" smtClean="0"/>
              <a:t>педагогического опыта (ШПО) </a:t>
            </a:r>
            <a:r>
              <a:rPr lang="ru-RU" dirty="0" smtClean="0"/>
              <a:t>– постоянно действующее подразделение методической службы, работа которого направлено на создание целостной системы поддержки, оказание методической и </a:t>
            </a:r>
            <a:r>
              <a:rPr lang="ru-RU" dirty="0" err="1" smtClean="0"/>
              <a:t>психолого</a:t>
            </a:r>
            <a:r>
              <a:rPr lang="ru-RU" dirty="0" smtClean="0"/>
              <a:t>–педагогической помощи начинающим преподавателям в период их адаптации в колледже.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b="1" dirty="0" smtClean="0"/>
              <a:t>Целью </a:t>
            </a:r>
            <a:r>
              <a:rPr lang="ru-RU" b="1" dirty="0" smtClean="0"/>
              <a:t>работы Школы </a:t>
            </a:r>
            <a:r>
              <a:rPr lang="ru-RU" b="1" dirty="0" smtClean="0"/>
              <a:t>педагогического опыта </a:t>
            </a:r>
            <a:r>
              <a:rPr lang="ru-RU" dirty="0" smtClean="0"/>
              <a:t>является </a:t>
            </a:r>
            <a:r>
              <a:rPr lang="ru-RU" dirty="0" smtClean="0"/>
              <a:t>создание условий </a:t>
            </a:r>
            <a:r>
              <a:rPr lang="ru-RU" dirty="0" smtClean="0"/>
              <a:t>для</a:t>
            </a:r>
            <a:r>
              <a:rPr lang="ru-RU" b="1" dirty="0" smtClean="0"/>
              <a:t> </a:t>
            </a:r>
            <a:r>
              <a:rPr lang="ru-RU" dirty="0" smtClean="0"/>
              <a:t>адаптации</a:t>
            </a:r>
            <a:r>
              <a:rPr lang="ru-RU" dirty="0" smtClean="0"/>
              <a:t>, профессионального роста </a:t>
            </a:r>
            <a:r>
              <a:rPr lang="ru-RU" dirty="0" smtClean="0"/>
              <a:t>вновь поступивших преподавателей</a:t>
            </a:r>
            <a:r>
              <a:rPr lang="ru-RU" dirty="0" smtClean="0"/>
              <a:t>, совершенствования </a:t>
            </a:r>
            <a:r>
              <a:rPr lang="ru-RU" dirty="0" smtClean="0"/>
              <a:t>их профессиональной </a:t>
            </a:r>
            <a:r>
              <a:rPr lang="ru-RU" dirty="0" smtClean="0"/>
              <a:t>и педагогической подготовки, формирования </a:t>
            </a:r>
            <a:r>
              <a:rPr lang="ru-RU" dirty="0" smtClean="0"/>
              <a:t>педагогической </a:t>
            </a:r>
            <a:r>
              <a:rPr lang="ru-RU" dirty="0" smtClean="0"/>
              <a:t>культуры, потребностей в постоянном саморазвитии и самосовершенствовании</a:t>
            </a:r>
            <a:r>
              <a:rPr lang="ru-RU" dirty="0" smtClean="0"/>
              <a:t>, раскрытии </a:t>
            </a:r>
            <a:r>
              <a:rPr lang="ru-RU" dirty="0" smtClean="0"/>
              <a:t>потенциальных </a:t>
            </a:r>
            <a:r>
              <a:rPr lang="ru-RU" dirty="0" smtClean="0"/>
              <a:t>возможностей </a:t>
            </a:r>
            <a:r>
              <a:rPr lang="ru-RU" dirty="0" smtClean="0"/>
              <a:t>и способностей специалиста к </a:t>
            </a:r>
            <a:r>
              <a:rPr lang="ru-RU" dirty="0" smtClean="0"/>
              <a:t>реализации педагогической </a:t>
            </a:r>
            <a:r>
              <a:rPr lang="ru-RU" dirty="0" smtClean="0"/>
              <a:t>деятельности в соответствии с современными </a:t>
            </a:r>
            <a:r>
              <a:rPr lang="ru-RU" dirty="0" smtClean="0"/>
              <a:t>требованиями.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83638" y="16312"/>
            <a:ext cx="10935538" cy="860382"/>
          </a:xfrm>
          <a:prstGeom prst="rect">
            <a:avLst/>
          </a:prstGeom>
        </p:spPr>
        <p:txBody>
          <a:bodyPr lIns="104228" tIns="52114" rIns="104228" bIns="52114"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Точечное наставничество</a:t>
            </a:r>
            <a:endParaRPr lang="ru-RU" sz="40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412569" algn="ctr">
              <a:spcBef>
                <a:spcPct val="20000"/>
              </a:spcBef>
              <a:defRPr/>
            </a:pPr>
            <a:endParaRPr lang="ru-RU" sz="5800" dirty="0">
              <a:gradFill flip="none" rotWithShape="1">
                <a:gsLst>
                  <a:gs pos="0">
                    <a:schemeClr val="tx1"/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482600" y="1244600"/>
            <a:ext cx="107018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Подготовка участников регионального этапа Всероссийского конкурса «Педагогический дебют» начиная с 2018 года. 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/>
              <a:t>рабочая группа по подготовке;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/>
              <a:t>участник предыдущего года автоматически становится наставником следующего участника;</a:t>
            </a:r>
          </a:p>
          <a:p>
            <a:pPr marL="342900" indent="-342900" algn="just"/>
            <a:r>
              <a:rPr lang="ru-RU" dirty="0" smtClean="0"/>
              <a:t>2. Подготовка педагогов к аттестации на категорию (впервые).</a:t>
            </a:r>
          </a:p>
          <a:p>
            <a:pPr marL="342900" indent="-342900" algn="just"/>
            <a:r>
              <a:rPr lang="ru-RU" dirty="0" smtClean="0"/>
              <a:t> </a:t>
            </a:r>
            <a:r>
              <a:rPr lang="ru-RU" dirty="0" smtClean="0"/>
              <a:t>- наставник начинает работать с будущим соискателем категории примерно за год до прохождения аттестации;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/>
              <a:t>наставник назначается распоряжением директора колледжа;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/>
              <a:t>помощь в написании отчета, учебно-методической документации, в подготовке открытого урока.</a:t>
            </a:r>
            <a:endParaRPr lang="ru-RU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6533" y="1"/>
            <a:ext cx="1408642" cy="11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" name="Picture 5" descr="E:\Новая папка\Изображение 083.jpg"/>
          <p:cNvPicPr>
            <a:picLocks noChangeAspect="1" noChangeArrowheads="1"/>
          </p:cNvPicPr>
          <p:nvPr/>
        </p:nvPicPr>
        <p:blipFill>
          <a:blip r:embed="rId4" cstate="print"/>
          <a:srcRect l="16406" t="12500" r="4687" b="6640"/>
          <a:stretch>
            <a:fillRect/>
          </a:stretch>
        </p:blipFill>
        <p:spPr bwMode="auto">
          <a:xfrm>
            <a:off x="8280990" y="3928533"/>
            <a:ext cx="3703262" cy="2529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5" name="Picture 4" descr="E:\Новая папка\Изображение 075.jpg"/>
          <p:cNvPicPr>
            <a:picLocks noChangeAspect="1" noChangeArrowheads="1"/>
          </p:cNvPicPr>
          <p:nvPr/>
        </p:nvPicPr>
        <p:blipFill>
          <a:blip r:embed="rId5" cstate="print"/>
          <a:srcRect l="14062" t="28906" r="21875" b="23047"/>
          <a:stretch>
            <a:fillRect/>
          </a:stretch>
        </p:blipFill>
        <p:spPr bwMode="auto">
          <a:xfrm>
            <a:off x="199478" y="4001564"/>
            <a:ext cx="471490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" name="Picture 3" descr="E:\Новая папка\Изображение 097.jpg"/>
          <p:cNvPicPr>
            <a:picLocks noChangeAspect="1" noChangeArrowheads="1"/>
          </p:cNvPicPr>
          <p:nvPr/>
        </p:nvPicPr>
        <p:blipFill>
          <a:blip r:embed="rId6" cstate="print"/>
          <a:srcRect l="8593" t="6640" r="24219"/>
          <a:stretch>
            <a:fillRect/>
          </a:stretch>
        </p:blipFill>
        <p:spPr bwMode="auto">
          <a:xfrm>
            <a:off x="5329556" y="3970867"/>
            <a:ext cx="2574605" cy="2384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7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" y="17"/>
            <a:ext cx="1296337" cy="8551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2" descr="C:\Users\alla\Desktop\фон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" y="16311"/>
            <a:ext cx="12195175" cy="1050489"/>
          </a:xfrm>
          <a:prstGeom prst="rect">
            <a:avLst/>
          </a:prstGeom>
        </p:spPr>
        <p:txBody>
          <a:bodyPr lIns="104228" tIns="52114" rIns="104228" bIns="52114">
            <a:noAutofit/>
          </a:bodyPr>
          <a:lstStyle/>
          <a:p>
            <a:pPr marL="412569" algn="ctr">
              <a:spcBef>
                <a:spcPct val="20000"/>
              </a:spcBef>
              <a:defRPr/>
            </a:pP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380066" y="0"/>
            <a:ext cx="10151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/>
                </a:solidFill>
              </a:rPr>
              <a:t>Дорожная карта индивидуального образовательного маршрута молодого педагога</a:t>
            </a:r>
            <a:endParaRPr lang="ru-RU" sz="2800" dirty="0">
              <a:solidFill>
                <a:schemeClr val="accent4"/>
              </a:solidFill>
            </a:endParaRPr>
          </a:p>
        </p:txBody>
      </p:sp>
      <p:pic>
        <p:nvPicPr>
          <p:cNvPr id="176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17"/>
            <a:ext cx="1296337" cy="855123"/>
          </a:xfrm>
          <a:prstGeom prst="rect">
            <a:avLst/>
          </a:prstGeom>
          <a:noFill/>
        </p:spPr>
      </p:pic>
      <p:graphicFrame>
        <p:nvGraphicFramePr>
          <p:cNvPr id="178" name="Объект 177"/>
          <p:cNvGraphicFramePr>
            <a:graphicFrameLocks noChangeAspect="1"/>
          </p:cNvGraphicFramePr>
          <p:nvPr/>
        </p:nvGraphicFramePr>
        <p:xfrm>
          <a:off x="414884" y="880316"/>
          <a:ext cx="4207916" cy="6070817"/>
        </p:xfrm>
        <a:graphic>
          <a:graphicData uri="http://schemas.openxmlformats.org/presentationml/2006/ole">
            <p:oleObj spid="_x0000_s87045" name="Документ" r:id="rId5" imgW="6635801" imgH="9574667" progId="Word.Document.12">
              <p:embed/>
            </p:oleObj>
          </a:graphicData>
        </a:graphic>
      </p:graphicFrame>
      <p:graphicFrame>
        <p:nvGraphicFramePr>
          <p:cNvPr id="179" name="Объект 178"/>
          <p:cNvGraphicFramePr>
            <a:graphicFrameLocks noChangeAspect="1"/>
          </p:cNvGraphicFramePr>
          <p:nvPr/>
        </p:nvGraphicFramePr>
        <p:xfrm>
          <a:off x="7450667" y="878666"/>
          <a:ext cx="4363507" cy="6021667"/>
        </p:xfrm>
        <a:graphic>
          <a:graphicData uri="http://schemas.openxmlformats.org/presentationml/2006/ole">
            <p:oleObj spid="_x0000_s87046" name="Документ" r:id="rId6" imgW="6890443" imgH="9507762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2" descr="C:\Users\alla\Desktop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" y="16311"/>
            <a:ext cx="12195175" cy="1050489"/>
          </a:xfrm>
          <a:prstGeom prst="rect">
            <a:avLst/>
          </a:prstGeom>
        </p:spPr>
        <p:txBody>
          <a:bodyPr lIns="104228" tIns="52114" rIns="104228" bIns="52114">
            <a:noAutofit/>
          </a:bodyPr>
          <a:lstStyle/>
          <a:p>
            <a:pPr marL="412569" algn="ctr">
              <a:spcBef>
                <a:spcPct val="20000"/>
              </a:spcBef>
              <a:defRPr/>
            </a:pP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6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17"/>
            <a:ext cx="1296337" cy="855123"/>
          </a:xfrm>
          <a:prstGeom prst="rect">
            <a:avLst/>
          </a:prstGeom>
          <a:noFill/>
        </p:spPr>
      </p:pic>
      <p:pic>
        <p:nvPicPr>
          <p:cNvPr id="175108" name="Picture 4" descr="E:\Документы рабочие\УМР\Наставничество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9953"/>
            <a:ext cx="6097844" cy="4094996"/>
          </a:xfrm>
          <a:prstGeom prst="rect">
            <a:avLst/>
          </a:prstGeom>
          <a:noFill/>
        </p:spPr>
      </p:pic>
      <p:pic>
        <p:nvPicPr>
          <p:cNvPr id="175109" name="Picture 5" descr="E:\Документы рабочие\УМР\Наставничество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1291" y="2620433"/>
            <a:ext cx="6076950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5189"/>
            </a:gs>
            <a:gs pos="4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5"/>
          <p:cNvSpPr>
            <a:spLocks noChangeArrowheads="1"/>
          </p:cNvSpPr>
          <p:nvPr/>
        </p:nvSpPr>
        <p:spPr bwMode="auto">
          <a:xfrm>
            <a:off x="1115893" y="980703"/>
            <a:ext cx="10611262" cy="74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28" tIns="52114" rIns="104228" bIns="52114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 smtClean="0">
                <a:solidFill>
                  <a:srgbClr val="FFCA2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altLang="ru-RU" sz="2200" b="1" dirty="0" smtClean="0">
              <a:solidFill>
                <a:srgbClr val="FFCA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198" y="0"/>
            <a:ext cx="1188000" cy="935765"/>
          </a:xfrm>
          <a:prstGeom prst="rect">
            <a:avLst/>
          </a:prstGeom>
          <a:noFill/>
        </p:spPr>
      </p:pic>
      <p:pic>
        <p:nvPicPr>
          <p:cNvPr id="12" name="Picture 6" descr="J01783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6346" y="6254598"/>
            <a:ext cx="864320" cy="64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2470793" y="6419873"/>
            <a:ext cx="9724383" cy="38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034" tIns="54514" rIns="109034" bIns="545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6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ГПОУ ЯО «Ярославский автомеханический колледж»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7399" y="1764066"/>
            <a:ext cx="3191934" cy="449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Worldwide 3">
      <a:dk1>
        <a:srgbClr val="333333"/>
      </a:dk1>
      <a:lt1>
        <a:srgbClr val="FFFFFF"/>
      </a:lt1>
      <a:dk2>
        <a:srgbClr val="FFFFFF"/>
      </a:dk2>
      <a:lt2>
        <a:srgbClr val="B2B2B2"/>
      </a:lt2>
      <a:accent1>
        <a:srgbClr val="1C40B2"/>
      </a:accent1>
      <a:accent2>
        <a:srgbClr val="E14A21"/>
      </a:accent2>
      <a:accent3>
        <a:srgbClr val="FFFFFF"/>
      </a:accent3>
      <a:accent4>
        <a:srgbClr val="2A2A2A"/>
      </a:accent4>
      <a:accent5>
        <a:srgbClr val="ABAFD5"/>
      </a:accent5>
      <a:accent6>
        <a:srgbClr val="CC421D"/>
      </a:accent6>
      <a:hlink>
        <a:srgbClr val="3392E9"/>
      </a:hlink>
      <a:folHlink>
        <a:srgbClr val="6544CE"/>
      </a:folHlink>
    </a:clrScheme>
    <a:fontScheme name="Worldwid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ldwide 1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D98445"/>
        </a:hlink>
        <a:folHlink>
          <a:srgbClr val="8A7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3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1C40B2"/>
        </a:accent1>
        <a:accent2>
          <a:srgbClr val="E14A21"/>
        </a:accent2>
        <a:accent3>
          <a:srgbClr val="FFFFFF"/>
        </a:accent3>
        <a:accent4>
          <a:srgbClr val="2A2A2A"/>
        </a:accent4>
        <a:accent5>
          <a:srgbClr val="ABAFD5"/>
        </a:accent5>
        <a:accent6>
          <a:srgbClr val="CC421D"/>
        </a:accent6>
        <a:hlink>
          <a:srgbClr val="3392E9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17399</TotalTime>
  <Words>363</Words>
  <Application>Microsoft Office PowerPoint</Application>
  <PresentationFormat>Произвольный</PresentationFormat>
  <Paragraphs>32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Тема1</vt:lpstr>
      <vt:lpstr>Документ Microsoft Office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Гаркуша Н.С.</dc:creator>
  <cp:lastModifiedBy>Oleg</cp:lastModifiedBy>
  <cp:revision>1526</cp:revision>
  <cp:lastPrinted>2018-03-21T16:12:56Z</cp:lastPrinted>
  <dcterms:created xsi:type="dcterms:W3CDTF">2017-10-02T07:24:18Z</dcterms:created>
  <dcterms:modified xsi:type="dcterms:W3CDTF">2021-01-21T13:57:01Z</dcterms:modified>
</cp:coreProperties>
</file>