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4" r:id="rId7"/>
    <p:sldId id="262" r:id="rId8"/>
    <p:sldId id="263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00" d="100"/>
          <a:sy n="100" d="100"/>
        </p:scale>
        <p:origin x="96" y="3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1/21/2021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wipe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1/21/2021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ipe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1/21/2021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1/21/2021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1/21/2021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wipe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1/21/2021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ipe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1/21/2021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ipe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1/21/2021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ipe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1/21/2021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ipe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1/21/2021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  <p:transition spd="slow">
    <p:wipe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1/21/2021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  <p:transition spd="slow"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1/21/2021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wipe dir="r"/>
  </p:transition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20970" y="1659525"/>
            <a:ext cx="9350061" cy="2714703"/>
          </a:xfrm>
        </p:spPr>
        <p:txBody>
          <a:bodyPr/>
          <a:lstStyle/>
          <a:p>
            <a:r>
              <a:rPr lang="ru-RU" sz="4800" b="1" dirty="0">
                <a:solidFill>
                  <a:srgbClr val="C00000"/>
                </a:solidFill>
              </a:rPr>
              <a:t>АЛГОРИТМ ВНЕДРЕНИЯ ПРОГРАММЫ НАСТАВНИЧЕСТВА ПО НАПРАВЛЕНИЮ </a:t>
            </a:r>
            <a:br>
              <a:rPr lang="ru-RU" sz="4800" b="1" dirty="0">
                <a:solidFill>
                  <a:srgbClr val="C00000"/>
                </a:solidFill>
              </a:rPr>
            </a:br>
            <a:r>
              <a:rPr lang="ru-RU" sz="4800" b="1" dirty="0">
                <a:solidFill>
                  <a:srgbClr val="C00000"/>
                </a:solidFill>
              </a:rPr>
              <a:t>«ПЕДАГОГ-ПЕДАГОГ»</a:t>
            </a:r>
            <a:endParaRPr lang="ru-RU" sz="2400" dirty="0">
              <a:solidFill>
                <a:srgbClr val="C00000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BCE5E1A-4F81-4E44-B8D1-618FF9027F31}"/>
              </a:ext>
            </a:extLst>
          </p:cNvPr>
          <p:cNvSpPr txBox="1"/>
          <p:nvPr/>
        </p:nvSpPr>
        <p:spPr>
          <a:xfrm>
            <a:off x="5535590" y="6071501"/>
            <a:ext cx="112082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г. Любим</a:t>
            </a:r>
          </a:p>
          <a:p>
            <a:pPr algn="ctr"/>
            <a:r>
              <a:rPr lang="ru-RU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22.01.2021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DF194BC-F0A5-4E8B-B0CA-8DBF6CC1731E}"/>
              </a:ext>
            </a:extLst>
          </p:cNvPr>
          <p:cNvSpPr txBox="1"/>
          <p:nvPr/>
        </p:nvSpPr>
        <p:spPr>
          <a:xfrm>
            <a:off x="5535590" y="4690643"/>
            <a:ext cx="54006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000" b="1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И.В. Самойлова</a:t>
            </a:r>
            <a:r>
              <a:rPr lang="ru-RU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 заместитель директора ГПОАУ ЯО Любимского аграрно-политехнического колледжа</a:t>
            </a:r>
          </a:p>
        </p:txBody>
      </p:sp>
    </p:spTree>
    <p:extLst>
      <p:ext uri="{BB962C8B-B14F-4D97-AF65-F5344CB8AC3E}">
        <p14:creationId xmlns:p14="http://schemas.microsoft.com/office/powerpoint/2010/main" val="3580669809"/>
      </p:ext>
    </p:extLst>
  </p:cSld>
  <p:clrMapOvr>
    <a:masterClrMapping/>
  </p:clrMapOvr>
  <p:transition spd="slow">
    <p:wipe dir="r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167426"/>
            <a:ext cx="9601200" cy="695460"/>
          </a:xfrm>
        </p:spPr>
        <p:txBody>
          <a:bodyPr>
            <a:normAutofit/>
          </a:bodyPr>
          <a:lstStyle/>
          <a:p>
            <a:pPr algn="ctr"/>
            <a:r>
              <a:rPr lang="ru-RU" sz="3600" b="1" dirty="0">
                <a:solidFill>
                  <a:srgbClr val="C00000"/>
                </a:solidFill>
              </a:rPr>
              <a:t>ОЖИДАЕМЫЕ РЕЗУЛЬТАТЫ</a:t>
            </a:r>
            <a:endParaRPr lang="ru-RU" sz="3600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71599" y="862885"/>
            <a:ext cx="10631511" cy="5434883"/>
          </a:xfrm>
        </p:spPr>
        <p:txBody>
          <a:bodyPr>
            <a:normAutofit/>
          </a:bodyPr>
          <a:lstStyle/>
          <a:p>
            <a:pPr algn="just"/>
            <a:r>
              <a:rPr lang="ru-RU" sz="2800" dirty="0"/>
              <a:t>высокий уровень включенности молодых (новых) специалистов в профессиональную работу </a:t>
            </a:r>
          </a:p>
          <a:p>
            <a:pPr algn="just"/>
            <a:r>
              <a:rPr lang="ru-RU" sz="2800" dirty="0"/>
              <a:t>включенность  в культурную жизнь, внеурочную  и другие направления деятельности   образовательной организации</a:t>
            </a:r>
          </a:p>
          <a:p>
            <a:pPr algn="just"/>
            <a:r>
              <a:rPr lang="ru-RU" sz="2800" dirty="0"/>
              <a:t> усиление уверенности в собственных силах и развитие личного, творческого и педагогического потенциалов</a:t>
            </a:r>
          </a:p>
          <a:p>
            <a:pPr algn="just"/>
            <a:r>
              <a:rPr lang="ru-RU" sz="2800" dirty="0"/>
              <a:t> наставляемые сотрудники получат необходимые для данного периода профессиональной реализации компетенции, профессиональные советы и рекомендации</a:t>
            </a:r>
          </a:p>
          <a:p>
            <a:pPr algn="just"/>
            <a:r>
              <a:rPr lang="ru-RU" sz="2800" dirty="0"/>
              <a:t> получат стимул и ресурс для комфортного становления и развития внутри организации и профессии </a:t>
            </a:r>
          </a:p>
          <a:p>
            <a:endParaRPr lang="ru-RU" dirty="0"/>
          </a:p>
        </p:txBody>
      </p:sp>
      <p:cxnSp>
        <p:nvCxnSpPr>
          <p:cNvPr id="4" name="Прямая соединительная линия 3"/>
          <p:cNvCxnSpPr/>
          <p:nvPr/>
        </p:nvCxnSpPr>
        <p:spPr>
          <a:xfrm flipV="1">
            <a:off x="1311501" y="862884"/>
            <a:ext cx="9661299" cy="25757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52728135"/>
      </p:ext>
    </p:extLst>
  </p:cSld>
  <p:clrMapOvr>
    <a:masterClrMapping/>
  </p:clrMapOvr>
  <p:transition spd="slow">
    <p:wipe dir="r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244700"/>
            <a:ext cx="9601200" cy="746973"/>
          </a:xfrm>
        </p:spPr>
        <p:txBody>
          <a:bodyPr>
            <a:noAutofit/>
          </a:bodyPr>
          <a:lstStyle/>
          <a:p>
            <a:pPr algn="ctr"/>
            <a:r>
              <a:rPr lang="ru-RU" sz="3200" b="1" dirty="0">
                <a:solidFill>
                  <a:srgbClr val="C00000"/>
                </a:solidFill>
              </a:rPr>
              <a:t>ОЦЕНИВАЕМЫЕ РЕЗУЛЬТАТЫ</a:t>
            </a:r>
            <a:r>
              <a:rPr lang="ru-RU" sz="3200" dirty="0">
                <a:solidFill>
                  <a:srgbClr val="C00000"/>
                </a:solidFill>
              </a:rPr>
              <a:t> </a:t>
            </a:r>
            <a:br>
              <a:rPr lang="ru-RU" sz="3200" dirty="0">
                <a:solidFill>
                  <a:srgbClr val="C00000"/>
                </a:solidFill>
              </a:rPr>
            </a:br>
            <a:endParaRPr lang="ru-RU" sz="3200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71599" y="901520"/>
            <a:ext cx="10541359" cy="5615189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ru-RU" sz="2800" dirty="0"/>
              <a:t>повышение уровня удовлетворенности собственной работой молодых и опытных педагогов</a:t>
            </a:r>
          </a:p>
          <a:p>
            <a:pPr algn="just"/>
            <a:r>
              <a:rPr lang="ru-RU" sz="2800" dirty="0"/>
              <a:t> улучшение психоэмоционального состояния </a:t>
            </a:r>
          </a:p>
          <a:p>
            <a:pPr algn="just"/>
            <a:r>
              <a:rPr lang="ru-RU" sz="2800" dirty="0"/>
              <a:t>рост числа специалистов, желающих продолжать свою работу в качестве педагога в данном коллективе (образовательной организации)</a:t>
            </a:r>
          </a:p>
          <a:p>
            <a:pPr algn="just"/>
            <a:r>
              <a:rPr lang="ru-RU" sz="2800" dirty="0"/>
              <a:t> качественный рост успеваемости и улучшение поведения в подшефных наставляемым  группах </a:t>
            </a:r>
          </a:p>
          <a:p>
            <a:pPr algn="just"/>
            <a:r>
              <a:rPr lang="ru-RU" sz="2800" dirty="0"/>
              <a:t>сокращение числа конфликтов с педагогическим и родительским сообществами </a:t>
            </a:r>
          </a:p>
          <a:p>
            <a:pPr algn="just"/>
            <a:r>
              <a:rPr lang="ru-RU" sz="2800" dirty="0"/>
              <a:t> рост числа собственных профессиональных работ: статей, исследований, методических практик молодого специалиста и наставника. </a:t>
            </a:r>
          </a:p>
          <a:p>
            <a:endParaRPr lang="ru-RU" dirty="0"/>
          </a:p>
        </p:txBody>
      </p:sp>
      <p:cxnSp>
        <p:nvCxnSpPr>
          <p:cNvPr id="4" name="Прямая соединительная линия 3"/>
          <p:cNvCxnSpPr/>
          <p:nvPr/>
        </p:nvCxnSpPr>
        <p:spPr>
          <a:xfrm flipV="1">
            <a:off x="1311501" y="774841"/>
            <a:ext cx="9661299" cy="25757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2662798"/>
      </p:ext>
    </p:extLst>
  </p:cSld>
  <p:clrMapOvr>
    <a:masterClrMapping/>
  </p:clrMapOvr>
  <p:transition spd="slow">
    <p:wipe dir="r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115910"/>
            <a:ext cx="9601200" cy="1017431"/>
          </a:xfrm>
        </p:spPr>
        <p:txBody>
          <a:bodyPr>
            <a:normAutofit/>
          </a:bodyPr>
          <a:lstStyle/>
          <a:p>
            <a:pPr algn="ctr"/>
            <a:r>
              <a:rPr lang="ru-RU" sz="3100" b="1" dirty="0">
                <a:solidFill>
                  <a:srgbClr val="C00000"/>
                </a:solidFill>
              </a:rPr>
              <a:t>ПОРТРЕТ УЧАСТНИКОВ ВЗАИМОДЕЙСТВИЯ ПО ФОРМЕ НАСТАВНИЧЕСТВА «ПЕДАГОГ – ПЕДАГОГ» 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18582775"/>
              </p:ext>
            </p:extLst>
          </p:nvPr>
        </p:nvGraphicFramePr>
        <p:xfrm>
          <a:off x="1197735" y="1133341"/>
          <a:ext cx="10637950" cy="5370490"/>
        </p:xfrm>
        <a:graphic>
          <a:graphicData uri="http://schemas.openxmlformats.org/drawingml/2006/table">
            <a:tbl>
              <a:tblPr firstRow="1" firstCol="1" bandRow="1"/>
              <a:tblGrid>
                <a:gridCol w="347729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4530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1535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19598">
                <a:tc gridSpan="2">
                  <a:txBody>
                    <a:bodyPr/>
                    <a:lstStyle/>
                    <a:p>
                      <a:pPr indent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                                        </a:t>
                      </a:r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НАСТАВНИК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994" marR="479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    </a:t>
                      </a: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НАСТАВЛЯЕМЫЙ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994" marR="479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59242">
                <a:tc gridSpan="2">
                  <a:txBody>
                    <a:bodyPr/>
                    <a:lstStyle/>
                    <a:p>
                      <a:pPr indent="45720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1600" b="1" i="1" u="sng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Опытный педагог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имеющий профессиональные успехи (победитель различных профессиональных конкурсов, автор учебных пособий и материалов, участник или ведущий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вебинаров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и семинаров), склонный к активной общественной работе, лояльный участник педагогического  сообществ. </a:t>
                      </a: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Обладает лидерскими, организационными и коммуникативными навыками, хорошо развитой </a:t>
                      </a:r>
                      <a:r>
                        <a:rPr lang="ru-RU" sz="1600" b="1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эмпатией</a:t>
                      </a: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</a:txBody>
                  <a:tcPr marL="47994" marR="479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i="1" u="sng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Молодой специалист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имеющий малый опыт работы (до 3 лет), испытывающий трудности с организацией учебного процесса, с взаимодействием с обучающимися, другими педагогами, администрацией или родителями.</a:t>
                      </a:r>
                    </a:p>
                  </a:txBody>
                  <a:tcPr marL="47994" marR="479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2787">
                <a:tc>
                  <a:txBody>
                    <a:bodyPr/>
                    <a:lstStyle/>
                    <a:p>
                      <a:pPr indent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i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Наставник-консультант</a:t>
                      </a:r>
                      <a:endParaRPr lang="ru-RU" sz="1800" i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994" marR="479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i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Наставник-предметник</a:t>
                      </a:r>
                      <a:endParaRPr lang="ru-RU" sz="1800" i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994" marR="479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indent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1800" b="1" i="1" u="sng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Специалист, находящийся в процессе адаптации на новом месте работы</a:t>
                      </a:r>
                      <a:r>
                        <a:rPr lang="ru-RU" sz="1800" i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которому необходимо получить представление о традициях, особенностях, регламенте и принципах образовательной организации</a:t>
                      </a:r>
                    </a:p>
                  </a:txBody>
                  <a:tcPr marL="47994" marR="479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456455">
                <a:tc rowSpan="2">
                  <a:txBody>
                    <a:bodyPr/>
                    <a:lstStyle/>
                    <a:p>
                      <a:pPr indent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Создает комфортные условия для реализации профессиональных качеств, помогает с организацией образовательного процесса и решением конкретных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психолого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педагогических и коммуникативных проблем. Контролирует самостоятельную работу молодого специалиста.</a:t>
                      </a:r>
                    </a:p>
                  </a:txBody>
                  <a:tcPr marL="47994" marR="479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indent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Опытный педагог того же предметного направления, что и молодой учитель, способный осуществлять всестороннюю методическую поддержку преподавания отдельных дисциплин.</a:t>
                      </a:r>
                    </a:p>
                  </a:txBody>
                  <a:tcPr marL="47994" marR="479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33240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1800" b="1" i="1" u="sng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Педагог, находящийся в состоянии эмоционального выгорания</a:t>
                      </a:r>
                      <a:r>
                        <a:rPr lang="ru-RU" sz="1800" i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хронической усталости.</a:t>
                      </a:r>
                    </a:p>
                  </a:txBody>
                  <a:tcPr marL="47994" marR="4799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cxnSp>
        <p:nvCxnSpPr>
          <p:cNvPr id="5" name="Прямая соединительная линия 4"/>
          <p:cNvCxnSpPr/>
          <p:nvPr/>
        </p:nvCxnSpPr>
        <p:spPr>
          <a:xfrm flipV="1">
            <a:off x="1311501" y="993781"/>
            <a:ext cx="9661299" cy="25757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45743628"/>
      </p:ext>
    </p:extLst>
  </p:cSld>
  <p:clrMapOvr>
    <a:masterClrMapping/>
  </p:clrMapOvr>
  <p:transition spd="slow">
    <p:wipe dir="r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90152"/>
            <a:ext cx="9601200" cy="991673"/>
          </a:xfrm>
        </p:spPr>
        <p:txBody>
          <a:bodyPr>
            <a:normAutofit/>
          </a:bodyPr>
          <a:lstStyle/>
          <a:p>
            <a:pPr algn="ctr"/>
            <a:r>
              <a:rPr lang="ru-RU" sz="3100" b="1" dirty="0">
                <a:solidFill>
                  <a:srgbClr val="C00000"/>
                </a:solidFill>
              </a:rPr>
              <a:t>ВОЗМОЖНЫЕ ВАРИАНТЫ ВЗАИМОДЕЙСТВИЯ   </a:t>
            </a:r>
            <a:br>
              <a:rPr lang="ru-RU" sz="3100" b="1" dirty="0">
                <a:solidFill>
                  <a:srgbClr val="C00000"/>
                </a:solidFill>
              </a:rPr>
            </a:br>
            <a:r>
              <a:rPr lang="ru-RU" sz="3100" b="1" dirty="0">
                <a:solidFill>
                  <a:srgbClr val="C00000"/>
                </a:solidFill>
              </a:rPr>
              <a:t>ПО ФОРМЕ «ПЕДАГОГ – ПЕДАГОГ» </a:t>
            </a: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1275008" y="1171977"/>
            <a:ext cx="2653048" cy="1152000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tx1"/>
                </a:solidFill>
              </a:rPr>
              <a:t>Взаимодействие «опытный педагог – молодой специалист»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1275008" y="2573627"/>
            <a:ext cx="2653048" cy="1152000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500" b="1">
                <a:solidFill>
                  <a:schemeClr val="tx1"/>
                </a:solidFill>
              </a:rPr>
              <a:t>Взаимодействие «лидер педагогического сообщества – педагог, испытывающий проблемы»</a:t>
            </a:r>
            <a:endParaRPr lang="ru-RU" sz="1500" dirty="0">
              <a:solidFill>
                <a:schemeClr val="tx1"/>
              </a:solidFill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1275008" y="3975277"/>
            <a:ext cx="2653048" cy="1152000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>
                <a:solidFill>
                  <a:schemeClr val="tx1"/>
                </a:solidFill>
              </a:rPr>
              <a:t>Взаимодействие «педагог-новатор – консервативный педагог»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1275008" y="5376927"/>
            <a:ext cx="2653048" cy="1152000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>
                <a:solidFill>
                  <a:schemeClr val="tx1"/>
                </a:solidFill>
              </a:rPr>
              <a:t>Взаимодействие «опытный предметник – неопытный предметник»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4159876" y="1171977"/>
            <a:ext cx="7289441" cy="1152000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</a:rPr>
              <a:t>классический вариант поддержки для приобретения молодым специалистом необходимых профессиональных навыков (организационных, коммуникационных) и закрепления на месте работы</a:t>
            </a: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4159874" y="2587823"/>
            <a:ext cx="7289441" cy="1152000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>
                <a:solidFill>
                  <a:schemeClr val="tx1"/>
                </a:solidFill>
              </a:rPr>
              <a:t>конкретная психоэмоциональная поддержка (проблемы: «не могу найти общий язык с учениками», «испытываю стресс во время уроков»), сочетаемая с профессиональной помощью по приобретению и развитию педагогических талантов и инициатив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4159875" y="3982375"/>
            <a:ext cx="7289441" cy="1152000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>
                <a:solidFill>
                  <a:schemeClr val="tx1"/>
                </a:solidFill>
              </a:rPr>
              <a:t>в рамках которого, возможно, более молодой педагог помогает опытному представителю «старой школы» овладеть современными программами, цифровыми навыками и технологиями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4159874" y="5376927"/>
            <a:ext cx="7289441" cy="1152000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>
                <a:solidFill>
                  <a:schemeClr val="tx1"/>
                </a:solidFill>
              </a:rPr>
              <a:t>в рамках которого опытный педагог оказывает методическую поддержку по конкретному предмету (поиск пособий, составление рабочих программ и тематических планов и т.д.)</a:t>
            </a:r>
            <a:endParaRPr lang="ru-RU" dirty="0">
              <a:solidFill>
                <a:schemeClr val="tx1"/>
              </a:solidFill>
            </a:endParaRPr>
          </a:p>
        </p:txBody>
      </p:sp>
      <p:cxnSp>
        <p:nvCxnSpPr>
          <p:cNvPr id="21" name="Прямая соединительная линия 20"/>
          <p:cNvCxnSpPr/>
          <p:nvPr/>
        </p:nvCxnSpPr>
        <p:spPr>
          <a:xfrm flipV="1">
            <a:off x="1581957" y="1001419"/>
            <a:ext cx="9661299" cy="25757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56312681"/>
      </p:ext>
    </p:extLst>
  </p:cSld>
  <p:clrMapOvr>
    <a:masterClrMapping/>
  </p:clrMapOvr>
  <p:transition spd="slow">
    <p:wipe dir="r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95400" y="90153"/>
            <a:ext cx="9601200" cy="476518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>
                <a:solidFill>
                  <a:srgbClr val="C00000"/>
                </a:solidFill>
              </a:rPr>
              <a:t>ЭТАПЫ РЕАЛИЗАЦИИ ПРОГРАММЫ</a:t>
            </a: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1687132" y="1171977"/>
            <a:ext cx="2240924" cy="612000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>
                <a:solidFill>
                  <a:schemeClr val="tx1"/>
                </a:solidFill>
              </a:rPr>
              <a:t>1 этап</a:t>
            </a: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4159875" y="1227152"/>
            <a:ext cx="6812925" cy="612000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solidFill>
                  <a:schemeClr val="tx1"/>
                </a:solidFill>
              </a:rPr>
              <a:t>Подготовка условий для запуска программы наставничества</a:t>
            </a:r>
          </a:p>
        </p:txBody>
      </p:sp>
      <p:cxnSp>
        <p:nvCxnSpPr>
          <p:cNvPr id="21" name="Прямая соединительная линия 20"/>
          <p:cNvCxnSpPr/>
          <p:nvPr/>
        </p:nvCxnSpPr>
        <p:spPr>
          <a:xfrm flipV="1">
            <a:off x="1265351" y="768856"/>
            <a:ext cx="9661299" cy="25757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Скругленный прямоугольник 19"/>
          <p:cNvSpPr/>
          <p:nvPr/>
        </p:nvSpPr>
        <p:spPr>
          <a:xfrm>
            <a:off x="1687132" y="1929322"/>
            <a:ext cx="2240924" cy="612000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>
                <a:solidFill>
                  <a:schemeClr val="tx1"/>
                </a:solidFill>
              </a:rPr>
              <a:t>2 этап</a:t>
            </a:r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1687132" y="5919124"/>
            <a:ext cx="2240924" cy="612000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>
                <a:solidFill>
                  <a:schemeClr val="tx1"/>
                </a:solidFill>
              </a:rPr>
              <a:t>7 этап</a:t>
            </a:r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1687132" y="5150848"/>
            <a:ext cx="2240924" cy="612000"/>
          </a:xfrm>
          <a:prstGeom prst="roundRect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>
                <a:solidFill>
                  <a:schemeClr val="tx1"/>
                </a:solidFill>
              </a:rPr>
              <a:t>6 этап</a:t>
            </a:r>
          </a:p>
        </p:txBody>
      </p:sp>
      <p:sp>
        <p:nvSpPr>
          <p:cNvPr id="24" name="Скругленный прямоугольник 23"/>
          <p:cNvSpPr/>
          <p:nvPr/>
        </p:nvSpPr>
        <p:spPr>
          <a:xfrm>
            <a:off x="1687132" y="4308392"/>
            <a:ext cx="2240924" cy="612000"/>
          </a:xfrm>
          <a:prstGeom prst="round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>
                <a:solidFill>
                  <a:schemeClr val="tx1"/>
                </a:solidFill>
              </a:rPr>
              <a:t>5 этап</a:t>
            </a:r>
          </a:p>
        </p:txBody>
      </p:sp>
      <p:sp>
        <p:nvSpPr>
          <p:cNvPr id="25" name="Скругленный прямоугольник 24"/>
          <p:cNvSpPr/>
          <p:nvPr/>
        </p:nvSpPr>
        <p:spPr>
          <a:xfrm>
            <a:off x="1687132" y="3465937"/>
            <a:ext cx="2240924" cy="612000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>
                <a:solidFill>
                  <a:schemeClr val="tx1"/>
                </a:solidFill>
              </a:rPr>
              <a:t>4 этап</a:t>
            </a:r>
          </a:p>
        </p:txBody>
      </p:sp>
      <p:sp>
        <p:nvSpPr>
          <p:cNvPr id="26" name="Скругленный прямоугольник 25"/>
          <p:cNvSpPr/>
          <p:nvPr/>
        </p:nvSpPr>
        <p:spPr>
          <a:xfrm>
            <a:off x="1687132" y="2651128"/>
            <a:ext cx="2240924" cy="612000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>
                <a:solidFill>
                  <a:schemeClr val="tx1"/>
                </a:solidFill>
              </a:rPr>
              <a:t>3 этап</a:t>
            </a:r>
          </a:p>
        </p:txBody>
      </p:sp>
      <p:sp>
        <p:nvSpPr>
          <p:cNvPr id="27" name="Скругленный прямоугольник 26"/>
          <p:cNvSpPr/>
          <p:nvPr/>
        </p:nvSpPr>
        <p:spPr>
          <a:xfrm>
            <a:off x="4159875" y="1973006"/>
            <a:ext cx="6812925" cy="612000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solidFill>
                  <a:schemeClr val="tx1"/>
                </a:solidFill>
              </a:rPr>
              <a:t>Формирование базы наставляемых</a:t>
            </a:r>
          </a:p>
        </p:txBody>
      </p:sp>
      <p:sp>
        <p:nvSpPr>
          <p:cNvPr id="28" name="Скругленный прямоугольник 27"/>
          <p:cNvSpPr/>
          <p:nvPr/>
        </p:nvSpPr>
        <p:spPr>
          <a:xfrm>
            <a:off x="4159875" y="2697286"/>
            <a:ext cx="6812926" cy="612000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Формирование базы наставников</a:t>
            </a:r>
            <a:endParaRPr lang="ru-RU" sz="2000" b="1" dirty="0">
              <a:solidFill>
                <a:schemeClr val="tx1"/>
              </a:solidFill>
            </a:endParaRPr>
          </a:p>
        </p:txBody>
      </p:sp>
      <p:sp>
        <p:nvSpPr>
          <p:cNvPr id="29" name="Скругленный прямоугольник 28"/>
          <p:cNvSpPr/>
          <p:nvPr/>
        </p:nvSpPr>
        <p:spPr>
          <a:xfrm>
            <a:off x="4159873" y="3555420"/>
            <a:ext cx="6903079" cy="612000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. </a:t>
            </a:r>
            <a:r>
              <a:rPr lang="ru-RU" sz="2000" b="1" dirty="0">
                <a:solidFill>
                  <a:schemeClr val="tx1"/>
                </a:solidFill>
              </a:rPr>
              <a:t>Отбор и обучение наставников</a:t>
            </a:r>
          </a:p>
        </p:txBody>
      </p:sp>
      <p:sp>
        <p:nvSpPr>
          <p:cNvPr id="30" name="Скругленный прямоугольник 29"/>
          <p:cNvSpPr/>
          <p:nvPr/>
        </p:nvSpPr>
        <p:spPr>
          <a:xfrm>
            <a:off x="4159871" y="4279700"/>
            <a:ext cx="6903081" cy="612000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solidFill>
                  <a:schemeClr val="tx1"/>
                </a:solidFill>
              </a:rPr>
              <a:t>Формирование наставнических пар / групп</a:t>
            </a:r>
          </a:p>
        </p:txBody>
      </p:sp>
      <p:sp>
        <p:nvSpPr>
          <p:cNvPr id="31" name="Скругленный прямоугольник 30"/>
          <p:cNvSpPr/>
          <p:nvPr/>
        </p:nvSpPr>
        <p:spPr>
          <a:xfrm>
            <a:off x="4159871" y="5113250"/>
            <a:ext cx="6903081" cy="612000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solidFill>
                  <a:schemeClr val="tx1"/>
                </a:solidFill>
              </a:rPr>
              <a:t>Организация работы наставнических пар / групп</a:t>
            </a:r>
          </a:p>
        </p:txBody>
      </p:sp>
      <p:sp>
        <p:nvSpPr>
          <p:cNvPr id="32" name="Скругленный прямоугольник 31"/>
          <p:cNvSpPr/>
          <p:nvPr/>
        </p:nvSpPr>
        <p:spPr>
          <a:xfrm>
            <a:off x="4134107" y="5897435"/>
            <a:ext cx="6928845" cy="612000"/>
          </a:xfrm>
          <a:prstGeom prst="round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solidFill>
                  <a:schemeClr val="tx1"/>
                </a:solidFill>
              </a:rPr>
              <a:t>Завершение наставничества</a:t>
            </a:r>
            <a:r>
              <a:rPr lang="ru-RU" dirty="0">
                <a:solidFill>
                  <a:schemeClr val="tx1"/>
                </a:solidFill>
              </a:rPr>
              <a:t>.</a:t>
            </a:r>
          </a:p>
        </p:txBody>
      </p:sp>
      <p:sp>
        <p:nvSpPr>
          <p:cNvPr id="6" name="Правая круглая скобка 5"/>
          <p:cNvSpPr/>
          <p:nvPr/>
        </p:nvSpPr>
        <p:spPr>
          <a:xfrm flipH="1">
            <a:off x="1386619" y="2114001"/>
            <a:ext cx="210363" cy="906099"/>
          </a:xfrm>
          <a:prstGeom prst="rightBracket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Правая круглая скобка 34"/>
          <p:cNvSpPr/>
          <p:nvPr/>
        </p:nvSpPr>
        <p:spPr>
          <a:xfrm>
            <a:off x="11062950" y="3175018"/>
            <a:ext cx="231819" cy="914400"/>
          </a:xfrm>
          <a:prstGeom prst="rightBracket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Правая круглая скобка 35"/>
          <p:cNvSpPr/>
          <p:nvPr/>
        </p:nvSpPr>
        <p:spPr>
          <a:xfrm>
            <a:off x="11062950" y="2166286"/>
            <a:ext cx="231819" cy="914400"/>
          </a:xfrm>
          <a:prstGeom prst="rightBracket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" name="Правая круглая скобка 36"/>
          <p:cNvSpPr/>
          <p:nvPr/>
        </p:nvSpPr>
        <p:spPr>
          <a:xfrm flipH="1">
            <a:off x="1401643" y="3102370"/>
            <a:ext cx="210363" cy="906099"/>
          </a:xfrm>
          <a:prstGeom prst="rightBracket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15642942"/>
      </p:ext>
    </p:extLst>
  </p:cSld>
  <p:clrMapOvr>
    <a:masterClrMapping/>
  </p:clrMapOvr>
  <p:transition spd="slow">
    <p:wipe dir="r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281726"/>
            <a:ext cx="9601200" cy="1096314"/>
          </a:xfrm>
        </p:spPr>
        <p:txBody>
          <a:bodyPr>
            <a:normAutofit/>
          </a:bodyPr>
          <a:lstStyle/>
          <a:p>
            <a:pPr algn="ctr"/>
            <a:r>
              <a:rPr lang="ru-RU" sz="3200" b="1" dirty="0">
                <a:solidFill>
                  <a:srgbClr val="C00000"/>
                </a:solidFill>
              </a:rPr>
              <a:t>1 Этап.  Подготовка условий для запуска программы наставничества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71599" y="1378040"/>
            <a:ext cx="10412569" cy="5164428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ru-RU" b="1" dirty="0"/>
              <a:t> </a:t>
            </a:r>
            <a:r>
              <a:rPr lang="ru-RU" sz="2800" b="1" u="sng" dirty="0"/>
              <a:t>Задачи:</a:t>
            </a:r>
            <a:endParaRPr lang="ru-RU" sz="2800" u="sng" dirty="0"/>
          </a:p>
          <a:p>
            <a:pPr algn="just"/>
            <a:r>
              <a:rPr lang="ru-RU" sz="2800" dirty="0"/>
              <a:t> получить поддержку концепции наставничества внутри и вне организации</a:t>
            </a:r>
          </a:p>
          <a:p>
            <a:pPr algn="just"/>
            <a:r>
              <a:rPr lang="ru-RU" sz="2800" dirty="0"/>
              <a:t> собрать предварительные запросы от потенциальных наставляемых и выбрать соответствующие этим запросам аудитории для поиска наставников</a:t>
            </a:r>
          </a:p>
          <a:p>
            <a:pPr marL="0" indent="0" algn="just">
              <a:buNone/>
            </a:pPr>
            <a:r>
              <a:rPr lang="ru-RU" sz="2800" b="1" u="sng" dirty="0"/>
              <a:t>Результаты этапа:</a:t>
            </a:r>
          </a:p>
          <a:p>
            <a:pPr lvl="0" algn="just"/>
            <a:r>
              <a:rPr lang="ru-RU" sz="2800" dirty="0"/>
              <a:t>разработаны  нормативные документы, регламентирующие реализацию программы наставничества в организации</a:t>
            </a:r>
          </a:p>
          <a:p>
            <a:pPr lvl="0" algn="just"/>
            <a:r>
              <a:rPr lang="ru-RU" sz="2800" dirty="0"/>
              <a:t>созданы органы управления и контроля  реализации программы</a:t>
            </a:r>
          </a:p>
          <a:p>
            <a:pPr lvl="0" algn="just"/>
            <a:r>
              <a:rPr lang="ru-RU" sz="2800" dirty="0"/>
              <a:t>разработана </a:t>
            </a:r>
            <a:r>
              <a:rPr lang="ru-RU" sz="2800" b="1" i="1" dirty="0"/>
              <a:t>дорожная карта</a:t>
            </a:r>
            <a:r>
              <a:rPr lang="ru-RU" sz="2800" dirty="0"/>
              <a:t> внедрения целевой модели</a:t>
            </a:r>
          </a:p>
          <a:p>
            <a:endParaRPr lang="ru-RU" dirty="0"/>
          </a:p>
        </p:txBody>
      </p:sp>
      <p:cxnSp>
        <p:nvCxnSpPr>
          <p:cNvPr id="4" name="Прямая соединительная линия 3"/>
          <p:cNvCxnSpPr/>
          <p:nvPr/>
        </p:nvCxnSpPr>
        <p:spPr>
          <a:xfrm flipV="1">
            <a:off x="1265351" y="1277117"/>
            <a:ext cx="9661299" cy="25757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64765276"/>
      </p:ext>
    </p:extLst>
  </p:cSld>
  <p:clrMapOvr>
    <a:masterClrMapping/>
  </p:clrMapOvr>
  <p:transition spd="slow">
    <p:wipe dir="r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180304"/>
            <a:ext cx="9601200" cy="682581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200" b="1" dirty="0">
                <a:solidFill>
                  <a:srgbClr val="C00000"/>
                </a:solidFill>
              </a:rPr>
              <a:t>2 Этап.  Формирование базы наставляемых</a:t>
            </a:r>
            <a:br>
              <a:rPr lang="ru-RU" sz="3200" dirty="0"/>
            </a:b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71599" y="721217"/>
            <a:ext cx="10296659" cy="587276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800" b="1" u="sng" dirty="0"/>
              <a:t>Задачи этапа </a:t>
            </a:r>
            <a:r>
              <a:rPr lang="ru-RU" sz="2800" b="1" dirty="0"/>
              <a:t>:</a:t>
            </a:r>
            <a:endParaRPr lang="ru-RU" sz="2800" dirty="0"/>
          </a:p>
          <a:p>
            <a:pPr algn="just"/>
            <a:r>
              <a:rPr lang="ru-RU" sz="2800" dirty="0"/>
              <a:t> выявлении конкретных проблем  педагогов образовательной организации</a:t>
            </a:r>
          </a:p>
          <a:p>
            <a:pPr algn="just"/>
            <a:r>
              <a:rPr lang="ru-RU" sz="2800" dirty="0"/>
              <a:t>которые можно решить с помощью наставничества</a:t>
            </a:r>
          </a:p>
          <a:p>
            <a:pPr algn="just"/>
            <a:r>
              <a:rPr lang="ru-RU" sz="2800" dirty="0"/>
              <a:t>выбор форм наставничества</a:t>
            </a:r>
          </a:p>
          <a:p>
            <a:pPr algn="just"/>
            <a:r>
              <a:rPr lang="ru-RU" sz="2800" dirty="0"/>
              <a:t>создание базы наставляемых педагогов в соответствии с выбранными формами (направлениями деятельности)</a:t>
            </a:r>
          </a:p>
          <a:p>
            <a:pPr marL="0" indent="0" algn="just">
              <a:buNone/>
            </a:pPr>
            <a:r>
              <a:rPr lang="ru-RU" sz="2800" b="1" u="sng" dirty="0"/>
              <a:t>Результаты этапа</a:t>
            </a:r>
          </a:p>
          <a:p>
            <a:pPr algn="just"/>
            <a:r>
              <a:rPr lang="ru-RU" sz="2800" dirty="0"/>
              <a:t>сформированная база наставляемых с перечнем запросов, необходимая для подбора кандидатов в наставники на следующем этапе</a:t>
            </a:r>
          </a:p>
          <a:p>
            <a:pPr marL="0" indent="0">
              <a:buNone/>
            </a:pPr>
            <a:endParaRPr lang="ru-RU" b="1" u="sng" dirty="0"/>
          </a:p>
        </p:txBody>
      </p:sp>
      <p:cxnSp>
        <p:nvCxnSpPr>
          <p:cNvPr id="4" name="Прямая соединительная линия 3"/>
          <p:cNvCxnSpPr/>
          <p:nvPr/>
        </p:nvCxnSpPr>
        <p:spPr>
          <a:xfrm flipV="1">
            <a:off x="1311501" y="721217"/>
            <a:ext cx="9661299" cy="25757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61007488"/>
      </p:ext>
    </p:extLst>
  </p:cSld>
  <p:clrMapOvr>
    <a:masterClrMapping/>
  </p:clrMapOvr>
  <p:transition spd="slow">
    <p:wipe dir="r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103032"/>
            <a:ext cx="9601200" cy="540911"/>
          </a:xfrm>
        </p:spPr>
        <p:txBody>
          <a:bodyPr>
            <a:normAutofit/>
          </a:bodyPr>
          <a:lstStyle/>
          <a:p>
            <a:pPr algn="ctr"/>
            <a:r>
              <a:rPr lang="ru-RU" sz="3200" b="1" dirty="0">
                <a:solidFill>
                  <a:srgbClr val="C00000"/>
                </a:solidFill>
              </a:rPr>
              <a:t>3 Этап. Формирование базы наставников</a:t>
            </a:r>
            <a:endParaRPr lang="ru-RU" sz="3200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10614" y="643943"/>
            <a:ext cx="10264462" cy="6078829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ru-RU" sz="2800" b="1" u="sng" dirty="0"/>
          </a:p>
          <a:p>
            <a:pPr marL="0" indent="0">
              <a:buNone/>
            </a:pPr>
            <a:r>
              <a:rPr lang="ru-RU" sz="2800" b="1" u="sng" dirty="0"/>
              <a:t>Задача этапа</a:t>
            </a:r>
            <a:r>
              <a:rPr lang="ru-RU" sz="2800" dirty="0"/>
              <a:t> </a:t>
            </a:r>
          </a:p>
          <a:p>
            <a:pPr algn="just"/>
            <a:r>
              <a:rPr lang="ru-RU" sz="2400" dirty="0"/>
              <a:t>поиск потенциальных наставников для формирования базы наставников</a:t>
            </a:r>
          </a:p>
          <a:p>
            <a:pPr marL="0" indent="0" algn="just">
              <a:buNone/>
            </a:pPr>
            <a:r>
              <a:rPr lang="ru-RU" sz="2400" dirty="0"/>
              <a:t>                                                           </a:t>
            </a:r>
            <a:r>
              <a:rPr lang="ru-RU" sz="2400" u="sng" dirty="0"/>
              <a:t>БЛОКИ:</a:t>
            </a:r>
          </a:p>
          <a:p>
            <a:pPr marL="0" indent="0" algn="just">
              <a:buNone/>
            </a:pPr>
            <a:endParaRPr lang="ru-RU" b="1" dirty="0"/>
          </a:p>
          <a:p>
            <a:pPr algn="just"/>
            <a:endParaRPr lang="ru-RU" dirty="0"/>
          </a:p>
          <a:p>
            <a:pPr marL="0" indent="0" algn="just">
              <a:buNone/>
            </a:pPr>
            <a:endParaRPr lang="ru-RU" sz="2800" b="1" u="sng" dirty="0"/>
          </a:p>
          <a:p>
            <a:pPr marL="0" indent="0" algn="just">
              <a:buNone/>
            </a:pPr>
            <a:r>
              <a:rPr lang="ru-RU" sz="2800" b="1" u="sng" dirty="0"/>
              <a:t>Результаты этапа</a:t>
            </a:r>
          </a:p>
          <a:p>
            <a:pPr marL="0" indent="0" algn="just">
              <a:buNone/>
            </a:pPr>
            <a:r>
              <a:rPr lang="ru-RU" sz="2400" dirty="0"/>
              <a:t>формирование базы наставников, которые потенциально могут участвовать как в текущей программе наставничества, так и в будущих программах этой и иных (по запросу и с разрешения наставников) образовательных организаций.</a:t>
            </a:r>
          </a:p>
          <a:p>
            <a:pPr marL="0" indent="0" algn="just">
              <a:buNone/>
            </a:pPr>
            <a:endParaRPr lang="ru-RU" b="1" u="sng" dirty="0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2041300" y="2791496"/>
            <a:ext cx="3309872" cy="824248"/>
          </a:xfrm>
          <a:prstGeom prst="roundRect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i="1" dirty="0"/>
              <a:t>информирование </a:t>
            </a:r>
            <a:endParaRPr lang="ru-RU" sz="2800" dirty="0"/>
          </a:p>
          <a:p>
            <a:endParaRPr lang="ru-RU" dirty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7334518" y="2746421"/>
            <a:ext cx="3606085" cy="869323"/>
          </a:xfrm>
          <a:prstGeom prst="roundRect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i="1" dirty="0"/>
              <a:t> сбор</a:t>
            </a:r>
            <a:r>
              <a:rPr lang="ru-RU" sz="2800" dirty="0"/>
              <a:t> </a:t>
            </a:r>
            <a:r>
              <a:rPr lang="ru-RU" sz="2800" b="1" i="1" dirty="0"/>
              <a:t>данных</a:t>
            </a:r>
            <a:r>
              <a:rPr lang="ru-RU" sz="2800" dirty="0"/>
              <a:t> </a:t>
            </a:r>
          </a:p>
        </p:txBody>
      </p:sp>
      <p:sp>
        <p:nvSpPr>
          <p:cNvPr id="12" name="Плюс 11"/>
          <p:cNvSpPr/>
          <p:nvPr/>
        </p:nvSpPr>
        <p:spPr>
          <a:xfrm>
            <a:off x="5885645" y="2701344"/>
            <a:ext cx="914400" cy="914400"/>
          </a:xfrm>
          <a:prstGeom prst="math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 flipV="1">
            <a:off x="1341550" y="643943"/>
            <a:ext cx="9661299" cy="25757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68056151"/>
      </p:ext>
    </p:extLst>
  </p:cSld>
  <p:clrMapOvr>
    <a:masterClrMapping/>
  </p:clrMapOvr>
  <p:transition spd="slow">
    <p:wipe dir="r"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206062"/>
            <a:ext cx="9601200" cy="631065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/>
              <a:t> </a:t>
            </a:r>
            <a:r>
              <a:rPr lang="ru-RU" sz="3600" b="1" dirty="0">
                <a:solidFill>
                  <a:srgbClr val="C00000"/>
                </a:solidFill>
              </a:rPr>
              <a:t>4 Этап. Отбор и обучение наставников</a:t>
            </a:r>
            <a:endParaRPr lang="ru-RU" sz="2800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71600" y="837128"/>
            <a:ext cx="10476963" cy="5834128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endParaRPr lang="ru-RU" sz="3100" b="1" u="sng" dirty="0"/>
          </a:p>
          <a:p>
            <a:pPr marL="0" indent="0">
              <a:buNone/>
            </a:pPr>
            <a:r>
              <a:rPr lang="ru-RU" sz="3800" b="1" u="sng" dirty="0"/>
              <a:t>Задачи  этапа:</a:t>
            </a:r>
            <a:endParaRPr lang="ru-RU" sz="3800" u="sng" dirty="0"/>
          </a:p>
          <a:p>
            <a:r>
              <a:rPr lang="ru-RU" sz="3800" dirty="0"/>
              <a:t>ВЫЯВЛЕНИЕ НАСТАВНИКОВ, ВХОДЯЩИХ В БАЗУ ПОТЕНЦИАЛЬНЫХ НАСТАВНИКОВ, ПОДХОДЯЩИХ ДЛЯ КОНКРЕТНОЙ ПРОГРАММЫ</a:t>
            </a:r>
          </a:p>
          <a:p>
            <a:r>
              <a:rPr lang="ru-RU" sz="3800" dirty="0"/>
              <a:t>ПОДГОТОВКА  НАСТАВНИКОВ  К РАБОТЕ С НАСТАВЛЯЕМЫМИ</a:t>
            </a:r>
            <a:r>
              <a:rPr lang="ru-RU" sz="2300" dirty="0"/>
              <a:t>. </a:t>
            </a:r>
          </a:p>
          <a:p>
            <a:pPr marL="0" indent="0">
              <a:buNone/>
            </a:pPr>
            <a:r>
              <a:rPr lang="ru-RU" sz="3400" b="1" i="1" dirty="0"/>
              <a:t>Для отбора наставников</a:t>
            </a:r>
            <a:r>
              <a:rPr lang="ru-RU" sz="3400" dirty="0"/>
              <a:t> </a:t>
            </a:r>
            <a:r>
              <a:rPr lang="ru-RU" sz="2300" dirty="0"/>
              <a:t>:</a:t>
            </a:r>
          </a:p>
          <a:p>
            <a:pPr marL="0" indent="0">
              <a:buNone/>
            </a:pPr>
            <a:r>
              <a:rPr lang="ru-RU" sz="3400" dirty="0"/>
              <a:t> разработать критерии отбора в соответствии с запросами наставляемых;</a:t>
            </a:r>
          </a:p>
          <a:p>
            <a:pPr marL="0" indent="0">
              <a:buNone/>
            </a:pPr>
            <a:r>
              <a:rPr lang="ru-RU" sz="3400" dirty="0"/>
              <a:t> выбрать из сформированной базы подходящих под эти критерии наставников;</a:t>
            </a:r>
          </a:p>
          <a:p>
            <a:pPr marL="0" indent="0">
              <a:buNone/>
            </a:pPr>
            <a:r>
              <a:rPr lang="ru-RU" sz="3400" dirty="0"/>
              <a:t> провести собеседование с отобранными наставниками, чтобы выяснить их уровень психологической готовности;</a:t>
            </a:r>
          </a:p>
          <a:p>
            <a:pPr marL="0" indent="0">
              <a:buNone/>
            </a:pPr>
            <a:r>
              <a:rPr lang="ru-RU" sz="3400" dirty="0"/>
              <a:t> сформировать базу отобранных наставников.</a:t>
            </a:r>
          </a:p>
          <a:p>
            <a:pPr marL="0" indent="0">
              <a:buNone/>
            </a:pPr>
            <a:r>
              <a:rPr lang="ru-RU" sz="3400" b="1" i="1" dirty="0"/>
              <a:t>Для организации обучения</a:t>
            </a:r>
            <a:r>
              <a:rPr lang="ru-RU" sz="3400" dirty="0"/>
              <a:t> </a:t>
            </a:r>
            <a:r>
              <a:rPr lang="ru-RU" sz="3400" b="1" dirty="0"/>
              <a:t>наставников</a:t>
            </a:r>
            <a:r>
              <a:rPr lang="ru-RU" sz="3400" dirty="0"/>
              <a:t>:</a:t>
            </a:r>
          </a:p>
          <a:p>
            <a:pPr marL="0" indent="0">
              <a:buNone/>
            </a:pPr>
            <a:r>
              <a:rPr lang="ru-RU" sz="3400" dirty="0"/>
              <a:t> составить программу обучения наставников, определить ее сроки;</a:t>
            </a:r>
          </a:p>
          <a:p>
            <a:pPr marL="0" indent="0">
              <a:buNone/>
            </a:pPr>
            <a:r>
              <a:rPr lang="ru-RU" sz="3400" dirty="0"/>
              <a:t> подобрать необходимые методические материалы в помощь наставнику, </a:t>
            </a:r>
          </a:p>
          <a:p>
            <a:pPr marL="0" indent="0">
              <a:buNone/>
            </a:pPr>
            <a:r>
              <a:rPr lang="ru-RU" sz="3400" dirty="0"/>
              <a:t> выбрать форматы обучения и преподавателя (преподавателей),.</a:t>
            </a:r>
          </a:p>
          <a:p>
            <a:pPr marL="0" indent="0">
              <a:buNone/>
            </a:pPr>
            <a:r>
              <a:rPr lang="ru-RU" sz="3800" b="1" u="sng" dirty="0"/>
              <a:t>Результат этапа</a:t>
            </a:r>
            <a:r>
              <a:rPr lang="ru-RU" sz="3800" u="sng" dirty="0"/>
              <a:t>: </a:t>
            </a:r>
          </a:p>
          <a:p>
            <a:r>
              <a:rPr lang="ru-RU" sz="3800" dirty="0"/>
              <a:t>сформированная база готовых к работе наставников, подходящая для конкретной программы и запросов наставляемых конкретной образовательной организации</a:t>
            </a:r>
          </a:p>
          <a:p>
            <a:pPr marL="0" indent="0">
              <a:buNone/>
            </a:pPr>
            <a:r>
              <a:rPr lang="ru-RU" sz="2300" dirty="0"/>
              <a:t> </a:t>
            </a:r>
          </a:p>
          <a:p>
            <a:endParaRPr lang="ru-RU" dirty="0"/>
          </a:p>
        </p:txBody>
      </p:sp>
      <p:cxnSp>
        <p:nvCxnSpPr>
          <p:cNvPr id="4" name="Прямая соединительная линия 3"/>
          <p:cNvCxnSpPr/>
          <p:nvPr/>
        </p:nvCxnSpPr>
        <p:spPr>
          <a:xfrm flipV="1">
            <a:off x="1311501" y="837127"/>
            <a:ext cx="9661299" cy="25757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21481185"/>
      </p:ext>
    </p:extLst>
  </p:cSld>
  <p:clrMapOvr>
    <a:masterClrMapping/>
  </p:clrMapOvr>
  <p:transition spd="slow">
    <p:wipe dir="r"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167426"/>
            <a:ext cx="9601200" cy="1068946"/>
          </a:xfrm>
        </p:spPr>
        <p:txBody>
          <a:bodyPr>
            <a:noAutofit/>
          </a:bodyPr>
          <a:lstStyle/>
          <a:p>
            <a:pPr algn="ctr"/>
            <a:r>
              <a:rPr lang="ru-RU" sz="3200" b="1" dirty="0">
                <a:solidFill>
                  <a:srgbClr val="C00000"/>
                </a:solidFill>
              </a:rPr>
              <a:t>5 Этап.  Формирование пар «наставник – наставляемый»,  групп «наставник – наставляемые»</a:t>
            </a:r>
            <a:br>
              <a:rPr lang="ru-RU" sz="3200" dirty="0">
                <a:solidFill>
                  <a:srgbClr val="C00000"/>
                </a:solidFill>
              </a:rPr>
            </a:br>
            <a:endParaRPr lang="ru-RU" sz="3200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02594" y="1343619"/>
            <a:ext cx="10386811" cy="5228822"/>
          </a:xfrm>
        </p:spPr>
        <p:txBody>
          <a:bodyPr/>
          <a:lstStyle/>
          <a:p>
            <a:pPr marL="0" indent="0">
              <a:spcBef>
                <a:spcPts val="0"/>
              </a:spcBef>
              <a:buNone/>
            </a:pPr>
            <a:r>
              <a:rPr lang="ru-RU" sz="2800" b="1" u="sng" dirty="0"/>
              <a:t>Задача этапа</a:t>
            </a:r>
            <a:r>
              <a:rPr lang="ru-RU" sz="2800" u="sng" dirty="0"/>
              <a:t>:</a:t>
            </a:r>
          </a:p>
          <a:p>
            <a:pPr>
              <a:spcBef>
                <a:spcPts val="0"/>
              </a:spcBef>
            </a:pPr>
            <a:r>
              <a:rPr lang="ru-RU" sz="2800" dirty="0"/>
              <a:t> сформировать пары "наставник - наставляемый" либо группы из наставника и нескольких наставляемых, подходящих друг другу по критериям. </a:t>
            </a:r>
          </a:p>
          <a:p>
            <a:pPr marL="0" indent="0">
              <a:spcBef>
                <a:spcPts val="0"/>
              </a:spcBef>
              <a:buNone/>
            </a:pPr>
            <a:endParaRPr lang="ru-RU" sz="2800" dirty="0"/>
          </a:p>
          <a:p>
            <a:pPr marL="0" indent="0">
              <a:spcBef>
                <a:spcPts val="0"/>
              </a:spcBef>
              <a:buNone/>
            </a:pPr>
            <a:r>
              <a:rPr lang="ru-RU" sz="2800" b="1" u="sng" dirty="0"/>
              <a:t>Результат этапа:</a:t>
            </a:r>
            <a:r>
              <a:rPr lang="ru-RU" sz="2800" u="sng" dirty="0"/>
              <a:t> 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800" dirty="0"/>
              <a:t> </a:t>
            </a:r>
          </a:p>
          <a:p>
            <a:pPr>
              <a:spcBef>
                <a:spcPts val="0"/>
              </a:spcBef>
            </a:pPr>
            <a:r>
              <a:rPr lang="ru-RU" sz="2800" dirty="0"/>
              <a:t> сформированные наставнические пары или группы, готовые продолжить работу в рамках программы</a:t>
            </a:r>
          </a:p>
          <a:p>
            <a:endParaRPr lang="ru-RU" dirty="0"/>
          </a:p>
          <a:p>
            <a:endParaRPr lang="ru-RU" dirty="0"/>
          </a:p>
        </p:txBody>
      </p:sp>
      <p:cxnSp>
        <p:nvCxnSpPr>
          <p:cNvPr id="4" name="Прямая соединительная линия 3"/>
          <p:cNvCxnSpPr/>
          <p:nvPr/>
        </p:nvCxnSpPr>
        <p:spPr>
          <a:xfrm flipV="1">
            <a:off x="1265351" y="1277117"/>
            <a:ext cx="9661299" cy="25757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67004417"/>
      </p:ext>
    </p:extLst>
  </p:cSld>
  <p:clrMapOvr>
    <a:masterClrMapping/>
  </p:clrMapOvr>
  <p:transition spd="slow">
    <p:wipe dir="r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283336"/>
            <a:ext cx="9601200" cy="502275"/>
          </a:xfrm>
        </p:spPr>
        <p:txBody>
          <a:bodyPr>
            <a:noAutofit/>
          </a:bodyPr>
          <a:lstStyle/>
          <a:p>
            <a:pPr algn="ctr"/>
            <a:r>
              <a:rPr lang="ru-RU" sz="3200" b="1" dirty="0">
                <a:solidFill>
                  <a:srgbClr val="C00000"/>
                </a:solidFill>
              </a:rPr>
              <a:t>ФУНКЦИИ ОБРАЗОВАТЕЛЬНОЙ ОРГАНИЗАЦИИ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65350" y="953037"/>
            <a:ext cx="9939269" cy="5782613"/>
          </a:xfrm>
        </p:spPr>
        <p:txBody>
          <a:bodyPr>
            <a:noAutofit/>
          </a:bodyPr>
          <a:lstStyle/>
          <a:p>
            <a:pPr algn="just"/>
            <a:r>
              <a:rPr lang="ru-RU" sz="2200" dirty="0"/>
              <a:t>определение куратора внедрения программы наставничества в образовательной организации; </a:t>
            </a:r>
          </a:p>
          <a:p>
            <a:pPr algn="just"/>
            <a:r>
              <a:rPr lang="ru-RU" sz="2200" dirty="0"/>
              <a:t> разработка и реализация дорожной карты внедрения программы наставничества; </a:t>
            </a:r>
          </a:p>
          <a:p>
            <a:pPr algn="just"/>
            <a:r>
              <a:rPr lang="ru-RU" sz="2200" dirty="0"/>
              <a:t> разработка и реализация программы наставничества; </a:t>
            </a:r>
          </a:p>
          <a:p>
            <a:pPr algn="just"/>
            <a:r>
              <a:rPr lang="ru-RU" sz="2200" dirty="0"/>
              <a:t> материально-техническое обеспечение реализации программы наставничества; </a:t>
            </a:r>
          </a:p>
          <a:p>
            <a:pPr algn="just"/>
            <a:r>
              <a:rPr lang="ru-RU" sz="2200" dirty="0"/>
              <a:t> персонифицированный учет  педагогов, которые участвуют в программе наставничества, а также внесение данных о количестве участников программ наставничества в формы статистического наблюдения; </a:t>
            </a:r>
          </a:p>
          <a:p>
            <a:pPr algn="just"/>
            <a:r>
              <a:rPr lang="ru-RU" sz="2200" dirty="0"/>
              <a:t> проведение внутреннего аудита, мониторинга эффективности реализуемых программ наставничества; </a:t>
            </a:r>
          </a:p>
          <a:p>
            <a:pPr algn="just"/>
            <a:r>
              <a:rPr lang="ru-RU" sz="2200" dirty="0"/>
              <a:t> формирование баз данных программ наставничества и описание лучших практик, обеспечение повышения уровня профессионального мастерства наставников.</a:t>
            </a:r>
          </a:p>
        </p:txBody>
      </p:sp>
      <p:cxnSp>
        <p:nvCxnSpPr>
          <p:cNvPr id="4" name="Прямая соединительная линия 3"/>
          <p:cNvCxnSpPr/>
          <p:nvPr/>
        </p:nvCxnSpPr>
        <p:spPr>
          <a:xfrm flipV="1">
            <a:off x="1265351" y="785611"/>
            <a:ext cx="9661299" cy="25757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47105126"/>
      </p:ext>
    </p:extLst>
  </p:cSld>
  <p:clrMapOvr>
    <a:masterClrMapping/>
  </p:clrMapOvr>
  <p:transition spd="slow">
    <p:wipe dir="r"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231820"/>
            <a:ext cx="9601200" cy="991673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600" b="1" dirty="0">
                <a:solidFill>
                  <a:srgbClr val="C00000"/>
                </a:solidFill>
              </a:rPr>
              <a:t>6 Этап. Организация  реализации программы наставничества 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83276" y="904316"/>
            <a:ext cx="10425448" cy="533185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ru-RU" sz="2800" b="1" u="sng" dirty="0"/>
          </a:p>
          <a:p>
            <a:pPr marL="0" indent="0" algn="just">
              <a:buNone/>
            </a:pPr>
            <a:r>
              <a:rPr lang="ru-RU" sz="2800" b="1" u="sng" dirty="0"/>
              <a:t>Задача  этапа</a:t>
            </a:r>
            <a:r>
              <a:rPr lang="ru-RU" sz="2800" u="sng" dirty="0"/>
              <a:t> :</a:t>
            </a:r>
          </a:p>
          <a:p>
            <a:pPr algn="just"/>
            <a:r>
              <a:rPr lang="ru-RU" sz="2800" dirty="0"/>
              <a:t>закрепление гармоничных и продуктивных отношений в наставнической паре или группе так, чтобы они были максимально комфортными, стабильными и результативными для обеих сторон</a:t>
            </a:r>
            <a:endParaRPr lang="ru-RU" sz="2800" b="1" dirty="0"/>
          </a:p>
          <a:p>
            <a:pPr marL="0" indent="0" algn="just">
              <a:buNone/>
            </a:pPr>
            <a:r>
              <a:rPr lang="ru-RU" sz="2800" b="1" u="sng" dirty="0"/>
              <a:t>Результат этапа</a:t>
            </a:r>
            <a:r>
              <a:rPr lang="ru-RU" sz="2800" u="sng" dirty="0"/>
              <a:t>:</a:t>
            </a:r>
          </a:p>
          <a:p>
            <a:pPr algn="just"/>
            <a:r>
              <a:rPr lang="ru-RU" sz="2800" dirty="0"/>
              <a:t> стабильные наставнические отношения, доведенные до логического завершения </a:t>
            </a:r>
          </a:p>
          <a:p>
            <a:pPr algn="just"/>
            <a:r>
              <a:rPr lang="ru-RU" sz="2800" dirty="0"/>
              <a:t>реализованная цель программы наставничества для конкретной наставнической пары или группы</a:t>
            </a:r>
          </a:p>
          <a:p>
            <a:pPr marL="0" indent="0">
              <a:buNone/>
            </a:pPr>
            <a:endParaRPr lang="ru-RU" dirty="0"/>
          </a:p>
        </p:txBody>
      </p:sp>
      <p:cxnSp>
        <p:nvCxnSpPr>
          <p:cNvPr id="4" name="Прямая соединительная линия 3"/>
          <p:cNvCxnSpPr/>
          <p:nvPr/>
        </p:nvCxnSpPr>
        <p:spPr>
          <a:xfrm flipV="1">
            <a:off x="1311501" y="1380148"/>
            <a:ext cx="9661299" cy="25757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01333543"/>
      </p:ext>
    </p:extLst>
  </p:cSld>
  <p:clrMapOvr>
    <a:masterClrMapping/>
  </p:clrMapOvr>
  <p:transition spd="slow">
    <p:wipe dir="r"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95400" y="103032"/>
            <a:ext cx="9601200" cy="708337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600" b="1" dirty="0">
                <a:solidFill>
                  <a:srgbClr val="C00000"/>
                </a:solidFill>
              </a:rPr>
              <a:t>7 Этап. Завершение программы наставничества 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71599" y="811369"/>
            <a:ext cx="10592874" cy="587276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400" b="1" u="sng" dirty="0"/>
              <a:t>Задачи этапа</a:t>
            </a:r>
            <a:r>
              <a:rPr lang="ru-RU" sz="2400" dirty="0"/>
              <a:t>: </a:t>
            </a:r>
          </a:p>
          <a:p>
            <a:pPr algn="just"/>
            <a:r>
              <a:rPr lang="ru-RU" dirty="0"/>
              <a:t>подведение итогов работы каждой пары или группы  </a:t>
            </a:r>
          </a:p>
          <a:p>
            <a:pPr algn="just"/>
            <a:r>
              <a:rPr lang="ru-RU" dirty="0"/>
              <a:t>подведение  итогов всей программы в целом в формате личной и групповой рефлексии</a:t>
            </a:r>
          </a:p>
          <a:p>
            <a:pPr algn="just"/>
            <a:r>
              <a:rPr lang="ru-RU" dirty="0"/>
              <a:t>проведение открытого публичного мероприятия для популяризации практик наставничества и награждения лучших наставников</a:t>
            </a:r>
          </a:p>
          <a:p>
            <a:pPr algn="just"/>
            <a:r>
              <a:rPr lang="ru-RU" dirty="0"/>
              <a:t>организация комфортного выхода наставника и наставляемого из наставнических отношений</a:t>
            </a:r>
          </a:p>
          <a:p>
            <a:pPr algn="just"/>
            <a:r>
              <a:rPr lang="ru-RU" dirty="0"/>
              <a:t>смена ролевых позиций</a:t>
            </a:r>
          </a:p>
          <a:p>
            <a:pPr marL="0" indent="0" algn="just">
              <a:buNone/>
            </a:pPr>
            <a:r>
              <a:rPr lang="ru-RU" sz="2400" b="1" u="sng" dirty="0"/>
              <a:t>Результат этапа</a:t>
            </a:r>
            <a:r>
              <a:rPr lang="ru-RU" sz="2400" dirty="0"/>
              <a:t>: </a:t>
            </a:r>
          </a:p>
          <a:p>
            <a:pPr algn="just"/>
            <a:r>
              <a:rPr lang="ru-RU" dirty="0"/>
              <a:t> достигнутые цели программы наставничества</a:t>
            </a:r>
          </a:p>
          <a:p>
            <a:pPr algn="just"/>
            <a:r>
              <a:rPr lang="ru-RU" dirty="0"/>
              <a:t> собраны лучшие наставнические практики </a:t>
            </a:r>
          </a:p>
          <a:p>
            <a:pPr algn="just"/>
            <a:r>
              <a:rPr lang="ru-RU" dirty="0"/>
              <a:t> внимание общественности привлечено к деятельности образовательной организации</a:t>
            </a:r>
          </a:p>
          <a:p>
            <a:pPr algn="just"/>
            <a:r>
              <a:rPr lang="ru-RU" dirty="0"/>
              <a:t> запущенные процессы пополнения базы наставников и наставляемых</a:t>
            </a:r>
          </a:p>
        </p:txBody>
      </p:sp>
      <p:cxnSp>
        <p:nvCxnSpPr>
          <p:cNvPr id="4" name="Прямая соединительная линия 3"/>
          <p:cNvCxnSpPr/>
          <p:nvPr/>
        </p:nvCxnSpPr>
        <p:spPr>
          <a:xfrm flipV="1">
            <a:off x="1311501" y="811369"/>
            <a:ext cx="9661299" cy="25757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63455718"/>
      </p:ext>
    </p:extLst>
  </p:cSld>
  <p:clrMapOvr>
    <a:masterClrMapping/>
  </p:clrMapOvr>
  <p:transition spd="slow">
    <p:wipe dir="r"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91346" y="117000"/>
            <a:ext cx="5419898" cy="66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5869472"/>
      </p:ext>
    </p:extLst>
  </p:cSld>
  <p:clrMapOvr>
    <a:masterClrMapping/>
  </p:clrMapOvr>
  <p:transition spd="slow">
    <p:wipe dir="r"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24874" y="749576"/>
            <a:ext cx="9742252" cy="53588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958474"/>
      </p:ext>
    </p:extLst>
  </p:cSld>
  <p:clrMapOvr>
    <a:masterClrMapping/>
  </p:clrMapOvr>
  <p:transition spd="slow">
    <p:wipe dir="r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0"/>
            <a:ext cx="9601200" cy="1017430"/>
          </a:xfrm>
        </p:spPr>
        <p:txBody>
          <a:bodyPr>
            <a:noAutofit/>
          </a:bodyPr>
          <a:lstStyle/>
          <a:p>
            <a:pPr algn="ctr"/>
            <a:r>
              <a:rPr lang="ru-RU" sz="3600" b="1" dirty="0">
                <a:solidFill>
                  <a:srgbClr val="C00000"/>
                </a:solidFill>
              </a:rPr>
              <a:t>ОБЩЕЕ РУКОВОДСТВО И КООРДИНАЦИЯ </a:t>
            </a:r>
            <a:br>
              <a:rPr lang="ru-RU" sz="3600" b="1" dirty="0">
                <a:solidFill>
                  <a:srgbClr val="C00000"/>
                </a:solidFill>
              </a:rPr>
            </a:br>
            <a:r>
              <a:rPr lang="ru-RU" sz="3600" b="1" dirty="0">
                <a:solidFill>
                  <a:srgbClr val="C00000"/>
                </a:solidFill>
              </a:rPr>
              <a:t>ПРОГРАММЫ НАСТАВНИЧЕСТВА В ПОО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1506828" y="1470220"/>
            <a:ext cx="3747752" cy="914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>
                <a:solidFill>
                  <a:schemeClr val="tx1"/>
                </a:solidFill>
              </a:rPr>
              <a:t>Руководитель</a:t>
            </a:r>
          </a:p>
        </p:txBody>
      </p:sp>
      <p:sp>
        <p:nvSpPr>
          <p:cNvPr id="9" name="Стрелка вправо 8"/>
          <p:cNvSpPr/>
          <p:nvPr/>
        </p:nvSpPr>
        <p:spPr>
          <a:xfrm>
            <a:off x="5232141" y="1622319"/>
            <a:ext cx="1800000" cy="468000"/>
          </a:xfrm>
          <a:prstGeom prst="rightArrow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4" name="Прямая со стрелкой 13"/>
          <p:cNvCxnSpPr>
            <a:endCxn id="20" idx="0"/>
          </p:cNvCxnSpPr>
          <p:nvPr/>
        </p:nvCxnSpPr>
        <p:spPr>
          <a:xfrm flipH="1">
            <a:off x="2119145" y="2345233"/>
            <a:ext cx="96022" cy="810656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Овал 19"/>
          <p:cNvSpPr/>
          <p:nvPr/>
        </p:nvSpPr>
        <p:spPr>
          <a:xfrm>
            <a:off x="780123" y="3155889"/>
            <a:ext cx="2678044" cy="1620000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tx1"/>
                </a:solidFill>
              </a:rPr>
              <a:t>Издание распорядительного акта</a:t>
            </a:r>
          </a:p>
        </p:txBody>
      </p:sp>
      <p:cxnSp>
        <p:nvCxnSpPr>
          <p:cNvPr id="50" name="Прямая соединительная линия 49"/>
          <p:cNvCxnSpPr/>
          <p:nvPr/>
        </p:nvCxnSpPr>
        <p:spPr>
          <a:xfrm flipV="1">
            <a:off x="1265351" y="1220426"/>
            <a:ext cx="9661299" cy="25757"/>
          </a:xfrm>
          <a:prstGeom prst="line">
            <a:avLst/>
          </a:prstGeom>
          <a:ln w="571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Прямоугольник 51"/>
          <p:cNvSpPr/>
          <p:nvPr/>
        </p:nvSpPr>
        <p:spPr>
          <a:xfrm>
            <a:off x="7055939" y="1453256"/>
            <a:ext cx="3979764" cy="914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>
                <a:solidFill>
                  <a:schemeClr val="tx1"/>
                </a:solidFill>
              </a:rPr>
              <a:t>Куратор</a:t>
            </a:r>
          </a:p>
        </p:txBody>
      </p:sp>
      <p:sp>
        <p:nvSpPr>
          <p:cNvPr id="55" name="Овал 54"/>
          <p:cNvSpPr/>
          <p:nvPr/>
        </p:nvSpPr>
        <p:spPr>
          <a:xfrm>
            <a:off x="4306513" y="3279024"/>
            <a:ext cx="2609974" cy="1341110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tx1"/>
                </a:solidFill>
              </a:rPr>
              <a:t>Ведет базу наставников</a:t>
            </a:r>
          </a:p>
        </p:txBody>
      </p:sp>
      <p:cxnSp>
        <p:nvCxnSpPr>
          <p:cNvPr id="56" name="Прямая со стрелкой 55"/>
          <p:cNvCxnSpPr/>
          <p:nvPr/>
        </p:nvCxnSpPr>
        <p:spPr>
          <a:xfrm flipH="1">
            <a:off x="6286406" y="2345233"/>
            <a:ext cx="929077" cy="1057818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Прямая со стрелкой 57"/>
          <p:cNvCxnSpPr/>
          <p:nvPr/>
        </p:nvCxnSpPr>
        <p:spPr>
          <a:xfrm flipH="1">
            <a:off x="6873568" y="2341945"/>
            <a:ext cx="689225" cy="2199237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Прямая со стрелкой 58"/>
          <p:cNvCxnSpPr/>
          <p:nvPr/>
        </p:nvCxnSpPr>
        <p:spPr>
          <a:xfrm flipH="1">
            <a:off x="8275427" y="2447563"/>
            <a:ext cx="34284" cy="708326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Овал 62"/>
          <p:cNvSpPr/>
          <p:nvPr/>
        </p:nvSpPr>
        <p:spPr>
          <a:xfrm>
            <a:off x="5699737" y="4480404"/>
            <a:ext cx="2609974" cy="1341110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tx1"/>
                </a:solidFill>
              </a:rPr>
              <a:t>Ведет базу наставляемых</a:t>
            </a:r>
          </a:p>
        </p:txBody>
      </p:sp>
      <p:sp>
        <p:nvSpPr>
          <p:cNvPr id="68" name="Овал 67"/>
          <p:cNvSpPr/>
          <p:nvPr/>
        </p:nvSpPr>
        <p:spPr>
          <a:xfrm>
            <a:off x="7235897" y="3139294"/>
            <a:ext cx="2609974" cy="1341110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tx1"/>
                </a:solidFill>
              </a:rPr>
              <a:t>Организует обучение наставников</a:t>
            </a:r>
          </a:p>
        </p:txBody>
      </p:sp>
      <p:cxnSp>
        <p:nvCxnSpPr>
          <p:cNvPr id="72" name="Прямая со стрелкой 71"/>
          <p:cNvCxnSpPr/>
          <p:nvPr/>
        </p:nvCxnSpPr>
        <p:spPr>
          <a:xfrm>
            <a:off x="10178403" y="2384620"/>
            <a:ext cx="794397" cy="104400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Овал 73"/>
          <p:cNvSpPr/>
          <p:nvPr/>
        </p:nvSpPr>
        <p:spPr>
          <a:xfrm>
            <a:off x="10001930" y="3403051"/>
            <a:ext cx="2067546" cy="1341110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>
                <a:solidFill>
                  <a:schemeClr val="tx1"/>
                </a:solidFill>
              </a:rPr>
              <a:t>Организует оценку (мониторинг)</a:t>
            </a:r>
          </a:p>
        </p:txBody>
      </p:sp>
      <p:sp>
        <p:nvSpPr>
          <p:cNvPr id="75" name="Овал 74"/>
          <p:cNvSpPr/>
          <p:nvPr/>
        </p:nvSpPr>
        <p:spPr>
          <a:xfrm>
            <a:off x="8696943" y="4731244"/>
            <a:ext cx="2609974" cy="1341110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tx1"/>
                </a:solidFill>
              </a:rPr>
              <a:t>Осуществляет контроль выполнения программ</a:t>
            </a:r>
          </a:p>
        </p:txBody>
      </p:sp>
      <p:cxnSp>
        <p:nvCxnSpPr>
          <p:cNvPr id="76" name="Прямая со стрелкой 75"/>
          <p:cNvCxnSpPr>
            <a:endCxn id="75" idx="0"/>
          </p:cNvCxnSpPr>
          <p:nvPr/>
        </p:nvCxnSpPr>
        <p:spPr>
          <a:xfrm>
            <a:off x="9843862" y="2395052"/>
            <a:ext cx="158068" cy="2336192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Овал 82"/>
          <p:cNvSpPr/>
          <p:nvPr/>
        </p:nvSpPr>
        <p:spPr>
          <a:xfrm>
            <a:off x="2395470" y="4674640"/>
            <a:ext cx="2550426" cy="1620000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tx1"/>
                </a:solidFill>
              </a:rPr>
              <a:t>Создание условий для внедрения программы</a:t>
            </a:r>
          </a:p>
        </p:txBody>
      </p:sp>
      <p:cxnSp>
        <p:nvCxnSpPr>
          <p:cNvPr id="84" name="Прямая со стрелкой 83"/>
          <p:cNvCxnSpPr>
            <a:endCxn id="83" idx="0"/>
          </p:cNvCxnSpPr>
          <p:nvPr/>
        </p:nvCxnSpPr>
        <p:spPr>
          <a:xfrm>
            <a:off x="3670683" y="2367656"/>
            <a:ext cx="0" cy="2306984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95945590"/>
      </p:ext>
    </p:extLst>
  </p:cSld>
  <p:clrMapOvr>
    <a:masterClrMapping/>
  </p:clrMapOvr>
  <p:transition spd="slow">
    <p:wipe dir="r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0"/>
            <a:ext cx="9601200" cy="1159099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/>
              <a:t> </a:t>
            </a:r>
            <a:r>
              <a:rPr lang="ru-RU" sz="3600" b="1" dirty="0">
                <a:solidFill>
                  <a:srgbClr val="C00000"/>
                </a:solidFill>
              </a:rPr>
              <a:t>РАСПОРЯДИТЕЛЬНЫЙ АКТ О ВНЕДРЕНИИ ПРОГРАММЫ НАСТАВНИЧЕСТВА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89905" y="1307510"/>
            <a:ext cx="10981385" cy="5054652"/>
          </a:xfrm>
        </p:spPr>
        <p:txBody>
          <a:bodyPr>
            <a:normAutofit lnSpcReduction="10000"/>
          </a:bodyPr>
          <a:lstStyle/>
          <a:p>
            <a:pPr algn="just"/>
            <a:r>
              <a:rPr lang="ru-RU" sz="2400" dirty="0"/>
              <a:t>основания для внедрения программы  в образовательной организации (перечень нормативных правовых актов федерального и регионального уровней) </a:t>
            </a:r>
          </a:p>
          <a:p>
            <a:pPr algn="just"/>
            <a:r>
              <a:rPr lang="ru-RU" sz="2400" dirty="0"/>
              <a:t>сроки внедрения программы наставничества (должны совпадать со сроками региональной дорожной карты развития приоритетных форм наставничества в сфере профессионального образования)</a:t>
            </a:r>
          </a:p>
          <a:p>
            <a:pPr algn="just"/>
            <a:r>
              <a:rPr lang="ru-RU" sz="2400" dirty="0"/>
              <a:t>перечень ответственных лиц за реализацию программы и материально-техническое обеспечение реализации программы наставничества в организации</a:t>
            </a:r>
          </a:p>
          <a:p>
            <a:pPr algn="just"/>
            <a:r>
              <a:rPr lang="ru-RU" sz="2400" dirty="0"/>
              <a:t>содержание и сроки проведения мониторинга эффективности программы наставничества </a:t>
            </a:r>
          </a:p>
          <a:p>
            <a:pPr algn="just"/>
            <a:r>
              <a:rPr lang="ru-RU" sz="2400" dirty="0"/>
              <a:t>планируемые результаты внедрения программы наставничества в образовательной организации (должны совпадать с показателями региональной дорожной карты) </a:t>
            </a:r>
          </a:p>
          <a:p>
            <a:endParaRPr lang="ru-RU" dirty="0"/>
          </a:p>
        </p:txBody>
      </p:sp>
      <p:cxnSp>
        <p:nvCxnSpPr>
          <p:cNvPr id="4" name="Прямая соединительная линия 3"/>
          <p:cNvCxnSpPr/>
          <p:nvPr/>
        </p:nvCxnSpPr>
        <p:spPr>
          <a:xfrm flipV="1">
            <a:off x="1265351" y="1220426"/>
            <a:ext cx="9661299" cy="25757"/>
          </a:xfrm>
          <a:prstGeom prst="line">
            <a:avLst/>
          </a:prstGeom>
          <a:ln w="571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03007750"/>
      </p:ext>
    </p:extLst>
  </p:cSld>
  <p:clrMapOvr>
    <a:masterClrMapping/>
  </p:clrMapOvr>
  <p:transition spd="slow">
    <p:wipe dir="r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01899" y="0"/>
            <a:ext cx="11280192" cy="1159099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/>
              <a:t>  </a:t>
            </a:r>
            <a:r>
              <a:rPr lang="ru-RU" sz="3100" b="1" dirty="0">
                <a:solidFill>
                  <a:srgbClr val="C00000"/>
                </a:solidFill>
              </a:rPr>
              <a:t>ПОЛОЖЕНИЕ О ПРОГРАММЕ НАСТАВНИЧЕСТВА В ОРГАНИЗАЦИИ</a:t>
            </a:r>
            <a:br>
              <a:rPr lang="ru-RU" sz="3100" b="1" dirty="0">
                <a:solidFill>
                  <a:srgbClr val="C00000"/>
                </a:solidFill>
              </a:rPr>
            </a:br>
            <a:r>
              <a:rPr lang="ru-RU" sz="3100" b="1" dirty="0">
                <a:solidFill>
                  <a:srgbClr val="C00000"/>
                </a:solidFill>
              </a:rPr>
              <a:t>        (ОРГАНИЗАЦИОННАЯ ОСНОВА ДЛЯ ЗАПУСКА ПРОГРАММЫ) </a:t>
            </a:r>
            <a:br>
              <a:rPr lang="ru-RU" sz="3100" b="1" dirty="0">
                <a:solidFill>
                  <a:srgbClr val="C00000"/>
                </a:solidFill>
              </a:rPr>
            </a:br>
            <a:endParaRPr lang="ru-RU" sz="3100" b="1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71599" y="1365161"/>
            <a:ext cx="10270901" cy="5177307"/>
          </a:xfrm>
        </p:spPr>
        <p:txBody>
          <a:bodyPr>
            <a:normAutofit lnSpcReduction="10000"/>
          </a:bodyPr>
          <a:lstStyle/>
          <a:p>
            <a:pPr algn="just"/>
            <a:r>
              <a:rPr lang="ru-RU" sz="2400" dirty="0"/>
              <a:t>приоритетные формы наставничества</a:t>
            </a:r>
          </a:p>
          <a:p>
            <a:pPr algn="just"/>
            <a:r>
              <a:rPr lang="ru-RU" sz="2400" dirty="0"/>
              <a:t>зоны ответственности, права и обязанности участников </a:t>
            </a:r>
          </a:p>
          <a:p>
            <a:pPr algn="just"/>
            <a:r>
              <a:rPr lang="ru-RU" sz="2400" dirty="0"/>
              <a:t>функции субъектов программы наставничества</a:t>
            </a:r>
          </a:p>
          <a:p>
            <a:pPr algn="just"/>
            <a:r>
              <a:rPr lang="ru-RU" sz="2400" dirty="0"/>
              <a:t>процедуры отбора и обучения наставников </a:t>
            </a:r>
          </a:p>
          <a:p>
            <a:pPr algn="just"/>
            <a:r>
              <a:rPr lang="ru-RU" sz="2400" dirty="0"/>
              <a:t>процесс закрепления наставнических пар</a:t>
            </a:r>
          </a:p>
          <a:p>
            <a:pPr algn="just"/>
            <a:r>
              <a:rPr lang="ru-RU" sz="2400" dirty="0"/>
              <a:t>формы и сроки отчетности наставника и куратора о процессе реализации программы наставничества </a:t>
            </a:r>
          </a:p>
          <a:p>
            <a:pPr algn="just"/>
            <a:r>
              <a:rPr lang="ru-RU" sz="2400" dirty="0"/>
              <a:t>формы и условия поощрения наставника </a:t>
            </a:r>
          </a:p>
          <a:p>
            <a:pPr algn="just"/>
            <a:r>
              <a:rPr lang="ru-RU" sz="2400" dirty="0"/>
              <a:t>критерии и показатели работы наставника </a:t>
            </a:r>
          </a:p>
          <a:p>
            <a:pPr algn="just"/>
            <a:r>
              <a:rPr lang="ru-RU" sz="2400" dirty="0"/>
              <a:t>форму соглашения между наставником и наставляемым</a:t>
            </a:r>
          </a:p>
          <a:p>
            <a:pPr algn="just"/>
            <a:r>
              <a:rPr lang="ru-RU" sz="2400" dirty="0"/>
              <a:t>форму согласий на обработку персональных данных от участников наставнической программы </a:t>
            </a:r>
          </a:p>
          <a:p>
            <a:endParaRPr lang="ru-RU" sz="2400" b="1" dirty="0"/>
          </a:p>
        </p:txBody>
      </p:sp>
      <p:cxnSp>
        <p:nvCxnSpPr>
          <p:cNvPr id="4" name="Прямая соединительная линия 3"/>
          <p:cNvCxnSpPr>
            <a:cxnSpLocks/>
          </p:cNvCxnSpPr>
          <p:nvPr/>
        </p:nvCxnSpPr>
        <p:spPr>
          <a:xfrm flipV="1">
            <a:off x="1265351" y="1246183"/>
            <a:ext cx="10377149" cy="1"/>
          </a:xfrm>
          <a:prstGeom prst="line">
            <a:avLst/>
          </a:prstGeom>
          <a:ln w="571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03979127"/>
      </p:ext>
    </p:extLst>
  </p:cSld>
  <p:clrMapOvr>
    <a:masterClrMapping/>
  </p:clrMapOvr>
  <p:transition spd="slow">
    <p:wipe dir="r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0"/>
            <a:ext cx="9601200" cy="901521"/>
          </a:xfrm>
        </p:spPr>
        <p:txBody>
          <a:bodyPr>
            <a:noAutofit/>
          </a:bodyPr>
          <a:lstStyle/>
          <a:p>
            <a:pPr algn="ctr"/>
            <a:r>
              <a:rPr lang="ru-RU" sz="3200" b="1" dirty="0">
                <a:solidFill>
                  <a:srgbClr val="C00000"/>
                </a:solidFill>
              </a:rPr>
              <a:t>НЛА организации, которые требуют актуализации и/или доработки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95400" y="1455313"/>
            <a:ext cx="9601200" cy="5022760"/>
          </a:xfrm>
        </p:spPr>
        <p:txBody>
          <a:bodyPr>
            <a:normAutofit/>
          </a:bodyPr>
          <a:lstStyle/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ru-RU" sz="2400" dirty="0"/>
              <a:t>Положение о наставничестве в образовательной организации </a:t>
            </a:r>
          </a:p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ru-RU" sz="2400" dirty="0"/>
              <a:t>Приказ директора образовательной организации о закреплении наставнических пар </a:t>
            </a:r>
          </a:p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ru-RU" sz="2400" dirty="0"/>
              <a:t>Положение о мотивации и стимулировании наставников</a:t>
            </a:r>
          </a:p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ru-RU" sz="2400" dirty="0"/>
              <a:t>внесение изменений в показатели эффективности деятельности преподавателя-наставника </a:t>
            </a:r>
          </a:p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ru-RU" sz="2400" dirty="0"/>
              <a:t>внесение изменений в акты, регламентирующие корпоративную культуру образовательной организации в части позиционирования деятельности наставников как значимой и ценностной </a:t>
            </a:r>
          </a:p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ru-RU" sz="2400" dirty="0"/>
              <a:t>формы планов и отчетов по работе наставника и наставляемого, чек-листы мониторинга наставником учебных занятий наставляемого</a:t>
            </a:r>
          </a:p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ru-RU" sz="2400" dirty="0"/>
              <a:t>программа индивидуальных консультаций с наставниками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ru-RU" dirty="0"/>
          </a:p>
        </p:txBody>
      </p:sp>
      <p:cxnSp>
        <p:nvCxnSpPr>
          <p:cNvPr id="4" name="Прямая соединительная линия 3"/>
          <p:cNvCxnSpPr/>
          <p:nvPr/>
        </p:nvCxnSpPr>
        <p:spPr>
          <a:xfrm flipV="1">
            <a:off x="1295400" y="1139781"/>
            <a:ext cx="9661299" cy="25757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64952916"/>
      </p:ext>
    </p:extLst>
  </p:cSld>
  <p:clrMapOvr>
    <a:masterClrMapping/>
  </p:clrMapOvr>
  <p:transition spd="slow">
    <p:wipe dir="r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54015" y="113451"/>
            <a:ext cx="11205713" cy="936938"/>
          </a:xfrm>
        </p:spPr>
        <p:txBody>
          <a:bodyPr>
            <a:noAutofit/>
          </a:bodyPr>
          <a:lstStyle/>
          <a:p>
            <a:pPr algn="ctr"/>
            <a:r>
              <a:rPr lang="ru-RU" sz="3200" b="1" dirty="0">
                <a:solidFill>
                  <a:srgbClr val="C00000"/>
                </a:solidFill>
              </a:rPr>
              <a:t>ДОРОЖНАЯ КАРТА (ПЛАН МЕРОПРИЯТИЙ) ПО ВНЕДРЕНИЮ И РЕАЛИЗАЦИИ ПРОГРАММЫ НАСТАВНИЧЕСТВА</a:t>
            </a:r>
            <a:endParaRPr lang="ru-RU" sz="3200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11501" y="1416499"/>
            <a:ext cx="10425448" cy="5133930"/>
          </a:xfrm>
        </p:spPr>
        <p:txBody>
          <a:bodyPr>
            <a:normAutofit/>
          </a:bodyPr>
          <a:lstStyle/>
          <a:p>
            <a:pPr algn="just"/>
            <a:r>
              <a:rPr lang="ru-RU" sz="2800" dirty="0"/>
              <a:t>сроки реализации этапов программ наставничества</a:t>
            </a:r>
          </a:p>
          <a:p>
            <a:pPr algn="just"/>
            <a:r>
              <a:rPr lang="ru-RU" sz="2800" dirty="0"/>
              <a:t>мероприятия по информированию педагогов о проводимых мероприятиях по реализации программ наставничества </a:t>
            </a:r>
          </a:p>
          <a:p>
            <a:pPr algn="just"/>
            <a:r>
              <a:rPr lang="ru-RU" sz="2800" dirty="0"/>
              <a:t>мероприятия по информированию внешнего контура</a:t>
            </a:r>
          </a:p>
          <a:p>
            <a:pPr algn="just"/>
            <a:r>
              <a:rPr lang="ru-RU" sz="2800" dirty="0"/>
              <a:t>мероприятия по этапам программы</a:t>
            </a:r>
          </a:p>
          <a:p>
            <a:pPr algn="just"/>
            <a:r>
              <a:rPr lang="ru-RU" sz="2800" dirty="0"/>
              <a:t>ожидаемые результаты</a:t>
            </a:r>
          </a:p>
          <a:p>
            <a:pPr algn="just"/>
            <a:r>
              <a:rPr lang="ru-RU" sz="2800" dirty="0"/>
              <a:t>ответственные за проведение мероприятий каждого этапа (службы и/или лица)</a:t>
            </a:r>
          </a:p>
          <a:p>
            <a:endParaRPr lang="ru-RU" dirty="0"/>
          </a:p>
        </p:txBody>
      </p:sp>
      <p:cxnSp>
        <p:nvCxnSpPr>
          <p:cNvPr id="4" name="Прямая соединительная линия 3"/>
          <p:cNvCxnSpPr>
            <a:cxnSpLocks/>
          </p:cNvCxnSpPr>
          <p:nvPr/>
        </p:nvCxnSpPr>
        <p:spPr>
          <a:xfrm flipV="1">
            <a:off x="1265351" y="1189597"/>
            <a:ext cx="10471598" cy="1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99213747"/>
      </p:ext>
    </p:extLst>
  </p:cSld>
  <p:clrMapOvr>
    <a:masterClrMapping/>
  </p:clrMapOvr>
  <p:transition spd="slow">
    <p:wipe dir="r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95400" y="167426"/>
            <a:ext cx="9601200" cy="1056068"/>
          </a:xfrm>
        </p:spPr>
        <p:txBody>
          <a:bodyPr>
            <a:noAutofit/>
          </a:bodyPr>
          <a:lstStyle/>
          <a:p>
            <a:pPr algn="ctr"/>
            <a:r>
              <a:rPr lang="ru-RU" sz="3600" b="1" dirty="0">
                <a:solidFill>
                  <a:srgbClr val="C00000"/>
                </a:solidFill>
              </a:rPr>
              <a:t>ЦЕЛИ РЕАЛИЗАЦИИ ФОРМЫ НАСТАВНИЧЕСТВА </a:t>
            </a:r>
            <a:br>
              <a:rPr lang="ru-RU" sz="3600" b="1" dirty="0">
                <a:solidFill>
                  <a:srgbClr val="C00000"/>
                </a:solidFill>
              </a:rPr>
            </a:br>
            <a:r>
              <a:rPr lang="ru-RU" sz="3600" b="1" dirty="0">
                <a:solidFill>
                  <a:srgbClr val="C00000"/>
                </a:solidFill>
              </a:rPr>
              <a:t>«ПЕДАГОГ – ПЕДАГОГ»</a:t>
            </a:r>
            <a:endParaRPr lang="ru-RU" sz="3600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70397" y="1356497"/>
            <a:ext cx="10451207" cy="5306095"/>
          </a:xfrm>
        </p:spPr>
        <p:txBody>
          <a:bodyPr>
            <a:normAutofit/>
          </a:bodyPr>
          <a:lstStyle/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ru-RU" sz="2800" dirty="0"/>
              <a:t>сокращение сроков адаптации молодых специалистов к профессии</a:t>
            </a:r>
          </a:p>
          <a:p>
            <a:pPr marL="0" indent="0" algn="just">
              <a:spcBef>
                <a:spcPts val="0"/>
              </a:spcBef>
              <a:spcAft>
                <a:spcPts val="0"/>
              </a:spcAft>
              <a:buNone/>
            </a:pPr>
            <a:endParaRPr lang="ru-RU" sz="2800" dirty="0"/>
          </a:p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ru-RU" sz="2800" dirty="0"/>
              <a:t>повышение уровня удовлетворенности профессиональной деятельностью в течение периода осуществления наставничества</a:t>
            </a:r>
          </a:p>
          <a:p>
            <a:pPr marL="0" indent="0" algn="just">
              <a:spcBef>
                <a:spcPts val="0"/>
              </a:spcBef>
              <a:spcAft>
                <a:spcPts val="0"/>
              </a:spcAft>
              <a:buNone/>
            </a:pPr>
            <a:endParaRPr lang="ru-RU" sz="2800" dirty="0"/>
          </a:p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ru-RU" sz="2800" dirty="0"/>
              <a:t>возможность трансляции опыта, передачи знаний, что позволяет уберечь квалифицированных работников с большим педагогическим стажем от профессионального выгорания</a:t>
            </a:r>
          </a:p>
          <a:p>
            <a:endParaRPr lang="ru-RU" dirty="0"/>
          </a:p>
        </p:txBody>
      </p:sp>
      <p:cxnSp>
        <p:nvCxnSpPr>
          <p:cNvPr id="4" name="Прямая соединительная линия 3"/>
          <p:cNvCxnSpPr/>
          <p:nvPr/>
        </p:nvCxnSpPr>
        <p:spPr>
          <a:xfrm flipV="1">
            <a:off x="1265351" y="1277117"/>
            <a:ext cx="9661299" cy="25757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93380641"/>
      </p:ext>
    </p:extLst>
  </p:cSld>
  <p:clrMapOvr>
    <a:masterClrMapping/>
  </p:clrMapOvr>
  <p:transition spd="slow">
    <p:wipe dir="r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25450" y="74054"/>
            <a:ext cx="9601200" cy="927277"/>
          </a:xfrm>
        </p:spPr>
        <p:txBody>
          <a:bodyPr>
            <a:noAutofit/>
          </a:bodyPr>
          <a:lstStyle/>
          <a:p>
            <a:pPr algn="ctr"/>
            <a:r>
              <a:rPr lang="ru-RU" sz="3200" b="1" dirty="0">
                <a:solidFill>
                  <a:srgbClr val="C00000"/>
                </a:solidFill>
              </a:rPr>
              <a:t>ЗАДАЧИ ВЗАИМОДЕЙСТВИЯ НАСТАВЛЯЕМОГО И НАСТАВНИКА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51079" y="1403797"/>
            <a:ext cx="10489842" cy="5138671"/>
          </a:xfrm>
        </p:spPr>
        <p:txBody>
          <a:bodyPr>
            <a:normAutofit lnSpcReduction="10000"/>
          </a:bodyPr>
          <a:lstStyle/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ru-RU" sz="2800" dirty="0"/>
              <a:t>ускорение процесса профессионального становления молодых педагогов </a:t>
            </a:r>
          </a:p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ru-RU" sz="2800" dirty="0"/>
              <a:t>развитие их способности самостоятельно, качественно и ответственно выполнять возложенные функциональные обязанности в соответствии с занимаемой должностью</a:t>
            </a:r>
          </a:p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ru-RU" sz="2800" dirty="0"/>
              <a:t>адаптация молодых педагогов к условиям осуществления профессиональной деятельности </a:t>
            </a:r>
          </a:p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ru-RU" sz="2800" dirty="0"/>
              <a:t>формирование сплоченного, творческого коллектива за счет включения в адаптационный процесс опытных педагогических работников </a:t>
            </a:r>
          </a:p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ru-RU" sz="2800" dirty="0"/>
              <a:t>снижение показателя текучести кадров</a:t>
            </a:r>
          </a:p>
          <a:p>
            <a:pPr algn="just">
              <a:spcBef>
                <a:spcPts val="0"/>
              </a:spcBef>
              <a:spcAft>
                <a:spcPts val="0"/>
              </a:spcAft>
            </a:pPr>
            <a:r>
              <a:rPr lang="ru-RU" sz="2800" dirty="0"/>
              <a:t>восполнение предметных, психолого-педагогических, методологических, дефицитов педагогов внутри педагогической среды одной образовательной организации</a:t>
            </a:r>
          </a:p>
          <a:p>
            <a:endParaRPr lang="ru-RU" dirty="0"/>
          </a:p>
          <a:p>
            <a:endParaRPr lang="ru-RU" dirty="0"/>
          </a:p>
        </p:txBody>
      </p:sp>
      <p:cxnSp>
        <p:nvCxnSpPr>
          <p:cNvPr id="4" name="Прямая соединительная линия 3"/>
          <p:cNvCxnSpPr/>
          <p:nvPr/>
        </p:nvCxnSpPr>
        <p:spPr>
          <a:xfrm flipV="1">
            <a:off x="1238519" y="1114558"/>
            <a:ext cx="9661299" cy="25757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единительная линия 5"/>
          <p:cNvCxnSpPr/>
          <p:nvPr/>
        </p:nvCxnSpPr>
        <p:spPr>
          <a:xfrm flipV="1">
            <a:off x="1240668" y="1114558"/>
            <a:ext cx="9661299" cy="25757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73610970"/>
      </p:ext>
    </p:extLst>
  </p:cSld>
  <p:clrMapOvr>
    <a:masterClrMapping/>
  </p:clrMapOvr>
  <p:transition spd="slow">
    <p:wipe dir="r"/>
  </p:transition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TM10001105[[fn=Урожай]]</Template>
  <TotalTime>365</TotalTime>
  <Words>1586</Words>
  <Application>Microsoft Office PowerPoint</Application>
  <PresentationFormat>Широкоэкранный</PresentationFormat>
  <Paragraphs>186</Paragraphs>
  <Slides>23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27" baseType="lpstr">
      <vt:lpstr>Calibri</vt:lpstr>
      <vt:lpstr>Franklin Gothic Book</vt:lpstr>
      <vt:lpstr>Times New Roman</vt:lpstr>
      <vt:lpstr>Crop</vt:lpstr>
      <vt:lpstr>АЛГОРИТМ ВНЕДРЕНИЯ ПРОГРАММЫ НАСТАВНИЧЕСТВА ПО НАПРАВЛЕНИЮ  «ПЕДАГОГ-ПЕДАГОГ»</vt:lpstr>
      <vt:lpstr>ФУНКЦИИ ОБРАЗОВАТЕЛЬНОЙ ОРГАНИЗАЦИИ</vt:lpstr>
      <vt:lpstr>ОБЩЕЕ РУКОВОДСТВО И КООРДИНАЦИЯ  ПРОГРАММЫ НАСТАВНИЧЕСТВА В ПОО</vt:lpstr>
      <vt:lpstr> РАСПОРЯДИТЕЛЬНЫЙ АКТ О ВНЕДРЕНИИ ПРОГРАММЫ НАСТАВНИЧЕСТВА</vt:lpstr>
      <vt:lpstr>  ПОЛОЖЕНИЕ О ПРОГРАММЕ НАСТАВНИЧЕСТВА В ОРГАНИЗАЦИИ         (ОРГАНИЗАЦИОННАЯ ОСНОВА ДЛЯ ЗАПУСКА ПРОГРАММЫ)  </vt:lpstr>
      <vt:lpstr>НЛА организации, которые требуют актуализации и/или доработки</vt:lpstr>
      <vt:lpstr>ДОРОЖНАЯ КАРТА (ПЛАН МЕРОПРИЯТИЙ) ПО ВНЕДРЕНИЮ И РЕАЛИЗАЦИИ ПРОГРАММЫ НАСТАВНИЧЕСТВА</vt:lpstr>
      <vt:lpstr>ЦЕЛИ РЕАЛИЗАЦИИ ФОРМЫ НАСТАВНИЧЕСТВА  «ПЕДАГОГ – ПЕДАГОГ»</vt:lpstr>
      <vt:lpstr>ЗАДАЧИ ВЗАИМОДЕЙСТВИЯ НАСТАВЛЯЕМОГО И НАСТАВНИКА</vt:lpstr>
      <vt:lpstr>ОЖИДАЕМЫЕ РЕЗУЛЬТАТЫ</vt:lpstr>
      <vt:lpstr>ОЦЕНИВАЕМЫЕ РЕЗУЛЬТАТЫ  </vt:lpstr>
      <vt:lpstr>ПОРТРЕТ УЧАСТНИКОВ ВЗАИМОДЕЙСТВИЯ ПО ФОРМЕ НАСТАВНИЧЕСТВА «ПЕДАГОГ – ПЕДАГОГ» </vt:lpstr>
      <vt:lpstr>ВОЗМОЖНЫЕ ВАРИАНТЫ ВЗАИМОДЕЙСТВИЯ    ПО ФОРМЕ «ПЕДАГОГ – ПЕДАГОГ» </vt:lpstr>
      <vt:lpstr>ЭТАПЫ РЕАЛИЗАЦИИ ПРОГРАММЫ</vt:lpstr>
      <vt:lpstr>1 Этап.  Подготовка условий для запуска программы наставничества</vt:lpstr>
      <vt:lpstr>2 Этап.  Формирование базы наставляемых </vt:lpstr>
      <vt:lpstr>3 Этап. Формирование базы наставников</vt:lpstr>
      <vt:lpstr> 4 Этап. Отбор и обучение наставников</vt:lpstr>
      <vt:lpstr>5 Этап.  Формирование пар «наставник – наставляемый»,  групп «наставник – наставляемые» </vt:lpstr>
      <vt:lpstr>6 Этап. Организация  реализации программы наставничества  </vt:lpstr>
      <vt:lpstr>7 Этап. Завершение программы наставничества  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АЛГОРИТМ ВНЕДРЕНИЯ ПРОГРАММЫ НАСТАВНИЧЕСТВА ПО НАПРАВЛЕНИЮ  «ПЕДАГОГ-ПЕДАГОГ»</dc:title>
  <dc:creator>Пользователь</dc:creator>
  <cp:lastModifiedBy>Uchenik 512</cp:lastModifiedBy>
  <cp:revision>50</cp:revision>
  <dcterms:created xsi:type="dcterms:W3CDTF">2020-11-26T07:58:57Z</dcterms:created>
  <dcterms:modified xsi:type="dcterms:W3CDTF">2021-01-21T10:22:38Z</dcterms:modified>
</cp:coreProperties>
</file>