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4" r:id="rId1"/>
  </p:sldMasterIdLst>
  <p:notesMasterIdLst>
    <p:notesMasterId r:id="rId13"/>
  </p:notesMasterIdLst>
  <p:sldIdLst>
    <p:sldId id="256" r:id="rId2"/>
    <p:sldId id="305" r:id="rId3"/>
    <p:sldId id="337" r:id="rId4"/>
    <p:sldId id="338" r:id="rId5"/>
    <p:sldId id="340" r:id="rId6"/>
    <p:sldId id="345" r:id="rId7"/>
    <p:sldId id="341" r:id="rId8"/>
    <p:sldId id="343" r:id="rId9"/>
    <p:sldId id="339" r:id="rId10"/>
    <p:sldId id="344" r:id="rId11"/>
    <p:sldId id="285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2" autoAdjust="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5A1FE89-6234-4EF5-BE35-03BF4F7A7CD7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30F96-CA39-4C4B-8D4E-FEFA4ACACF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21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53617E-142A-4231-96A0-0BD8154A9489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31B2-C8E7-4FBB-B1A3-334A2C4D3E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775C1-4731-4D6D-B6E0-C4AF8DA61FAF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37A9-120C-45B9-97F4-797BBE1760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9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C7B18-B0AD-4AF9-933E-593CBA6D91B9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14CC-463B-40CA-B53B-A328D8161D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49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6C267-452B-4264-AE5A-8947607354A3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4799-5A74-4591-8BEC-8C1A8F243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6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11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3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0E25-011B-4937-927B-4445E5CB7657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F470-59B5-4C8B-8EA1-3E4FAAC42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7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8377E-B01D-4B3F-92DB-FFB48716DA54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EEA7-0E92-4D44-85D8-E811906F09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34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54745-B504-4176-B539-BEF17D5B26EE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A35-A7BF-4399-BEFB-07A10C7F24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7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BBC4C-9451-4BBB-8CF5-0D4A8C930530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14A5-A222-48B0-A00B-9EA3530B3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4205FF-B557-450A-A711-252F65F21D88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3819-3EAF-47A7-9B53-0C3A2AC319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36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269A14-9ECB-441D-A39C-1F94171D8E6D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F07A-914B-436E-AD52-3E20878E1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4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9228C0-EB7D-44E5-A47B-45B4CC63C930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9CFB0-1E93-4DB0-8EEB-E52948118E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79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50EBB-6558-4FD2-92CC-79660D582A36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396A1-B706-4E07-B728-E11857C044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16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E4285-5D8E-41A5-98D7-9C02C9AD94D2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A96F-CD07-4E79-9F99-7DD576ABFA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1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FA3E79-3C09-499C-9303-EB3666F487AC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285-2D78-4E54-BF4C-2BB358689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0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9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  <p:sldLayoutId id="2147484406" r:id="rId12"/>
    <p:sldLayoutId id="2147484407" r:id="rId13"/>
    <p:sldLayoutId id="2147484408" r:id="rId14"/>
    <p:sldLayoutId id="2147484409" r:id="rId15"/>
    <p:sldLayoutId id="21474844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179388" y="2547938"/>
            <a:ext cx="6480175" cy="1671637"/>
          </a:xfrm>
        </p:spPr>
        <p:txBody>
          <a:bodyPr anchor="t"/>
          <a:lstStyle/>
          <a:p>
            <a:pPr algn="ctr">
              <a:lnSpc>
                <a:spcPct val="107000"/>
              </a:lnSpc>
            </a:pPr>
            <a:r>
              <a:rPr lang="ru-RU" sz="3200" dirty="0">
                <a:solidFill>
                  <a:schemeClr val="tx1"/>
                </a:solidFill>
              </a:rPr>
              <a:t>Мотивация обучающихся к освоению профессиональных образовательных программ</a:t>
            </a:r>
            <a:endParaRPr lang="ru-RU" altLang="ru-RU" sz="3200" dirty="0" smtClean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4797425"/>
            <a:ext cx="4681537" cy="792163"/>
          </a:xfrm>
        </p:spPr>
        <p:txBody>
          <a:bodyPr/>
          <a:lstStyle/>
          <a:p>
            <a:pPr algn="l"/>
            <a:r>
              <a:rPr lang="ru-RU" sz="1400" dirty="0">
                <a:solidFill>
                  <a:schemeClr val="tx1"/>
                </a:solidFill>
              </a:rPr>
              <a:t>Иванова Е.А. методист ЦРПО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</a:rPr>
              <a:t>ГАУ ДПО ЯО ИРО</a:t>
            </a: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88913"/>
            <a:ext cx="36734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3" y="2544241"/>
            <a:ext cx="2483767" cy="1674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2699792" y="5589240"/>
            <a:ext cx="4392488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699792" y="5877272"/>
            <a:ext cx="4283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Мотивация обучающегося -основное условие успешного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9535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B0F0"/>
            </a:gs>
            <a:gs pos="50000">
              <a:srgbClr val="B55CAB"/>
            </a:gs>
            <a:gs pos="100000">
              <a:srgbClr val="3D1B5F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636838"/>
            <a:ext cx="6911975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Спасибо за внимание!</a:t>
            </a:r>
            <a:br>
              <a:rPr lang="ru-RU" dirty="0"/>
            </a:br>
            <a:endParaRPr lang="ru-RU" altLang="ru-RU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398143" y="620688"/>
            <a:ext cx="6347713" cy="2736304"/>
          </a:xfrm>
        </p:spPr>
        <p:txBody>
          <a:bodyPr>
            <a:normAutofit/>
          </a:bodyPr>
          <a:lstStyle/>
          <a:p>
            <a:pPr algn="r"/>
            <a:r>
              <a:rPr lang="ru-RU" sz="1800" dirty="0">
                <a:solidFill>
                  <a:schemeClr val="tx1"/>
                </a:solidFill>
              </a:rPr>
              <a:t>«ВСЕ НАШИ ЗАМЫСЛЫ, ВСЕ ПОИСКИ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И ПОСТРОЕНИЯ ПРЕВРАЩАЮТСЯ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 ПРАХ, ЕСЛИ У УЧЕНИКА НЕТ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ЖЕЛАНИЯ УЧИТЬСЯ»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В. А. Сухомлинский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altLang="ru-RU" sz="2000" dirty="0">
                <a:solidFill>
                  <a:schemeClr val="tx1"/>
                </a:solidFill>
              </a:rPr>
              <a:t/>
            </a:r>
            <a:br>
              <a:rPr lang="ru-RU" alt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55576" y="3673944"/>
            <a:ext cx="6347713" cy="14032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endParaRPr lang="ru-RU" sz="2700" dirty="0">
              <a:solidFill>
                <a:srgbClr val="00B0F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2996951"/>
            <a:ext cx="4632205" cy="26323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609600"/>
            <a:ext cx="5976664" cy="2819400"/>
          </a:xfrm>
        </p:spPr>
        <p:txBody>
          <a:bodyPr>
            <a:noAutofit/>
          </a:bodyPr>
          <a:lstStyle/>
          <a:p>
            <a:pPr indent="457200" algn="just"/>
            <a:r>
              <a:rPr lang="ru-RU" sz="1400" dirty="0">
                <a:solidFill>
                  <a:schemeClr val="tx1"/>
                </a:solidFill>
              </a:rPr>
              <a:t>Учебная мотивация – совокупность различных побудителей к учебной деятельности, среди которых есть как относительно простые (рефлексы, установки, нужды), так и более сложные (потребности, мотивы, цели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Мотивация в учебном процессе представлена целым комплексом мероприятий. Ключевым понятием в этом направлении является мотив – это определенное направление учебной деятельности студента , которая связана с его отношением к предмету.</a:t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68960"/>
            <a:ext cx="4788024" cy="319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692150" y="3670362"/>
            <a:ext cx="8064500" cy="127080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692150" y="1517650"/>
            <a:ext cx="8064500" cy="176733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43881" y="293688"/>
            <a:ext cx="57610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ru-RU" alt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Виды</a:t>
            </a:r>
            <a:r>
              <a:rPr kumimoji="0" lang="ru-RU" alt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мотивации</a:t>
            </a:r>
            <a:r>
              <a:rPr kumimoji="0" lang="ru-RU" alt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en-US" alt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1600" dirty="0" smtClean="0"/>
              <a:t>Принято </a:t>
            </a:r>
            <a:r>
              <a:rPr lang="ru-RU" sz="1600" dirty="0"/>
              <a:t>выделять следующие виды мотивации человека: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692150" y="1476375"/>
            <a:ext cx="80645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457200" algn="just">
              <a:spcBef>
                <a:spcPts val="0"/>
              </a:spcBef>
              <a:buNone/>
            </a:pPr>
            <a:r>
              <a:rPr lang="ru-RU" dirty="0" smtClean="0"/>
              <a:t>Внешняя </a:t>
            </a:r>
            <a:r>
              <a:rPr lang="ru-RU" dirty="0"/>
              <a:t>мотивация – это мотивация, которая не связана с содержанием какой-то деятельности, а обусловлена внешними для человека обстоятельствами (участие в соревнованиях, чтобы получить награду и т.п</a:t>
            </a:r>
            <a:r>
              <a:rPr lang="ru-RU" dirty="0" smtClean="0"/>
              <a:t>.).</a:t>
            </a:r>
            <a:endParaRPr lang="en-US" dirty="0" smtClean="0"/>
          </a:p>
          <a:p>
            <a:pPr marL="0" indent="4572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457200" algn="just">
              <a:buNone/>
            </a:pPr>
            <a:r>
              <a:rPr lang="ru-RU" dirty="0" smtClean="0"/>
              <a:t>Внутренняя </a:t>
            </a:r>
            <a:r>
              <a:rPr lang="ru-RU" dirty="0"/>
              <a:t>мотивация – это мотивация, связанная с содержанием деятельности, но не с внешними обстоятельствами (занятия спортом, потому что это доставляет положительные эмоции т.п.).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7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52399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411761" y="33821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Уровни учебной мотивации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707542"/>
            <a:ext cx="779722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b="1" dirty="0"/>
              <a:t>Первый уровень</a:t>
            </a:r>
            <a:r>
              <a:rPr lang="ru-RU" sz="1600" dirty="0"/>
              <a:t>– высокий уровень мотивации, учебной активности. (У таких </a:t>
            </a:r>
            <a:r>
              <a:rPr lang="ru-RU" sz="1600" dirty="0" smtClean="0"/>
              <a:t>обучающихся </a:t>
            </a:r>
            <a:r>
              <a:rPr lang="ru-RU" sz="1600" dirty="0"/>
              <a:t>есть познавательный мотив, стремление наиболее успешно выполнять все предъявляемые требования</a:t>
            </a:r>
            <a:r>
              <a:rPr lang="ru-RU" sz="1600" dirty="0" smtClean="0"/>
              <a:t>. Данные обучающиеся </a:t>
            </a:r>
            <a:r>
              <a:rPr lang="ru-RU" sz="1600" dirty="0"/>
              <a:t>четко следуют всем указаниям </a:t>
            </a:r>
            <a:r>
              <a:rPr lang="ru-RU" sz="1600" dirty="0" smtClean="0"/>
              <a:t>преподавателя, </a:t>
            </a:r>
            <a:r>
              <a:rPr lang="ru-RU" sz="1600" dirty="0"/>
              <a:t>добросовестны и ответственны, сильно переживают, если получают неудовлетворительные отметки.)</a:t>
            </a:r>
          </a:p>
          <a:p>
            <a:pPr indent="457200" algn="just"/>
            <a:r>
              <a:rPr lang="ru-RU" sz="1600" b="1" dirty="0"/>
              <a:t>Второй уровень</a:t>
            </a:r>
            <a:r>
              <a:rPr lang="ru-RU" sz="1600" dirty="0"/>
              <a:t>– хорошая учебная мотивация. ( </a:t>
            </a:r>
            <a:r>
              <a:rPr lang="ru-RU" sz="1600" dirty="0" smtClean="0"/>
              <a:t>Обучающиеся </a:t>
            </a:r>
            <a:r>
              <a:rPr lang="ru-RU" sz="1600" dirty="0"/>
              <a:t>успешно справляются с учебной деятельностью.) Подобный уровень мотивации является средней нормой.</a:t>
            </a:r>
          </a:p>
          <a:p>
            <a:pPr indent="457200" algn="just"/>
            <a:r>
              <a:rPr lang="ru-RU" sz="1600" b="1" dirty="0"/>
              <a:t>Третий уровень</a:t>
            </a:r>
            <a:r>
              <a:rPr lang="ru-RU" sz="1600" dirty="0"/>
              <a:t>– положительное отношение к </a:t>
            </a:r>
            <a:r>
              <a:rPr lang="ru-RU" sz="1600" dirty="0" smtClean="0"/>
              <a:t>учебе, </a:t>
            </a:r>
            <a:r>
              <a:rPr lang="ru-RU" sz="1600" dirty="0"/>
              <a:t>но </a:t>
            </a:r>
            <a:r>
              <a:rPr lang="ru-RU" sz="1600" dirty="0" smtClean="0"/>
              <a:t>учреждение </a:t>
            </a:r>
            <a:r>
              <a:rPr lang="ru-RU" sz="1600" dirty="0"/>
              <a:t>привлекает таких </a:t>
            </a:r>
            <a:r>
              <a:rPr lang="ru-RU" sz="1600" dirty="0" smtClean="0"/>
              <a:t>ребят </a:t>
            </a:r>
            <a:r>
              <a:rPr lang="ru-RU" sz="1600" dirty="0" err="1" smtClean="0"/>
              <a:t>внеучебной</a:t>
            </a:r>
            <a:r>
              <a:rPr lang="ru-RU" sz="1600" dirty="0" smtClean="0"/>
              <a:t> </a:t>
            </a:r>
            <a:r>
              <a:rPr lang="ru-RU" sz="1600" dirty="0"/>
              <a:t>деятельностью. (</a:t>
            </a:r>
            <a:r>
              <a:rPr lang="ru-RU" sz="1600" dirty="0" smtClean="0"/>
              <a:t>Такие обучающиеся достаточно </a:t>
            </a:r>
            <a:r>
              <a:rPr lang="ru-RU" sz="1600" dirty="0"/>
              <a:t>благополучно чувствуют себя в </a:t>
            </a:r>
            <a:r>
              <a:rPr lang="ru-RU" sz="1600" dirty="0" smtClean="0"/>
              <a:t>обучающем учреждении, </a:t>
            </a:r>
            <a:r>
              <a:rPr lang="ru-RU" sz="1600" dirty="0"/>
              <a:t>чтобы общаться с друзьями, с </a:t>
            </a:r>
            <a:r>
              <a:rPr lang="ru-RU" sz="1600" dirty="0" smtClean="0"/>
              <a:t>преподавателями. </a:t>
            </a:r>
            <a:r>
              <a:rPr lang="ru-RU" sz="1600" dirty="0"/>
              <a:t>Им нравиться ощущать себя </a:t>
            </a:r>
            <a:r>
              <a:rPr lang="ru-RU" sz="1600" dirty="0" smtClean="0"/>
              <a:t>в данном статусе,</a:t>
            </a:r>
            <a:r>
              <a:rPr lang="ru-RU" sz="1600" dirty="0"/>
              <a:t> общаться с </a:t>
            </a:r>
            <a:r>
              <a:rPr lang="ru-RU" sz="1600" dirty="0" err="1" smtClean="0"/>
              <a:t>одногруппниками</a:t>
            </a:r>
            <a:r>
              <a:rPr lang="ru-RU" sz="1600" dirty="0" smtClean="0"/>
              <a:t>. </a:t>
            </a:r>
            <a:r>
              <a:rPr lang="ru-RU" sz="1600" dirty="0"/>
              <a:t>Познавательные мотивы у таких </a:t>
            </a:r>
            <a:r>
              <a:rPr lang="ru-RU" sz="1600" dirty="0" smtClean="0"/>
              <a:t>обучающихся </a:t>
            </a:r>
            <a:r>
              <a:rPr lang="ru-RU" sz="1600" dirty="0"/>
              <a:t>сформированы в меньшей степени, и учебный процесс их мало привлекает.)  </a:t>
            </a:r>
          </a:p>
          <a:p>
            <a:pPr indent="457200" algn="just"/>
            <a:r>
              <a:rPr lang="ru-RU" sz="1600" b="1" dirty="0"/>
              <a:t>Четвертый уровень</a:t>
            </a:r>
            <a:r>
              <a:rPr lang="ru-RU" sz="1600" dirty="0"/>
              <a:t>– низкая учебная мотивация. (Эти </a:t>
            </a:r>
            <a:r>
              <a:rPr lang="ru-RU" sz="1600" dirty="0" smtClean="0"/>
              <a:t>обучающиеся </a:t>
            </a:r>
            <a:r>
              <a:rPr lang="ru-RU" sz="1600" dirty="0"/>
              <a:t>посещают </a:t>
            </a:r>
            <a:r>
              <a:rPr lang="ru-RU" sz="1600" dirty="0" smtClean="0"/>
              <a:t>учебное учреждение </a:t>
            </a:r>
            <a:r>
              <a:rPr lang="ru-RU" sz="1600" dirty="0"/>
              <a:t>неохотно, предпочитают пропускать </a:t>
            </a:r>
            <a:r>
              <a:rPr lang="ru-RU" sz="1600" dirty="0" smtClean="0"/>
              <a:t>занятия или на них часто занимаются посторонними делами. Испытывают </a:t>
            </a:r>
            <a:r>
              <a:rPr lang="ru-RU" sz="1600" dirty="0"/>
              <a:t>серьезные затруднения в учебной деятельности.)  </a:t>
            </a:r>
          </a:p>
          <a:p>
            <a:pPr indent="457200" algn="just"/>
            <a:r>
              <a:rPr lang="ru-RU" sz="1600" b="1" dirty="0"/>
              <a:t>Пятый уровень</a:t>
            </a:r>
            <a:r>
              <a:rPr lang="ru-RU" sz="1600" dirty="0"/>
              <a:t>– негативное отношение к </a:t>
            </a:r>
            <a:r>
              <a:rPr lang="ru-RU" sz="1600" dirty="0" smtClean="0"/>
              <a:t>учебному учреждению. </a:t>
            </a:r>
            <a:r>
              <a:rPr lang="ru-RU" sz="1600" dirty="0"/>
              <a:t>(Такие </a:t>
            </a:r>
            <a:r>
              <a:rPr lang="ru-RU" sz="1600" dirty="0" smtClean="0"/>
              <a:t>обучающиеся </a:t>
            </a:r>
            <a:r>
              <a:rPr lang="ru-RU" sz="1600" dirty="0"/>
              <a:t>испытывают серьезные трудности в </a:t>
            </a:r>
            <a:r>
              <a:rPr lang="ru-RU" sz="1600" dirty="0" smtClean="0"/>
              <a:t>обучении: </a:t>
            </a:r>
            <a:r>
              <a:rPr lang="ru-RU" sz="1600" dirty="0"/>
              <a:t>они не справляются с учебной деятельностью, испытывают проблемы в </a:t>
            </a:r>
            <a:r>
              <a:rPr lang="ru-RU" sz="1600" dirty="0" smtClean="0"/>
              <a:t>общении </a:t>
            </a:r>
            <a:r>
              <a:rPr lang="ru-RU" sz="1600" dirty="0"/>
              <a:t>с </a:t>
            </a:r>
            <a:r>
              <a:rPr lang="ru-RU" sz="1600" dirty="0" err="1" smtClean="0"/>
              <a:t>одногруппниками</a:t>
            </a:r>
            <a:r>
              <a:rPr lang="ru-RU" sz="1600" dirty="0" smtClean="0"/>
              <a:t>, </a:t>
            </a:r>
            <a:r>
              <a:rPr lang="ru-RU" sz="1600" dirty="0"/>
              <a:t>во взаимоотношениях с </a:t>
            </a:r>
            <a:r>
              <a:rPr lang="ru-RU" sz="1600" dirty="0" smtClean="0"/>
              <a:t>преподавателями.)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5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499597" y="1476376"/>
            <a:ext cx="70967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Причина спада мотивации</a:t>
            </a:r>
            <a:r>
              <a:rPr lang="ru-RU" sz="4000" dirty="0" smtClean="0"/>
              <a:t>:</a:t>
            </a:r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marL="342900" indent="342900" algn="just">
              <a:buFont typeface="+mj-lt"/>
              <a:buAutoNum type="arabicPeriod"/>
            </a:pPr>
            <a:r>
              <a:rPr lang="ru-RU" dirty="0"/>
              <a:t>У </a:t>
            </a:r>
            <a:r>
              <a:rPr lang="ru-RU" dirty="0" smtClean="0"/>
              <a:t>обучающихся нечетко </a:t>
            </a:r>
            <a:r>
              <a:rPr lang="ru-RU" dirty="0"/>
              <a:t>сформировано чувство будущего</a:t>
            </a:r>
            <a:r>
              <a:rPr lang="ru-RU" dirty="0" smtClean="0"/>
              <a:t>.</a:t>
            </a:r>
          </a:p>
          <a:p>
            <a:pPr marL="342900" indent="342900" algn="just">
              <a:buFont typeface="+mj-lt"/>
              <a:buAutoNum type="arabicPeriod"/>
            </a:pPr>
            <a:r>
              <a:rPr lang="ru-RU" dirty="0" smtClean="0"/>
              <a:t>Отношение обучающегося </a:t>
            </a:r>
            <a:r>
              <a:rPr lang="ru-RU" dirty="0"/>
              <a:t>к </a:t>
            </a:r>
            <a:r>
              <a:rPr lang="ru-RU" dirty="0" smtClean="0"/>
              <a:t>преподавателю.</a:t>
            </a:r>
          </a:p>
          <a:p>
            <a:pPr marL="342900" indent="342900" algn="just">
              <a:buFont typeface="+mj-lt"/>
              <a:buAutoNum type="arabicPeriod"/>
            </a:pPr>
            <a:r>
              <a:rPr lang="ru-RU" dirty="0" smtClean="0"/>
              <a:t>Отношение преподавателя к обучающемуся.</a:t>
            </a:r>
          </a:p>
          <a:p>
            <a:pPr marL="342900" indent="342900" algn="just">
              <a:buFont typeface="+mj-lt"/>
              <a:buAutoNum type="arabicPeriod"/>
            </a:pPr>
            <a:r>
              <a:rPr lang="ru-RU" dirty="0" smtClean="0"/>
              <a:t>Личная </a:t>
            </a:r>
            <a:r>
              <a:rPr lang="ru-RU" dirty="0"/>
              <a:t>значимость предмета</a:t>
            </a:r>
            <a:r>
              <a:rPr lang="ru-RU" dirty="0" smtClean="0"/>
              <a:t>.</a:t>
            </a:r>
            <a:endParaRPr lang="ru-RU" dirty="0"/>
          </a:p>
          <a:p>
            <a:pPr marL="342900" indent="342900" algn="just">
              <a:buFont typeface="+mj-lt"/>
              <a:buAutoNum type="arabicPeriod"/>
            </a:pPr>
            <a:r>
              <a:rPr lang="ru-RU" dirty="0"/>
              <a:t>Умственное развитие </a:t>
            </a:r>
            <a:r>
              <a:rPr lang="ru-RU" dirty="0" smtClean="0"/>
              <a:t>обучающегося.</a:t>
            </a:r>
            <a:endParaRPr lang="ru-RU" dirty="0"/>
          </a:p>
          <a:p>
            <a:pPr marL="342900" indent="342900" algn="just">
              <a:buFont typeface="+mj-lt"/>
              <a:buAutoNum type="arabicPeriod"/>
            </a:pPr>
            <a:r>
              <a:rPr lang="ru-RU" dirty="0"/>
              <a:t>Продуктивность учебной деятельности.</a:t>
            </a:r>
          </a:p>
          <a:p>
            <a:pPr marL="342900" indent="342900" algn="just">
              <a:buFont typeface="+mj-lt"/>
              <a:buAutoNum type="arabicPeriod"/>
            </a:pPr>
            <a:r>
              <a:rPr lang="ru-RU" dirty="0"/>
              <a:t>Непонимание цели </a:t>
            </a:r>
            <a:r>
              <a:rPr lang="ru-RU" dirty="0" smtClean="0"/>
              <a:t>обучения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1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1187624" y="3728221"/>
            <a:ext cx="66316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1187624" y="3142166"/>
            <a:ext cx="76328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1187624" y="2618170"/>
            <a:ext cx="66316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Объект 4"/>
          <p:cNvSpPr txBox="1">
            <a:spLocks/>
          </p:cNvSpPr>
          <p:nvPr/>
        </p:nvSpPr>
        <p:spPr bwMode="auto">
          <a:xfrm>
            <a:off x="1763713" y="692150"/>
            <a:ext cx="532923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8694" y="1844824"/>
            <a:ext cx="788549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Три пути (условия) развития и повышения мотивации учения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создание </a:t>
            </a:r>
            <a:r>
              <a:rPr lang="ru-RU" dirty="0"/>
              <a:t>на </a:t>
            </a:r>
            <a:r>
              <a:rPr lang="ru-RU" dirty="0" smtClean="0"/>
              <a:t>занятии ситуации </a:t>
            </a:r>
            <a:r>
              <a:rPr lang="ru-RU" dirty="0"/>
              <a:t>успеха для </a:t>
            </a:r>
            <a:r>
              <a:rPr lang="ru-RU" dirty="0" smtClean="0"/>
              <a:t>обучающихся;</a:t>
            </a:r>
            <a:endParaRPr lang="en-US" dirty="0" smtClean="0"/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применение нетрадиционных методов и форм организации </a:t>
            </a:r>
            <a:r>
              <a:rPr lang="ru-RU" dirty="0" smtClean="0"/>
              <a:t>обучения;</a:t>
            </a:r>
            <a:endParaRPr lang="en-US" dirty="0" smtClean="0"/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применение мониторинга активности учащихся на занятии.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05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23527" y="992958"/>
            <a:ext cx="856895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Мотивация – один из факторов успешного </a:t>
            </a:r>
            <a:r>
              <a:rPr lang="ru-RU" dirty="0" smtClean="0"/>
              <a:t>обучения.</a:t>
            </a:r>
            <a:endParaRPr lang="ru-RU" dirty="0"/>
          </a:p>
          <a:p>
            <a:pPr indent="457200" algn="just"/>
            <a:r>
              <a:rPr lang="ru-RU" dirty="0"/>
              <a:t>Снижение положительной </a:t>
            </a:r>
            <a:r>
              <a:rPr lang="ru-RU" dirty="0" smtClean="0"/>
              <a:t>мотивации ведет </a:t>
            </a:r>
            <a:r>
              <a:rPr lang="ru-RU" dirty="0"/>
              <a:t>к снижению успешности и эффективности обучения.</a:t>
            </a:r>
          </a:p>
          <a:p>
            <a:pPr indent="457200" algn="just"/>
            <a:r>
              <a:rPr lang="ru-RU" dirty="0"/>
              <a:t>Развитие мотивов, связанных с содержанием и процессом учения, позволяет повысить результативность обучения по всем </a:t>
            </a:r>
            <a:r>
              <a:rPr lang="ru-RU" dirty="0" smtClean="0"/>
              <a:t>дисциплинам.</a:t>
            </a:r>
            <a:endParaRPr lang="ru-RU" dirty="0"/>
          </a:p>
          <a:p>
            <a:pPr indent="457200" algn="just"/>
            <a:r>
              <a:rPr lang="ru-RU" dirty="0"/>
              <a:t>Использование в учебной деятельности методов и приемов современных педагогических технологий формирует положительную мотивацию </a:t>
            </a:r>
            <a:r>
              <a:rPr lang="ru-RU" dirty="0" smtClean="0"/>
              <a:t>обучающихся, </a:t>
            </a:r>
            <a:r>
              <a:rPr lang="ru-RU" dirty="0"/>
              <a:t>способствует развитию основных мыслительных операций, коммуникативной компетенции, творческой активной личности.</a:t>
            </a:r>
          </a:p>
          <a:p>
            <a:pPr indent="457200" algn="just"/>
            <a:r>
              <a:rPr lang="ru-RU" dirty="0"/>
              <a:t> Учение только тогда станет для </a:t>
            </a:r>
            <a:r>
              <a:rPr lang="ru-RU" dirty="0" smtClean="0"/>
              <a:t>обучающихся </a:t>
            </a:r>
            <a:r>
              <a:rPr lang="ru-RU" dirty="0"/>
              <a:t>радостным и привлекательным, когда они сами будут учиться: проектировать, конструировать, исследовать, открывать, т.е. познавать мир в подлинном смысле этого слова. Познание через напряжение своих сил, умственных, физических, духовных. А это возможно только в процессе самостоятельной учебно-познавательной деятельности на основе современных педагогических технологий.</a:t>
            </a:r>
          </a:p>
          <a:p>
            <a:pPr indent="457200" algn="just"/>
            <a:r>
              <a:rPr lang="ru-RU" dirty="0"/>
              <a:t>Педагог должен понимать, что </a:t>
            </a:r>
            <a:r>
              <a:rPr lang="ru-RU" dirty="0" smtClean="0"/>
              <a:t>какими бы </a:t>
            </a:r>
            <a:r>
              <a:rPr lang="ru-RU" dirty="0"/>
              <a:t>знаниями он ни обладал, какими </a:t>
            </a:r>
            <a:r>
              <a:rPr lang="ru-RU" dirty="0" smtClean="0"/>
              <a:t>бы методиками </a:t>
            </a:r>
            <a:r>
              <a:rPr lang="ru-RU" dirty="0"/>
              <a:t>не владел, без положительной мотивации, без создания ситуации </a:t>
            </a:r>
            <a:r>
              <a:rPr lang="ru-RU" dirty="0" smtClean="0"/>
              <a:t>успеха при обучении, такое обучение обречено </a:t>
            </a:r>
            <a:r>
              <a:rPr lang="ru-RU" dirty="0"/>
              <a:t>на провал, </a:t>
            </a:r>
            <a:r>
              <a:rPr lang="ru-RU" dirty="0" smtClean="0"/>
              <a:t>оно </a:t>
            </a:r>
            <a:r>
              <a:rPr lang="ru-RU" dirty="0"/>
              <a:t>пройдет мимо сознания </a:t>
            </a:r>
            <a:r>
              <a:rPr lang="ru-RU" dirty="0" smtClean="0"/>
              <a:t>обучающихся, </a:t>
            </a:r>
            <a:r>
              <a:rPr lang="ru-RU" dirty="0"/>
              <a:t>не оставив следа в нем.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25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115615" y="1582118"/>
            <a:ext cx="655272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/>
              <a:t>Высокий уровень мотивации учения необходим</a:t>
            </a:r>
            <a:r>
              <a:rPr lang="ru-RU" sz="1600" dirty="0"/>
              <a:t> для достижения </a:t>
            </a:r>
            <a:r>
              <a:rPr lang="ru-RU" sz="1600" dirty="0" smtClean="0"/>
              <a:t>успеха </a:t>
            </a:r>
            <a:r>
              <a:rPr lang="ru-RU" sz="1600" dirty="0"/>
              <a:t>в </a:t>
            </a:r>
            <a:r>
              <a:rPr lang="ru-RU" sz="1600" dirty="0" smtClean="0"/>
              <a:t>обучении </a:t>
            </a:r>
            <a:r>
              <a:rPr lang="ru-RU" sz="1600" dirty="0"/>
              <a:t>и в этом вклад мотивации в общую успешность деятельности </a:t>
            </a:r>
            <a:r>
              <a:rPr lang="ru-RU" sz="1600" dirty="0" smtClean="0"/>
              <a:t>обучающегося </a:t>
            </a:r>
            <a:r>
              <a:rPr lang="ru-RU" sz="1600" dirty="0"/>
              <a:t>можно рассматривать наравне со способностями </a:t>
            </a:r>
            <a:r>
              <a:rPr lang="ru-RU" sz="1600" dirty="0" smtClean="0"/>
              <a:t>обучающегося. </a:t>
            </a:r>
            <a:endParaRPr lang="ru-RU" sz="1600" dirty="0"/>
          </a:p>
          <a:p>
            <a:pPr indent="457200" algn="just"/>
            <a:r>
              <a:rPr lang="ru-RU" sz="1600" dirty="0"/>
              <a:t>Иногда менее способный </a:t>
            </a:r>
            <a:r>
              <a:rPr lang="ru-RU" sz="1600" dirty="0" smtClean="0"/>
              <a:t>студент, </a:t>
            </a:r>
            <a:r>
              <a:rPr lang="ru-RU" sz="1600" dirty="0"/>
              <a:t>но имеющий высокий уровень мотивации может </a:t>
            </a:r>
            <a:r>
              <a:rPr lang="ru-RU" sz="1600" dirty="0" smtClean="0"/>
              <a:t>достичь </a:t>
            </a:r>
            <a:r>
              <a:rPr lang="ru-RU" sz="1600" dirty="0"/>
              <a:t>более высоких результатов в учебе потому, что </a:t>
            </a:r>
            <a:r>
              <a:rPr lang="ru-RU" sz="1600" dirty="0" smtClean="0"/>
              <a:t>стремится </a:t>
            </a:r>
            <a:r>
              <a:rPr lang="ru-RU" sz="1600" dirty="0"/>
              <a:t>к этому и уделяет учению больше времени и внимания. </a:t>
            </a:r>
          </a:p>
          <a:p>
            <a:pPr indent="457200" algn="just"/>
            <a:r>
              <a:rPr lang="ru-RU" sz="1600" dirty="0"/>
              <a:t>В то же время у </a:t>
            </a:r>
            <a:r>
              <a:rPr lang="ru-RU" sz="1600" dirty="0" smtClean="0"/>
              <a:t>обучающегося </a:t>
            </a:r>
            <a:r>
              <a:rPr lang="ru-RU" sz="1600" dirty="0"/>
              <a:t>недостаточно мотивированного успехи в </a:t>
            </a:r>
            <a:r>
              <a:rPr lang="ru-RU" sz="1600" dirty="0" smtClean="0"/>
              <a:t>обучении могут быть </a:t>
            </a:r>
            <a:r>
              <a:rPr lang="ru-RU" sz="1600" dirty="0"/>
              <a:t>незначительными, даже, несмотря на его способности.</a:t>
            </a:r>
          </a:p>
        </p:txBody>
      </p:sp>
    </p:spTree>
    <p:extLst>
      <p:ext uri="{BB962C8B-B14F-4D97-AF65-F5344CB8AC3E}">
        <p14:creationId xmlns:p14="http://schemas.microsoft.com/office/powerpoint/2010/main" val="1775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3059</TotalTime>
  <Words>315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Мотивация обучающихся к освоению профессиональных образовательных программ</vt:lpstr>
      <vt:lpstr>«ВСЕ НАШИ ЗАМЫСЛЫ, ВСЕ ПОИСКИ И ПОСТРОЕНИЯ ПРЕВРАЩАЮТСЯ В ПРАХ, ЕСЛИ У УЧЕНИКА НЕТ ЖЕЛАНИЯ УЧИТЬСЯ»  В. А. Сухомлинский  </vt:lpstr>
      <vt:lpstr>Учебная мотивация – совокупность различных побудителей к учебной деятельности, среди которых есть как относительно простые (рефлексы, установки, нужды), так и более сложные (потребности, мотивы, цели)   Мотивация в учебном процессе представлена целым комплексом мероприятий. Ключевым понятием в этом направлении является мотив – это определенное направление учебной деятельности студента , которая связана с его отношением к предмету.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диреторов 05.06.2019</dc:title>
  <dc:creator>Владимир Юрьевич Выборнов</dc:creator>
  <cp:lastModifiedBy>Екатерина Анатольевна Иванова</cp:lastModifiedBy>
  <cp:revision>253</cp:revision>
  <dcterms:created xsi:type="dcterms:W3CDTF">2016-09-21T15:15:09Z</dcterms:created>
  <dcterms:modified xsi:type="dcterms:W3CDTF">2021-04-12T07:18:07Z</dcterms:modified>
</cp:coreProperties>
</file>