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73" r:id="rId5"/>
    <p:sldId id="276" r:id="rId6"/>
    <p:sldId id="272" r:id="rId7"/>
    <p:sldId id="271" r:id="rId8"/>
    <p:sldId id="257" r:id="rId9"/>
    <p:sldId id="258" r:id="rId10"/>
    <p:sldId id="259" r:id="rId11"/>
    <p:sldId id="260" r:id="rId12"/>
    <p:sldId id="278" r:id="rId13"/>
    <p:sldId id="261" r:id="rId14"/>
    <p:sldId id="277" r:id="rId15"/>
    <p:sldId id="262" r:id="rId16"/>
    <p:sldId id="263" r:id="rId17"/>
    <p:sldId id="264" r:id="rId18"/>
    <p:sldId id="265" r:id="rId19"/>
    <p:sldId id="26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14.04.21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3488" cy="3888432"/>
          </a:xfrm>
        </p:spPr>
        <p:txBody>
          <a:bodyPr>
            <a:noAutofit/>
          </a:bodyPr>
          <a:lstStyle/>
          <a:p>
            <a:pPr algn="ctr"/>
            <a:r>
              <a:rPr lang="ru-RU" sz="4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spc="3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профессиональной мотивации обучающихся информационных и телекоммуникационных специальностей</a:t>
            </a:r>
            <a:endParaRPr lang="ru-RU" sz="4000" spc="3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216024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Роор</a:t>
            </a:r>
            <a:r>
              <a:rPr lang="ru-RU" dirty="0" smtClean="0"/>
              <a:t> Елена Андреевна, преподаватель</a:t>
            </a:r>
          </a:p>
          <a:p>
            <a:r>
              <a:rPr lang="ru-RU" dirty="0" smtClean="0"/>
              <a:t>Университетский колледж </a:t>
            </a:r>
            <a:r>
              <a:rPr lang="ru-RU" dirty="0" err="1" smtClean="0"/>
              <a:t>ЯрГУ</a:t>
            </a:r>
            <a:r>
              <a:rPr lang="ru-RU" dirty="0" smtClean="0"/>
              <a:t> им. П.Г.Демидова</a:t>
            </a:r>
            <a:endParaRPr lang="ru-RU" dirty="0"/>
          </a:p>
        </p:txBody>
      </p:sp>
      <p:pic>
        <p:nvPicPr>
          <p:cNvPr id="4" name="Рисунок 3" descr="1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229200"/>
            <a:ext cx="317182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3. Заинтересованность личным опытом обучающихся в профессиональной деятельности.</a:t>
            </a:r>
            <a:r>
              <a:rPr lang="ru-RU" dirty="0" smtClean="0"/>
              <a:t> Интерес преподавателя к обучающимся должен быть взаимным. Обсуждение каких-либо вопросов, совместное решение возникающих проблем, организация дискуссий и рассмотрение ситуационных задач</a:t>
            </a:r>
          </a:p>
          <a:p>
            <a:endParaRPr lang="ru-RU" dirty="0"/>
          </a:p>
        </p:txBody>
      </p:sp>
      <p:pic>
        <p:nvPicPr>
          <p:cNvPr id="4" name="Рисунок 3" descr="7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797152"/>
            <a:ext cx="3686819" cy="175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4. Акцент на непосредственную сферу применения полученных знаний.</a:t>
            </a:r>
            <a:r>
              <a:rPr lang="ru-RU" dirty="0" smtClean="0"/>
              <a:t> Должна прослеживаться «связь теории с жизнью», которая повышает интерес и внимание обучающихся к своей будущей </a:t>
            </a:r>
            <a:r>
              <a:rPr lang="ru-RU" dirty="0" smtClean="0"/>
              <a:t>профессии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8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05064"/>
            <a:ext cx="377565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5.Наличие связки  обучающийся -преподаватель</a:t>
            </a:r>
            <a:r>
              <a:rPr lang="ru-RU" b="1" i="1" dirty="0" smtClean="0"/>
              <a:t>. </a:t>
            </a:r>
            <a:r>
              <a:rPr lang="ru-RU" dirty="0" smtClean="0"/>
              <a:t>Обучающемуся очень важно, что бы педагог был его наставником, что бы к нему можно было обратиться за помощью по любому вопросу</a:t>
            </a:r>
          </a:p>
        </p:txBody>
      </p:sp>
      <p:pic>
        <p:nvPicPr>
          <p:cNvPr id="4" name="Рисунок 3" descr="9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024"/>
            <a:ext cx="453469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6.Уважение к обучающимся</a:t>
            </a:r>
            <a:r>
              <a:rPr lang="ru-RU" b="1" i="1" dirty="0" smtClean="0"/>
              <a:t>. </a:t>
            </a:r>
            <a:r>
              <a:rPr lang="ru-RU" dirty="0" smtClean="0"/>
              <a:t>Какой бы ни был обучающийся, он в любом случае личность, которая хочет к себе соответствующего отношения</a:t>
            </a:r>
          </a:p>
          <a:p>
            <a:endParaRPr lang="ru-RU" dirty="0"/>
          </a:p>
        </p:txBody>
      </p:sp>
      <p:pic>
        <p:nvPicPr>
          <p:cNvPr id="4" name="Рисунок 3" descr="10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140968"/>
            <a:ext cx="445630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7. Создание положительного микроклимата в группе.</a:t>
            </a:r>
            <a:r>
              <a:rPr lang="ru-RU" b="1" i="1" dirty="0" smtClean="0"/>
              <a:t> </a:t>
            </a:r>
            <a:r>
              <a:rPr lang="ru-RU" dirty="0" smtClean="0"/>
              <a:t>Положительный, приветливый настрой, ровный доброжелательный тон – залог эффективного труда</a:t>
            </a:r>
          </a:p>
          <a:p>
            <a:endParaRPr lang="ru-RU" dirty="0"/>
          </a:p>
        </p:txBody>
      </p:sp>
      <p:pic>
        <p:nvPicPr>
          <p:cNvPr id="4" name="Рисунок 3" descr="11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356992"/>
            <a:ext cx="431613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8.Четко выработанная система организации учебного процесса является залогом успешной мотивации.</a:t>
            </a:r>
            <a:r>
              <a:rPr lang="ru-RU" dirty="0" smtClean="0"/>
              <a:t> Обучающиеся «привыкшие» к преподавателю, к его требованиям будут тратить меньше времени на организационные моменты и осмысление происходящего на уроке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16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509120"/>
            <a:ext cx="383970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9. Использование учебных фильмов в процессе обучения, составление таблиц, схем, графиков.</a:t>
            </a:r>
            <a:r>
              <a:rPr lang="ru-RU" i="1" dirty="0" smtClean="0"/>
              <a:t> </a:t>
            </a:r>
            <a:r>
              <a:rPr lang="ru-RU" dirty="0" smtClean="0"/>
              <a:t>Преподавателю необходимо комбинировать различные средства обучения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429255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10. Использование современных методов обучения (проектный, проблемный, исследовательский, обучение в сотрудничестве и другие).</a:t>
            </a:r>
            <a:r>
              <a:rPr lang="ru-RU" b="1" i="1" dirty="0" smtClean="0"/>
              <a:t> </a:t>
            </a:r>
            <a:r>
              <a:rPr lang="ru-RU" dirty="0" smtClean="0"/>
              <a:t>Разнообразие современных форм и методов организации учебной деятельности повышает мотивацию обучающихся</a:t>
            </a:r>
          </a:p>
          <a:p>
            <a:endParaRPr lang="ru-RU" dirty="0"/>
          </a:p>
        </p:txBody>
      </p:sp>
      <p:pic>
        <p:nvPicPr>
          <p:cNvPr id="4" name="Рисунок 3" descr="12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365104"/>
            <a:ext cx="473328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11.Информирование обучающихся о результатах их деятельности.</a:t>
            </a:r>
            <a:r>
              <a:rPr lang="ru-RU" b="1" i="1" dirty="0" smtClean="0"/>
              <a:t> </a:t>
            </a:r>
            <a:r>
              <a:rPr lang="ru-RU" dirty="0" smtClean="0"/>
              <a:t>Необходимо проводить самую элементарную статистику уровня обучения, успешности после написания ими каких-либо контрольных работ. Аудитория всегда желает знать о результатах своей </a:t>
            </a:r>
            <a:r>
              <a:rPr lang="ru-RU" dirty="0" smtClean="0"/>
              <a:t>работы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4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437112"/>
            <a:ext cx="326164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И, конечно, будьте профессиональны и </a:t>
            </a:r>
            <a:r>
              <a:rPr lang="ru-RU" dirty="0" err="1" smtClean="0"/>
              <a:t>креативны</a:t>
            </a:r>
            <a:r>
              <a:rPr lang="ru-RU" dirty="0" smtClean="0"/>
              <a:t>. Ваши горящие глаза, любовь к предмету и запоминающийся внешний вид вызовут неподдельный интерес и </a:t>
            </a:r>
            <a:r>
              <a:rPr lang="ru-RU" dirty="0" smtClean="0"/>
              <a:t>уважение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5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024"/>
            <a:ext cx="274115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Дисциплины учебного плана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Психология общения -  </a:t>
            </a:r>
            <a:r>
              <a:rPr lang="ru-RU" b="1" dirty="0" err="1" smtClean="0"/>
              <a:t>Soft</a:t>
            </a:r>
            <a:r>
              <a:rPr lang="ru-RU" b="1" dirty="0" smtClean="0"/>
              <a:t> </a:t>
            </a:r>
            <a:r>
              <a:rPr lang="ru-RU" b="1" dirty="0" err="1" smtClean="0"/>
              <a:t>Skills</a:t>
            </a:r>
            <a:endParaRPr lang="ru-RU" b="1" dirty="0" smtClean="0"/>
          </a:p>
          <a:p>
            <a:r>
              <a:rPr lang="ru-RU" b="1" dirty="0" smtClean="0"/>
              <a:t>Этика и психология профессиональной деятельности - </a:t>
            </a:r>
            <a:r>
              <a:rPr lang="ru-RU" b="1" dirty="0" err="1" smtClean="0"/>
              <a:t>Soft</a:t>
            </a:r>
            <a:r>
              <a:rPr lang="ru-RU" b="1" dirty="0" smtClean="0"/>
              <a:t> </a:t>
            </a:r>
            <a:r>
              <a:rPr lang="ru-RU" b="1" dirty="0" err="1" smtClean="0"/>
              <a:t>Skills</a:t>
            </a:r>
            <a:endParaRPr lang="ru-RU" b="1" dirty="0" smtClean="0"/>
          </a:p>
          <a:p>
            <a:r>
              <a:rPr lang="ru-RU" b="1" dirty="0" smtClean="0"/>
              <a:t>Техника трудоустройства - </a:t>
            </a:r>
            <a:r>
              <a:rPr lang="ru-RU" b="1" dirty="0" err="1" smtClean="0"/>
              <a:t>портфолио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 descr="2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933056"/>
            <a:ext cx="32385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Гибкие навыки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или мягкие навыки (</a:t>
            </a:r>
            <a:r>
              <a:rPr lang="ru-RU" b="1" u="sng" dirty="0" err="1" smtClean="0"/>
              <a:t>англ</a:t>
            </a:r>
            <a:r>
              <a:rPr lang="ru-RU" b="1" dirty="0" smtClean="0"/>
              <a:t> </a:t>
            </a:r>
            <a:r>
              <a:rPr lang="ru-RU" b="1" i="1" dirty="0" err="1" smtClean="0"/>
              <a:t>soft</a:t>
            </a:r>
            <a:r>
              <a:rPr lang="ru-RU" b="1" i="1" dirty="0" smtClean="0"/>
              <a:t> </a:t>
            </a:r>
            <a:r>
              <a:rPr lang="ru-RU" b="1" i="1" dirty="0" err="1" smtClean="0"/>
              <a:t>skills</a:t>
            </a:r>
            <a:r>
              <a:rPr lang="ru-RU" b="1" dirty="0" smtClean="0"/>
              <a:t>) </a:t>
            </a:r>
          </a:p>
          <a:p>
            <a:pPr>
              <a:buNone/>
            </a:pPr>
            <a:r>
              <a:rPr lang="ru-RU" b="1" dirty="0" smtClean="0"/>
              <a:t>— комплекс неспециализированных, важных для карьеры </a:t>
            </a:r>
            <a:r>
              <a:rPr lang="ru-RU" b="1" dirty="0" err="1" smtClean="0"/>
              <a:t>надпрофессиональных</a:t>
            </a:r>
            <a:r>
              <a:rPr lang="ru-RU" b="1" dirty="0" smtClean="0"/>
              <a:t> навыков, которые отвечают за успешное участие в рабочем процессе, высокую производительность и являются сквозными, то есть не связаны с конкретной предметной областью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Soft</a:t>
            </a:r>
            <a:r>
              <a:rPr lang="ru-RU" dirty="0" smtClean="0"/>
              <a:t> </a:t>
            </a:r>
            <a:r>
              <a:rPr lang="ru-RU" dirty="0" err="1" smtClean="0"/>
              <a:t>Skills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Коммуникативные</a:t>
            </a:r>
            <a:endParaRPr lang="ru-RU" dirty="0" smtClean="0"/>
          </a:p>
          <a:p>
            <a:r>
              <a:rPr lang="ru-RU" b="1" dirty="0" smtClean="0"/>
              <a:t>Социальные </a:t>
            </a:r>
          </a:p>
          <a:p>
            <a:r>
              <a:rPr lang="ru-RU" b="1" dirty="0" err="1" smtClean="0"/>
              <a:t>Саморегуляционные</a:t>
            </a:r>
            <a:endParaRPr lang="ru-RU" b="1" dirty="0" smtClean="0"/>
          </a:p>
          <a:p>
            <a:r>
              <a:rPr lang="ru-RU" b="1" dirty="0" smtClean="0"/>
              <a:t>Управленческие и исследовательские</a:t>
            </a:r>
          </a:p>
          <a:p>
            <a:r>
              <a:rPr lang="ru-RU" b="1" dirty="0" smtClean="0"/>
              <a:t>Компьютерная грамотность (!)</a:t>
            </a:r>
            <a:endParaRPr lang="ru-RU" dirty="0"/>
          </a:p>
        </p:txBody>
      </p:sp>
      <p:pic>
        <p:nvPicPr>
          <p:cNvPr id="4" name="Рисунок 3" descr="3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280831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— </a:t>
            </a:r>
            <a:r>
              <a:rPr lang="ru-RU" sz="2800" b="1" dirty="0" smtClean="0"/>
              <a:t>это современная </a:t>
            </a:r>
          </a:p>
          <a:p>
            <a:pPr>
              <a:buNone/>
            </a:pPr>
            <a:r>
              <a:rPr lang="ru-RU" sz="2800" b="1" dirty="0" smtClean="0"/>
              <a:t>инновационная </a:t>
            </a:r>
          </a:p>
          <a:p>
            <a:pPr>
              <a:buNone/>
            </a:pPr>
            <a:r>
              <a:rPr lang="ru-RU" sz="2800" b="1" dirty="0" smtClean="0"/>
              <a:t>образовательная</a:t>
            </a:r>
          </a:p>
          <a:p>
            <a:pPr>
              <a:buNone/>
            </a:pPr>
            <a:r>
              <a:rPr lang="ru-RU" sz="2800" b="1" dirty="0" smtClean="0"/>
              <a:t>технология, в основе которой используется</a:t>
            </a:r>
          </a:p>
          <a:p>
            <a:pPr>
              <a:buNone/>
            </a:pPr>
            <a:r>
              <a:rPr lang="ru-RU" sz="2800" b="1" dirty="0" smtClean="0"/>
              <a:t>метод аутентичного оценивания результатов</a:t>
            </a:r>
          </a:p>
          <a:p>
            <a:pPr>
              <a:buNone/>
            </a:pPr>
            <a:r>
              <a:rPr lang="ru-RU" sz="2800" b="1" dirty="0" smtClean="0"/>
              <a:t> образовательной, научной и профессиональной деятельности</a:t>
            </a:r>
            <a:endParaRPr lang="ru-RU" sz="2800" b="1" dirty="0"/>
          </a:p>
        </p:txBody>
      </p:sp>
      <p:pic>
        <p:nvPicPr>
          <p:cNvPr id="4" name="Рисунок 3" descr="4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3744416" cy="261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мотивации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200" b="1" dirty="0" smtClean="0"/>
              <a:t>это преимущественная </a:t>
            </a:r>
          </a:p>
          <a:p>
            <a:pPr>
              <a:buNone/>
            </a:pPr>
            <a:r>
              <a:rPr lang="ru-RU" sz="3200" b="1" dirty="0" smtClean="0"/>
              <a:t> направленность </a:t>
            </a:r>
          </a:p>
          <a:p>
            <a:pPr>
              <a:buNone/>
            </a:pPr>
            <a:r>
              <a:rPr lang="ru-RU" sz="3200" b="1" dirty="0" smtClean="0"/>
              <a:t>деятельности </a:t>
            </a:r>
          </a:p>
          <a:p>
            <a:pPr>
              <a:buNone/>
            </a:pPr>
            <a:r>
              <a:rPr lang="ru-RU" sz="3200" b="1" dirty="0" smtClean="0"/>
              <a:t>индивида на </a:t>
            </a:r>
          </a:p>
          <a:p>
            <a:pPr>
              <a:buNone/>
            </a:pPr>
            <a:r>
              <a:rPr lang="ru-RU" sz="3200" b="1" dirty="0" smtClean="0"/>
              <a:t>удовлетворение </a:t>
            </a:r>
          </a:p>
          <a:p>
            <a:pPr>
              <a:buNone/>
            </a:pPr>
            <a:r>
              <a:rPr lang="ru-RU" sz="3200" b="1" dirty="0" smtClean="0"/>
              <a:t>определенных </a:t>
            </a:r>
          </a:p>
          <a:p>
            <a:pPr>
              <a:buNone/>
            </a:pPr>
            <a:r>
              <a:rPr lang="ru-RU" sz="3200" b="1" dirty="0" smtClean="0"/>
              <a:t>групп потребностей </a:t>
            </a:r>
          </a:p>
          <a:p>
            <a:endParaRPr lang="ru-RU" dirty="0"/>
          </a:p>
        </p:txBody>
      </p:sp>
      <p:pic>
        <p:nvPicPr>
          <p:cNvPr id="5" name="Рисунок 4" descr="5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39116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ипы мотивированно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3"/>
            <a:ext cx="7704856" cy="548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1.Мотивация личным примером</a:t>
            </a:r>
            <a:r>
              <a:rPr lang="ru-RU" i="1" dirty="0" smtClean="0"/>
              <a:t>.</a:t>
            </a:r>
            <a:r>
              <a:rPr lang="ru-RU" dirty="0" smtClean="0"/>
              <a:t> Интерес обучающегося к изучаемой дисциплине должен быть вызван не только профессиональностью преподнесения учебного материала, но и личными качествами преподавателя. Педагог, который не опаздывает, доброжелательно относится, серьезно и ответственно выполняет свою работу, вовремя проверяет работы ценится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2. Формирование положительного отношения к профессии</a:t>
            </a:r>
            <a:r>
              <a:rPr lang="ru-RU" b="1" i="1" dirty="0" smtClean="0"/>
              <a:t>.</a:t>
            </a:r>
            <a:r>
              <a:rPr lang="ru-RU" dirty="0" smtClean="0"/>
              <a:t> Необходимо акцентировать внимание на важных профессиональных компетенциях и специфических вопросах.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6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374441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325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Повышение профессиональной мотивации обучающихся информационных и телекоммуникационных специальностей</vt:lpstr>
      <vt:lpstr>Дисциплины учебного плана </vt:lpstr>
      <vt:lpstr>Гибкие навыки </vt:lpstr>
      <vt:lpstr>Soft Skills</vt:lpstr>
      <vt:lpstr>Портфолио </vt:lpstr>
      <vt:lpstr>Тип мотивации </vt:lpstr>
      <vt:lpstr>Слайд 7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Способы мотивации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профессиональной мотивации </dc:title>
  <dc:creator>Admin</dc:creator>
  <cp:lastModifiedBy>Admin</cp:lastModifiedBy>
  <cp:revision>27</cp:revision>
  <dcterms:created xsi:type="dcterms:W3CDTF">2021-04-13T10:49:01Z</dcterms:created>
  <dcterms:modified xsi:type="dcterms:W3CDTF">2021-04-14T19:44:49Z</dcterms:modified>
</cp:coreProperties>
</file>