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89" r:id="rId3"/>
    <p:sldMasterId id="2147483701" r:id="rId4"/>
  </p:sldMasterIdLst>
  <p:sldIdLst>
    <p:sldId id="268" r:id="rId5"/>
    <p:sldId id="277" r:id="rId6"/>
    <p:sldId id="267" r:id="rId7"/>
    <p:sldId id="266" r:id="rId8"/>
    <p:sldId id="269" r:id="rId9"/>
    <p:sldId id="258" r:id="rId10"/>
    <p:sldId id="276" r:id="rId11"/>
    <p:sldId id="270" r:id="rId12"/>
    <p:sldId id="264" r:id="rId13"/>
    <p:sldId id="272" r:id="rId14"/>
    <p:sldId id="265" r:id="rId15"/>
    <p:sldId id="273" r:id="rId16"/>
    <p:sldId id="275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7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594"/>
      </p:cViewPr>
      <p:guideLst>
        <p:guide orient="horz" pos="297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15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2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9057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40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4367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05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829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704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37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56718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60514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81091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8457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6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90" y="1600206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75526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12371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74796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2953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54318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1075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31986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50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90" y="274650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170308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39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sz="1800">
              <a:latin typeface="Arial" charset="0"/>
              <a:cs typeface="Arial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4" y="2130439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4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500C8-5B97-4649-A77F-C79A28FB67F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9800095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13AC64-BDF1-41F7-9950-0D62C4C2B13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67891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7393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8A3A6-EA47-4F73-B756-264A6C4E6B7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8848847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4" y="1600206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6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171B05-C3BA-46C0-B248-A0747DD46B9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8537420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F4A18D-3BED-4CB3-91D0-9D9B4852236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64427780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534BC-1663-4EEB-B468-47B3FD3DAAD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8124603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31FB4A-A330-49F0-A0CB-BE2CF76E053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1088411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3DAF3-4F3C-4FE9-98EA-6856E56D11A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2716947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35F5C3-1CFB-4B41-8281-C0EA416F24B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7287539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585A2-357A-462D-8065-3B080620F99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10276039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52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4" y="274652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45549F-3FF3-4760-9698-AB540C42AA9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67604957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53617E-142A-4231-96A0-0BD8154A9489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31B2-C8E7-4FBB-B1A3-334A2C4D3E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79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6062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54745-B504-4176-B539-BEF17D5B26EE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A35-A7BF-4399-BEFB-07A10C7F24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4812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BBC4C-9451-4BBB-8CF5-0D4A8C930530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14A5-A222-48B0-A00B-9EA3530B36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3487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4205FF-B557-450A-A711-252F65F21D88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3819-3EAF-47A7-9B53-0C3A2AC319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922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269A14-9ECB-441D-A39C-1F94171D8E6D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F07A-914B-436E-AD52-3E20878E1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8129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9228C0-EB7D-44E5-A47B-45B4CC63C930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9CFB0-1E93-4DB0-8EEB-E52948118E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2856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C50EBB-6558-4FD2-92CC-79660D582A36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396A1-B706-4E07-B728-E11857C044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3382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E4285-5D8E-41A5-98D7-9C02C9AD94D2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A96F-CD07-4E79-9F99-7DD576ABFA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321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FA3E79-3C09-499C-9303-EB3666F487AC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285-2D78-4E54-BF4C-2BB3586894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7829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775C1-4731-4D6D-B6E0-C4AF8DA61FAF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37A9-120C-45B9-97F4-797BBE1760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899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7C7B18-B0AD-4AF9-933E-593CBA6D91B9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14CC-463B-40CA-B53B-A328D8161D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875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7080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6C267-452B-4264-AE5A-8947607354A3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4799-5A74-4591-8BEC-8C1A8F243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0775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41233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23094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0E25-011B-4937-927B-4445E5CB7657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F470-59B5-4C8B-8EA1-3E4FAAC42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2550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F8377E-B01D-4B3F-92DB-FFB48716DA54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EEA7-0E92-4D44-85D8-E811906F09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08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6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40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68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ags" Target="../tags/tag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tags" Target="../tags/tag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75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90" y="1600206"/>
            <a:ext cx="63261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fld id="{15FE3A1E-A676-46BC-B662-0944F0A3C05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0B8E17-A50C-4625-B2F6-B23EB4B36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6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178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532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882" indent="-342882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2942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120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474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652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8829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006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37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sz="1800">
              <a:latin typeface="Arial" charset="0"/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9" y="274638"/>
            <a:ext cx="8226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9" y="1600206"/>
            <a:ext cx="82264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9AE572-4966-4CE1-82C7-B5A3E7F369F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6831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178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532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882" indent="-342882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2942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120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474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652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8829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006" indent="-22858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61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document/redirect/5632903/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ctrTitle"/>
          </p:nvPr>
        </p:nvSpPr>
        <p:spPr>
          <a:xfrm>
            <a:off x="611560" y="2785583"/>
            <a:ext cx="6480175" cy="859441"/>
          </a:xfrm>
        </p:spPr>
        <p:txBody>
          <a:bodyPr anchor="t"/>
          <a:lstStyle/>
          <a:p>
            <a:pPr algn="ctr"/>
            <a:r>
              <a:rPr lang="ru-RU" sz="1800" dirty="0">
                <a:solidFill>
                  <a:srgbClr val="0070C0"/>
                </a:solidFill>
              </a:rPr>
              <a:t>Об организационно-методическом сопровождении </a:t>
            </a:r>
            <a:r>
              <a:rPr lang="ru-RU" sz="1800" dirty="0" smtClean="0">
                <a:solidFill>
                  <a:srgbClr val="0070C0"/>
                </a:solidFill>
              </a:rPr>
              <a:t>получения среднего общего образования в </a:t>
            </a:r>
            <a:r>
              <a:rPr lang="ru-RU" sz="1800" dirty="0">
                <a:solidFill>
                  <a:srgbClr val="0070C0"/>
                </a:solidFill>
              </a:rPr>
              <a:t>ПОО ЯО</a:t>
            </a:r>
            <a:endParaRPr lang="ru-RU" altLang="ru-RU" sz="1800" dirty="0" smtClean="0">
              <a:solidFill>
                <a:srgbClr val="0070C0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048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4797425"/>
            <a:ext cx="4681537" cy="792163"/>
          </a:xfrm>
        </p:spPr>
        <p:txBody>
          <a:bodyPr/>
          <a:lstStyle/>
          <a:p>
            <a:pPr algn="l" eaLnBrk="1" hangingPunct="1"/>
            <a:r>
              <a:rPr lang="ru-RU" altLang="ru-RU" sz="1400" dirty="0" smtClean="0"/>
              <a:t>Выборнов В.Ю., руководитель центра развития профессионального образования ГАУ ДПО ЯО ИРО, </a:t>
            </a:r>
            <a:r>
              <a:rPr lang="ru-RU" altLang="ru-RU" sz="1400" dirty="0" err="1" smtClean="0"/>
              <a:t>канд.пед.наук</a:t>
            </a:r>
            <a:endParaRPr lang="ru-RU" altLang="ru-RU" sz="1400" b="1" dirty="0" smtClean="0"/>
          </a:p>
        </p:txBody>
      </p:sp>
      <p:sp>
        <p:nvSpPr>
          <p:cNvPr id="20484" name="Подзаголовок 2"/>
          <p:cNvSpPr txBox="1">
            <a:spLocks/>
          </p:cNvSpPr>
          <p:nvPr/>
        </p:nvSpPr>
        <p:spPr bwMode="auto">
          <a:xfrm>
            <a:off x="1908175" y="5740400"/>
            <a:ext cx="56372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spcAft>
                <a:spcPts val="300"/>
              </a:spcAft>
              <a:buClr>
                <a:srgbClr val="255CFB"/>
              </a:buClr>
              <a:buSzPct val="130000"/>
              <a:buFont typeface="Georgia" pitchFamily="18" charset="0"/>
              <a:buNone/>
            </a:pPr>
            <a:r>
              <a:rPr lang="ru-RU" altLang="ru-RU" sz="1600" dirty="0" smtClean="0">
                <a:solidFill>
                  <a:schemeClr val="tx2"/>
                </a:solidFill>
              </a:rPr>
              <a:t>20 марта 2024 </a:t>
            </a:r>
            <a:r>
              <a:rPr lang="ru-RU" altLang="ru-RU" sz="1600" dirty="0">
                <a:solidFill>
                  <a:schemeClr val="tx2"/>
                </a:solidFill>
              </a:rPr>
              <a:t>г.</a:t>
            </a:r>
            <a:endParaRPr lang="ru-RU" altLang="ru-RU" sz="1600" b="1" dirty="0">
              <a:solidFill>
                <a:schemeClr val="tx2"/>
              </a:solidFill>
            </a:endParaRPr>
          </a:p>
        </p:txBody>
      </p:sp>
      <p:pic>
        <p:nvPicPr>
          <p:cNvPr id="2048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88913"/>
            <a:ext cx="367347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36912"/>
            <a:ext cx="2195736" cy="14804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882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447501" cy="13208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0070C0"/>
                </a:solidFill>
              </a:rPr>
              <a:t>Причины низких образовательных результатов общеобразовательной подготовки в СПО</a:t>
            </a:r>
            <a:endParaRPr lang="ru-RU" sz="1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6447501" cy="388843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Низкий базовый уровень освоения студентами СПО школьной программы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Отсутствие мотивации  у студентов для освоения дисциплин общеобразовательного цикла из-за ориентации на получение профессии;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Необходимость изменения содержания общеобразовательных дисциплин в связи с сокращением сроков обучения по большинству профессий (до 1 года или 40% объемов времени в рамках ОПОП-П)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Недостаточный ресурсный потенциал (материально-техническое оснащение и кадровое обеспечение)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Недостаточный контроль со </a:t>
            </a:r>
            <a:r>
              <a:rPr lang="ru-RU"/>
              <a:t>стороны </a:t>
            </a:r>
            <a:r>
              <a:rPr lang="ru-RU" smtClean="0"/>
              <a:t>руководителей ПОО </a:t>
            </a:r>
            <a:r>
              <a:rPr lang="ru-RU" dirty="0" smtClean="0"/>
              <a:t>ЯО за состоянием общеобразовательной подготовки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060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8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7726"/>
            <a:ext cx="6447501" cy="1079066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Предложения по совершенствованию качества среднего общего образования в ПОО ЯО, представленные на заседании  Координационного совета </a:t>
            </a:r>
            <a:r>
              <a:rPr lang="ru-RU" sz="1600" dirty="0" smtClean="0">
                <a:solidFill>
                  <a:srgbClr val="0070C0"/>
                </a:solidFill>
                <a:latin typeface="+mn-lt"/>
              </a:rPr>
              <a:t>по </a:t>
            </a:r>
            <a:r>
              <a:rPr lang="ru-RU" sz="1600" dirty="0">
                <a:solidFill>
                  <a:srgbClr val="0070C0"/>
                </a:solidFill>
                <a:latin typeface="+mn-lt"/>
              </a:rPr>
              <a:t>повышению качества образования в Ярославской </a:t>
            </a:r>
            <a:r>
              <a:rPr lang="ru-RU" sz="1600" dirty="0" smtClean="0">
                <a:solidFill>
                  <a:srgbClr val="0070C0"/>
                </a:solidFill>
                <a:latin typeface="+mn-lt"/>
              </a:rPr>
              <a:t>области 05.03.2024</a:t>
            </a:r>
            <a:r>
              <a:rPr lang="ru-RU" sz="1600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</a:b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(для ГАУ ДПО ЯО ИРО)</a:t>
            </a: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106045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5576" y="1916832"/>
            <a:ext cx="7272808" cy="436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Обсуждение </a:t>
            </a: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итогов </a:t>
            </a: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ВПР </a:t>
            </a: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2023 г. </a:t>
            </a: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на  заседаниях методических объединений преподавателей ОД ПОО ЯО. Срок</a:t>
            </a: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март-июнь 2024 г.</a:t>
            </a:r>
            <a:endParaRPr lang="ru-RU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Организационно-методическое </a:t>
            </a: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сопровождения ежегодного проведения в ПОО ЯО входной и выходной диагностики образовательных результатов по программам СПО на базе ООО</a:t>
            </a: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 Срок</a:t>
            </a: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май-июнь 2024 г.</a:t>
            </a:r>
            <a:endParaRPr lang="ru-RU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Включить в государственное задание на 2025 курсы повышения квалификации по предметным областям для педагогических работников ОО, реализующих программы СПО на базе ООО, по освоению методик достижения высоких общеобразовательных результатов в условиях интенсификации образовательного процесса. Срок: январь 2025 г.</a:t>
            </a:r>
            <a:endParaRPr lang="ru-RU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Создание  на </a:t>
            </a: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базе одного из ПОО ЯО  базовую площадку по обмену опытом и лучшими практиками достижения высоких общеобразовательных </a:t>
            </a: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результатов. Срок</a:t>
            </a: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: май 2024 г.</a:t>
            </a:r>
            <a:endParaRPr lang="ru-RU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Включить </a:t>
            </a: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в государственное задание на 2025-2027 гг. разработку и реализацию проекта по организационно-методическому сопровождению ПОО ЯО с низкими общеобразовательными </a:t>
            </a: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результатами. </a:t>
            </a:r>
            <a:r>
              <a:rPr lang="ru-RU" sz="1400" dirty="0" smtClean="0">
                <a:solidFill>
                  <a:srgbClr val="000000"/>
                </a:solidFill>
                <a:ea typeface="Calibri" panose="020F0502020204030204" pitchFamily="34" charset="0"/>
              </a:rPr>
              <a:t>Срок</a:t>
            </a:r>
            <a:r>
              <a:rPr lang="ru-RU" sz="1400" dirty="0">
                <a:solidFill>
                  <a:srgbClr val="000000"/>
                </a:solidFill>
                <a:ea typeface="Calibri" panose="020F0502020204030204" pitchFamily="34" charset="0"/>
              </a:rPr>
              <a:t>: январь 2025 г.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0674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3978" y="461840"/>
            <a:ext cx="5458150" cy="881037"/>
          </a:xfrm>
        </p:spPr>
        <p:txBody>
          <a:bodyPr>
            <a:noAutofit/>
          </a:bodyPr>
          <a:lstStyle/>
          <a:p>
            <a:pPr algn="ctr"/>
            <a:r>
              <a:rPr lang="ru-RU" sz="1600" dirty="0">
                <a:solidFill>
                  <a:srgbClr val="0070C0"/>
                </a:solidFill>
              </a:rPr>
              <a:t>График проведения информационно-методических семинаров по теме: «Итоги  Всероссийских проверочных работ  </a:t>
            </a:r>
            <a:r>
              <a:rPr lang="ru-RU" sz="1600" dirty="0" smtClean="0">
                <a:solidFill>
                  <a:srgbClr val="0070C0"/>
                </a:solidFill>
              </a:rPr>
              <a:t>2023 года в </a:t>
            </a:r>
            <a:r>
              <a:rPr lang="ru-RU" sz="1600" dirty="0">
                <a:solidFill>
                  <a:srgbClr val="0070C0"/>
                </a:solidFill>
              </a:rPr>
              <a:t>ПОО ЯО»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106045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294843"/>
              </p:ext>
            </p:extLst>
          </p:nvPr>
        </p:nvGraphicFramePr>
        <p:xfrm>
          <a:off x="1115616" y="1400053"/>
          <a:ext cx="6048672" cy="5307327"/>
        </p:xfrm>
        <a:graphic>
          <a:graphicData uri="http://schemas.openxmlformats.org/drawingml/2006/table">
            <a:tbl>
              <a:tblPr firstRow="1" firstCol="1" bandRow="1"/>
              <a:tblGrid>
                <a:gridCol w="454394">
                  <a:extLst>
                    <a:ext uri="{9D8B030D-6E8A-4147-A177-3AD203B41FA5}">
                      <a16:colId xmlns:a16="http://schemas.microsoft.com/office/drawing/2014/main" xmlns="" val="3103468898"/>
                    </a:ext>
                  </a:extLst>
                </a:gridCol>
                <a:gridCol w="1264590">
                  <a:extLst>
                    <a:ext uri="{9D8B030D-6E8A-4147-A177-3AD203B41FA5}">
                      <a16:colId xmlns:a16="http://schemas.microsoft.com/office/drawing/2014/main" xmlns="" val="2061056768"/>
                    </a:ext>
                  </a:extLst>
                </a:gridCol>
                <a:gridCol w="2022333">
                  <a:extLst>
                    <a:ext uri="{9D8B030D-6E8A-4147-A177-3AD203B41FA5}">
                      <a16:colId xmlns:a16="http://schemas.microsoft.com/office/drawing/2014/main" xmlns="" val="4251046457"/>
                    </a:ext>
                  </a:extLst>
                </a:gridCol>
                <a:gridCol w="1025701">
                  <a:extLst>
                    <a:ext uri="{9D8B030D-6E8A-4147-A177-3AD203B41FA5}">
                      <a16:colId xmlns:a16="http://schemas.microsoft.com/office/drawing/2014/main" xmlns="" val="3391630843"/>
                    </a:ext>
                  </a:extLst>
                </a:gridCol>
                <a:gridCol w="1281654">
                  <a:extLst>
                    <a:ext uri="{9D8B030D-6E8A-4147-A177-3AD203B41FA5}">
                      <a16:colId xmlns:a16="http://schemas.microsoft.com/office/drawing/2014/main" xmlns="" val="308682010"/>
                    </a:ext>
                  </a:extLst>
                </a:gridCol>
              </a:tblGrid>
              <a:tr h="545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Название мероприятия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проведения мероприятия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 проведения мероприятия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6098389"/>
                  </a:ext>
                </a:extLst>
              </a:tr>
              <a:tr h="1090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Физико-математические науки (физика, математика, информатика)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Итоги  Всероссийских проверочных работ  2023года в ПОО ЯО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16.04.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ГПОУ ЯО Ярославский колледж управления и профессиональных технологий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9386671"/>
                  </a:ext>
                </a:extLst>
              </a:tr>
              <a:tr h="726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Естественные науки (химия, биология, география)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25.04.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ГПОАУ ЯО Ярославский колледж сервиса и дизайна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90848915"/>
                  </a:ext>
                </a:extLst>
              </a:tr>
              <a:tr h="873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Филологические науки (русский язык, литература, иностранный язык)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07.05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ГПОУ ЯО «Ярославский автомеханический колледж»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7758673"/>
                  </a:ext>
                </a:extLst>
              </a:tr>
              <a:tr h="908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Общественные науки (история, обществознание)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28.05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ГПОУ ЯО Ярославский торгово-экономический колледж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3501189"/>
                  </a:ext>
                </a:extLst>
              </a:tr>
              <a:tr h="908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культура, ОБЖ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13.06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ГПОАУ ЯО «Ярославский промышленно-экономический колледж»</a:t>
                      </a:r>
                    </a:p>
                  </a:txBody>
                  <a:tcPr marL="43644" marR="436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0757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3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B0F0"/>
            </a:gs>
            <a:gs pos="50000">
              <a:srgbClr val="B55CAB"/>
            </a:gs>
            <a:gs pos="100000">
              <a:srgbClr val="3D1B5F"/>
            </a:gs>
          </a:gsLst>
          <a:lin ang="25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636838"/>
            <a:ext cx="6911975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Спасибо за внимание!</a:t>
            </a:r>
            <a:br>
              <a:rPr lang="ru-RU" dirty="0"/>
            </a:br>
            <a:endParaRPr lang="ru-RU" altLang="ru-RU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ru-RU" altLang="ru-RU" smtClean="0"/>
          </a:p>
          <a:p>
            <a:pPr algn="ctr" eaLnBrk="1" hangingPunct="1"/>
            <a:endParaRPr lang="ru-RU" altLang="ru-RU" smtClean="0"/>
          </a:p>
          <a:p>
            <a:pPr algn="ctr"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72518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18432"/>
            <a:ext cx="6045414" cy="648072"/>
          </a:xfrm>
        </p:spPr>
        <p:txBody>
          <a:bodyPr>
            <a:noAutofit/>
          </a:bodyPr>
          <a:lstStyle/>
          <a:p>
            <a:pPr algn="ctr"/>
            <a:r>
              <a:rPr lang="ru-RU" sz="1600" dirty="0">
                <a:solidFill>
                  <a:srgbClr val="0070C0"/>
                </a:solidFill>
              </a:rPr>
              <a:t>Федеральный закон от 29.12.2012 N 273-ФЗ "Об образовании в Российской </a:t>
            </a:r>
            <a:r>
              <a:rPr lang="ru-RU" sz="1600" dirty="0" smtClean="0">
                <a:solidFill>
                  <a:srgbClr val="0070C0"/>
                </a:solidFill>
              </a:rPr>
              <a:t>Федерации« (ст. 68)</a:t>
            </a:r>
            <a:endParaRPr lang="ru-RU" sz="1400" dirty="0">
              <a:solidFill>
                <a:srgbClr val="0070C0"/>
              </a:solidFill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2" y="188640"/>
            <a:ext cx="8758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58834" y="1484784"/>
            <a:ext cx="705678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3. </a:t>
            </a:r>
            <a:r>
              <a:rPr lang="ru-RU" dirty="0"/>
              <a:t>Получение среднего профессионального образования на базе основного общего образования осуществляется с одновременным получением среднего общего образования в пределах соответствующей образовательной программы среднего профессионального образования. В этом случае образовательная программа среднего профессионального образования, реализуемая на базе основного общего образования, разрабатывается на основе требований соответствующих </a:t>
            </a:r>
            <a:r>
              <a:rPr lang="ru-RU" dirty="0">
                <a:hlinkClick r:id="rId3"/>
              </a:rPr>
              <a:t>федеральных государственных образовательных стандартов</a:t>
            </a:r>
            <a:r>
              <a:rPr lang="ru-RU" dirty="0"/>
              <a:t> среднего общего и среднего профессионального образования с учетом получаемой профессии или специальности среднего профессионального </a:t>
            </a:r>
            <a:r>
              <a:rPr lang="ru-RU" dirty="0" smtClean="0"/>
              <a:t>образования</a:t>
            </a:r>
            <a:endParaRPr lang="ru-RU" dirty="0"/>
          </a:p>
          <a:p>
            <a:pPr marL="0" lvl="1" indent="457200" algn="just">
              <a:spcAft>
                <a:spcPts val="600"/>
              </a:spcAft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826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18432"/>
            <a:ext cx="6045414" cy="648072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00B0F0"/>
                </a:solidFill>
              </a:rPr>
              <a:t>Нормативная и методическая основа общеобразовательной подготовки в ПОО</a:t>
            </a:r>
            <a:r>
              <a:rPr lang="ru-RU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2" y="188640"/>
            <a:ext cx="8758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58834" y="1484784"/>
            <a:ext cx="705678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457200" algn="just">
              <a:spcAft>
                <a:spcPts val="600"/>
              </a:spcAft>
            </a:pPr>
            <a:r>
              <a:rPr lang="ru-RU" sz="1200" dirty="0" smtClean="0"/>
              <a:t>Федеральный </a:t>
            </a:r>
            <a:r>
              <a:rPr lang="ru-RU" sz="1200" dirty="0"/>
              <a:t>закон от 29.12.2012 N 273-ФЗ "Об образовании в Российской Федерации";</a:t>
            </a:r>
          </a:p>
          <a:p>
            <a:pPr marL="0" lvl="1" indent="457200" algn="just">
              <a:spcAft>
                <a:spcPts val="600"/>
              </a:spcAft>
            </a:pPr>
            <a:r>
              <a:rPr lang="ru-RU" sz="1200" dirty="0" smtClean="0"/>
              <a:t>приказ </a:t>
            </a:r>
            <a:r>
              <a:rPr lang="ru-RU" sz="1200" dirty="0" err="1"/>
              <a:t>Минобрнауки</a:t>
            </a:r>
            <a:r>
              <a:rPr lang="ru-RU" sz="1200" dirty="0"/>
              <a:t> России от 17.05.2012 N 413 "Об утверждении </a:t>
            </a:r>
            <a:r>
              <a:rPr lang="ru-RU" sz="1200" dirty="0" smtClean="0"/>
              <a:t>федерального государственного </a:t>
            </a:r>
            <a:r>
              <a:rPr lang="ru-RU" sz="1200" dirty="0"/>
              <a:t>образовательного стандарта среднего общего </a:t>
            </a:r>
            <a:r>
              <a:rPr lang="ru-RU" sz="1200" dirty="0" smtClean="0"/>
              <a:t>образования«;</a:t>
            </a:r>
            <a:endParaRPr lang="ru-RU" sz="1200" dirty="0"/>
          </a:p>
          <a:p>
            <a:pPr marL="0" lvl="1" indent="457200" algn="just">
              <a:spcAft>
                <a:spcPts val="600"/>
              </a:spcAft>
            </a:pPr>
            <a:r>
              <a:rPr lang="ru-RU" sz="1200" dirty="0" smtClean="0"/>
              <a:t>приказ </a:t>
            </a:r>
            <a:r>
              <a:rPr lang="ru-RU" sz="1200" dirty="0" err="1"/>
              <a:t>Минпросвещения</a:t>
            </a:r>
            <a:r>
              <a:rPr lang="ru-RU" sz="1200" dirty="0"/>
              <a:t> России от 28.08.2020 N 442 "Об утверждении </a:t>
            </a:r>
            <a:r>
              <a:rPr lang="ru-RU" sz="1200" dirty="0" smtClean="0"/>
              <a:t>Порядка организации </a:t>
            </a:r>
            <a:r>
              <a:rPr lang="ru-RU" sz="1200" dirty="0"/>
              <a:t>и осуществления образовательной деятельности по основным </a:t>
            </a:r>
            <a:r>
              <a:rPr lang="ru-RU" sz="1200" dirty="0" smtClean="0"/>
              <a:t>общеобразовательным программам </a:t>
            </a:r>
            <a:r>
              <a:rPr lang="ru-RU" sz="1200" dirty="0"/>
              <a:t>- образовательным программам начального общего, основного общего и </a:t>
            </a:r>
            <a:r>
              <a:rPr lang="ru-RU" sz="1200" dirty="0" smtClean="0"/>
              <a:t>среднего общего образования«;</a:t>
            </a:r>
            <a:endParaRPr lang="ru-RU" sz="1200" dirty="0"/>
          </a:p>
          <a:p>
            <a:pPr marL="0" lvl="1" indent="457200" algn="just">
              <a:spcAft>
                <a:spcPts val="600"/>
              </a:spcAft>
            </a:pPr>
            <a:r>
              <a:rPr lang="ru-RU" sz="1200" dirty="0" smtClean="0"/>
              <a:t>приказ </a:t>
            </a:r>
            <a:r>
              <a:rPr lang="ru-RU" sz="1200" dirty="0" err="1"/>
              <a:t>Минпросвещения</a:t>
            </a:r>
            <a:r>
              <a:rPr lang="ru-RU" sz="1200" dirty="0"/>
              <a:t> России от 24.08.2022 N 762 "Об утверждении </a:t>
            </a:r>
            <a:r>
              <a:rPr lang="ru-RU" sz="1200" dirty="0" smtClean="0"/>
              <a:t>Порядка организации </a:t>
            </a:r>
            <a:r>
              <a:rPr lang="ru-RU" sz="1200" dirty="0"/>
              <a:t>и осуществления образовательной деятельности по образовательным </a:t>
            </a:r>
            <a:r>
              <a:rPr lang="ru-RU" sz="1200" dirty="0" smtClean="0"/>
              <a:t>программам среднего </a:t>
            </a:r>
            <a:r>
              <a:rPr lang="ru-RU" sz="1200" dirty="0"/>
              <a:t>профессионального образования" </a:t>
            </a:r>
            <a:endParaRPr lang="ru-RU" sz="1200" dirty="0" smtClean="0"/>
          </a:p>
          <a:p>
            <a:pPr marL="0" lvl="1" indent="457200" algn="just">
              <a:spcAft>
                <a:spcPts val="600"/>
              </a:spcAft>
            </a:pPr>
            <a:r>
              <a:rPr lang="ru-RU" sz="1200" dirty="0" smtClean="0"/>
              <a:t>приказ </a:t>
            </a:r>
            <a:r>
              <a:rPr lang="ru-RU" sz="1200" dirty="0" err="1"/>
              <a:t>Минпросвещения</a:t>
            </a:r>
            <a:r>
              <a:rPr lang="ru-RU" sz="1200" dirty="0"/>
              <a:t> России от 23.11.2022 N 1014 "Об утверждении </a:t>
            </a:r>
            <a:r>
              <a:rPr lang="ru-RU" sz="1200" dirty="0" smtClean="0"/>
              <a:t>федеральной образовательной </a:t>
            </a:r>
            <a:r>
              <a:rPr lang="ru-RU" sz="1200" dirty="0"/>
              <a:t>программы среднего общего </a:t>
            </a:r>
            <a:r>
              <a:rPr lang="ru-RU" sz="1200" dirty="0" smtClean="0"/>
              <a:t>образования«</a:t>
            </a:r>
          </a:p>
          <a:p>
            <a:pPr marL="0" lvl="1" indent="457200" algn="just">
              <a:spcAft>
                <a:spcPts val="600"/>
              </a:spcAft>
            </a:pPr>
            <a:r>
              <a:rPr lang="ru-RU" sz="1200" dirty="0" smtClean="0"/>
              <a:t>федеральные государственные образовательные стандарты среднего профессионального образования по профессиям/специальностям;</a:t>
            </a:r>
          </a:p>
          <a:p>
            <a:pPr marL="0" lvl="1" indent="457200" algn="just">
              <a:spcAft>
                <a:spcPts val="600"/>
              </a:spcAft>
            </a:pPr>
            <a:r>
              <a:rPr lang="ru-RU" sz="1200" dirty="0"/>
              <a:t>Концепция преподавания общеобразовательных дисциплин с учетом профессиональной направленности программ среднего профессионального образования, реализуемых на базе основного общего образования (утверждено распоряжением Министерства просвещения Российской Федерации от 30 апреля 2021 г. N Р-98</a:t>
            </a:r>
            <a:r>
              <a:rPr lang="ru-RU" sz="1200" dirty="0" smtClean="0"/>
              <a:t>)</a:t>
            </a:r>
          </a:p>
          <a:p>
            <a:pPr marL="0" lvl="1" indent="457200" algn="just">
              <a:spcAft>
                <a:spcPts val="600"/>
              </a:spcAft>
            </a:pPr>
            <a:r>
              <a:rPr lang="ru-RU" sz="1200" dirty="0" smtClean="0"/>
              <a:t>Рекомендации по реализации среднего общего образования в пределах освоения образовательной программы среднего профессионального образования (</a:t>
            </a:r>
            <a:r>
              <a:rPr lang="ru-RU" sz="1200" dirty="0"/>
              <a:t>Письмо&gt; </a:t>
            </a:r>
            <a:r>
              <a:rPr lang="ru-RU" sz="1200" dirty="0" err="1"/>
              <a:t>Минпросвещения</a:t>
            </a:r>
            <a:r>
              <a:rPr lang="ru-RU" sz="1200" dirty="0"/>
              <a:t> России от 01.03.2023 N 05-592 "О направлении рекомендаций" </a:t>
            </a:r>
            <a:r>
              <a:rPr lang="ru-RU" sz="1200" dirty="0" smtClean="0"/>
              <a:t>)</a:t>
            </a:r>
          </a:p>
          <a:p>
            <a:pPr marL="0" lvl="1" indent="457200" algn="just">
              <a:spcAft>
                <a:spcPts val="600"/>
              </a:spcAft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2163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834" y="620688"/>
            <a:ext cx="6368255" cy="936104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00B0F0"/>
                </a:solidFill>
              </a:rPr>
              <a:t>Общеобразовательная подготовка в ПОО, функционально подчиненных министерству образования ЯО</a:t>
            </a:r>
            <a:br>
              <a:rPr lang="ru-RU" sz="1600" dirty="0" smtClean="0">
                <a:solidFill>
                  <a:srgbClr val="00B0F0"/>
                </a:solidFill>
              </a:rPr>
            </a:br>
            <a:r>
              <a:rPr lang="ru-RU" sz="1400" dirty="0">
                <a:solidFill>
                  <a:srgbClr val="00B0F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(по состоянию на 01.10.2023 г.)</a:t>
            </a:r>
            <a:r>
              <a:rPr lang="ru-RU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12057" y="4797152"/>
            <a:ext cx="583264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b="1" dirty="0" smtClean="0">
                <a:latin typeface="Arial Black"/>
                <a:ea typeface="Calibri"/>
                <a:cs typeface="Aharoni"/>
              </a:rPr>
              <a:t>Количество образовательных </a:t>
            </a:r>
            <a:r>
              <a:rPr lang="ru-RU" sz="1200" b="1" dirty="0">
                <a:latin typeface="Arial Black"/>
                <a:ea typeface="Calibri"/>
                <a:cs typeface="Aharoni"/>
              </a:rPr>
              <a:t>программам подготовки квалифицированных рабочих, служащих (ППКРС)  </a:t>
            </a:r>
            <a:r>
              <a:rPr lang="ru-RU" sz="1200" b="1" dirty="0" smtClean="0">
                <a:latin typeface="Arial Black"/>
                <a:ea typeface="Calibri"/>
                <a:cs typeface="Aharoni"/>
              </a:rPr>
              <a:t>по которым ведут набор ПОО ЯО на базе 9 классов -   48</a:t>
            </a:r>
          </a:p>
          <a:p>
            <a:r>
              <a:rPr lang="ru-RU" sz="1200" b="1" dirty="0" smtClean="0">
                <a:latin typeface="Arial Black"/>
                <a:ea typeface="Calibri"/>
                <a:cs typeface="Aharoni"/>
              </a:rPr>
              <a:t> </a:t>
            </a: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5321" y="3861048"/>
            <a:ext cx="5832648" cy="7168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200" b="1" dirty="0">
                <a:latin typeface="Arial Black"/>
                <a:ea typeface="Calibri"/>
                <a:cs typeface="Aharoni"/>
              </a:rPr>
              <a:t>Количество </a:t>
            </a:r>
            <a:r>
              <a:rPr lang="ru-RU" sz="1200" b="1" dirty="0" smtClean="0">
                <a:latin typeface="Arial Black"/>
                <a:ea typeface="Calibri"/>
                <a:cs typeface="Aharoni"/>
              </a:rPr>
              <a:t>образовательных </a:t>
            </a:r>
            <a:r>
              <a:rPr lang="ru-RU" sz="1200" b="1" dirty="0">
                <a:latin typeface="Arial Black"/>
                <a:ea typeface="Calibri"/>
                <a:cs typeface="Aharoni"/>
              </a:rPr>
              <a:t>программам подготовки специалистов среднего звена, по которым ведут набор ПОО </a:t>
            </a:r>
            <a:r>
              <a:rPr lang="ru-RU" sz="1200" b="1" dirty="0" smtClean="0">
                <a:latin typeface="Arial Black"/>
                <a:ea typeface="Calibri"/>
                <a:cs typeface="Aharoni"/>
              </a:rPr>
              <a:t>ЯО на </a:t>
            </a:r>
            <a:r>
              <a:rPr lang="ru-RU" sz="1200" b="1" dirty="0">
                <a:latin typeface="Arial Black"/>
                <a:ea typeface="Calibri"/>
                <a:cs typeface="Aharoni"/>
              </a:rPr>
              <a:t>базе 9 классов </a:t>
            </a:r>
            <a:r>
              <a:rPr lang="ru-RU" sz="1200" b="1" dirty="0" smtClean="0">
                <a:latin typeface="Arial Black"/>
                <a:ea typeface="Calibri"/>
                <a:cs typeface="Aharoni"/>
              </a:rPr>
              <a:t>-   89 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2" y="188640"/>
            <a:ext cx="8758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982276"/>
              </p:ext>
            </p:extLst>
          </p:nvPr>
        </p:nvGraphicFramePr>
        <p:xfrm>
          <a:off x="1259632" y="1595465"/>
          <a:ext cx="4897755" cy="1761173"/>
        </p:xfrm>
        <a:graphic>
          <a:graphicData uri="http://schemas.openxmlformats.org/drawingml/2006/table">
            <a:tbl>
              <a:tblPr firstRow="1" firstCol="1" bandRow="1"/>
              <a:tblGrid>
                <a:gridCol w="824865">
                  <a:extLst>
                    <a:ext uri="{9D8B030D-6E8A-4147-A177-3AD203B41FA5}">
                      <a16:colId xmlns:a16="http://schemas.microsoft.com/office/drawing/2014/main" xmlns="" val="2896808190"/>
                    </a:ext>
                  </a:extLst>
                </a:gridCol>
                <a:gridCol w="667385">
                  <a:extLst>
                    <a:ext uri="{9D8B030D-6E8A-4147-A177-3AD203B41FA5}">
                      <a16:colId xmlns:a16="http://schemas.microsoft.com/office/drawing/2014/main" xmlns="" val="3534227060"/>
                    </a:ext>
                  </a:extLst>
                </a:gridCol>
                <a:gridCol w="667385">
                  <a:extLst>
                    <a:ext uri="{9D8B030D-6E8A-4147-A177-3AD203B41FA5}">
                      <a16:colId xmlns:a16="http://schemas.microsoft.com/office/drawing/2014/main" xmlns="" val="76027536"/>
                    </a:ext>
                  </a:extLst>
                </a:gridCol>
                <a:gridCol w="667385">
                  <a:extLst>
                    <a:ext uri="{9D8B030D-6E8A-4147-A177-3AD203B41FA5}">
                      <a16:colId xmlns:a16="http://schemas.microsoft.com/office/drawing/2014/main" xmlns="" val="1953916669"/>
                    </a:ext>
                  </a:extLst>
                </a:gridCol>
                <a:gridCol w="667385">
                  <a:extLst>
                    <a:ext uri="{9D8B030D-6E8A-4147-A177-3AD203B41FA5}">
                      <a16:colId xmlns:a16="http://schemas.microsoft.com/office/drawing/2014/main" xmlns="" val="51704787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1327897369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xmlns="" val="1448978440"/>
                    </a:ext>
                  </a:extLst>
                </a:gridCol>
              </a:tblGrid>
              <a:tr h="14668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Распределение контингента по курсам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обучается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7129910"/>
                  </a:ext>
                </a:extLst>
              </a:tr>
              <a:tr h="706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курс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курс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курс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курс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курс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835030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количество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7443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7007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6351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3519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58029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ППССЗ-9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5164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4495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4050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3034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619519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ППКРС-9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2279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2512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2301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7577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1113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27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8080" y="476672"/>
            <a:ext cx="6368255" cy="576064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00B0F0"/>
                </a:solidFill>
              </a:rPr>
              <a:t>Педагогические кадры  ПОО ЯО, </a:t>
            </a:r>
            <a:br>
              <a:rPr lang="ru-RU" sz="1600" dirty="0" smtClean="0">
                <a:solidFill>
                  <a:srgbClr val="00B0F0"/>
                </a:solidFill>
              </a:rPr>
            </a:br>
            <a:r>
              <a:rPr lang="ru-RU" sz="1600" dirty="0" smtClean="0">
                <a:solidFill>
                  <a:srgbClr val="00B0F0"/>
                </a:solidFill>
              </a:rPr>
              <a:t>реализующие программы СПО (отчет СПО-1)</a:t>
            </a:r>
            <a:r>
              <a:rPr lang="ru-RU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2" y="188640"/>
            <a:ext cx="8758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244492"/>
              </p:ext>
            </p:extLst>
          </p:nvPr>
        </p:nvGraphicFramePr>
        <p:xfrm>
          <a:off x="827584" y="1181920"/>
          <a:ext cx="6768751" cy="4882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9847">
                  <a:extLst>
                    <a:ext uri="{9D8B030D-6E8A-4147-A177-3AD203B41FA5}">
                      <a16:colId xmlns:a16="http://schemas.microsoft.com/office/drawing/2014/main" xmlns="" val="1924268721"/>
                    </a:ext>
                  </a:extLst>
                </a:gridCol>
                <a:gridCol w="665045">
                  <a:extLst>
                    <a:ext uri="{9D8B030D-6E8A-4147-A177-3AD203B41FA5}">
                      <a16:colId xmlns:a16="http://schemas.microsoft.com/office/drawing/2014/main" xmlns="" val="751586811"/>
                    </a:ext>
                  </a:extLst>
                </a:gridCol>
                <a:gridCol w="1253354">
                  <a:extLst>
                    <a:ext uri="{9D8B030D-6E8A-4147-A177-3AD203B41FA5}">
                      <a16:colId xmlns:a16="http://schemas.microsoft.com/office/drawing/2014/main" xmlns="" val="2730020897"/>
                    </a:ext>
                  </a:extLst>
                </a:gridCol>
                <a:gridCol w="1176617">
                  <a:extLst>
                    <a:ext uri="{9D8B030D-6E8A-4147-A177-3AD203B41FA5}">
                      <a16:colId xmlns:a16="http://schemas.microsoft.com/office/drawing/2014/main" xmlns="" val="1504091629"/>
                    </a:ext>
                  </a:extLst>
                </a:gridCol>
                <a:gridCol w="613888">
                  <a:extLst>
                    <a:ext uri="{9D8B030D-6E8A-4147-A177-3AD203B41FA5}">
                      <a16:colId xmlns:a16="http://schemas.microsoft.com/office/drawing/2014/main" xmlns="" val="1120503318"/>
                    </a:ext>
                  </a:extLst>
                </a:gridCol>
              </a:tblGrid>
              <a:tr h="4446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№ строки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государственные ОО, реализующие программы СПО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частные ОО, реализующие программы СПО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всего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3847180913"/>
                  </a:ext>
                </a:extLst>
              </a:tr>
              <a:tr h="29643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педагогические работники - всего (сумма строк 2, 7-15)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1975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2017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1152934358"/>
                  </a:ext>
                </a:extLst>
              </a:tr>
              <a:tr h="405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       в том числе: 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/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       преподаватели - всего (сумма строк 3-6)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1371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1406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2139730351"/>
                  </a:ext>
                </a:extLst>
              </a:tr>
              <a:tr h="357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из них: </a:t>
                      </a:r>
                      <a:b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ru-RU" sz="11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          </a:t>
                      </a: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по общеобразовательных дисциплин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</a:rPr>
                        <a:t>423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</a:rPr>
                        <a:t>433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2316954229"/>
                  </a:ext>
                </a:extLst>
              </a:tr>
              <a:tr h="405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общего гуманитарного и социально-экономического </a:t>
                      </a:r>
                      <a:r>
                        <a:rPr lang="ru-RU" sz="11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учебного  </a:t>
                      </a: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цикла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128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</a:rPr>
                        <a:t>131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2027794412"/>
                  </a:ext>
                </a:extLst>
              </a:tr>
              <a:tr h="29643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математического и общего </a:t>
                      </a:r>
                      <a:r>
                        <a:rPr lang="ru-RU" sz="11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  естественнонаучного </a:t>
                      </a: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учебного цикла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77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81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47639814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   профессионального учебного цикла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761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2699500243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мастера производственного обучения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280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3429694185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социальные педагоги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226576054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педагоги-психологи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1609458620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в том числе: педагоги-организаторы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1462586364"/>
                  </a:ext>
                </a:extLst>
              </a:tr>
              <a:tr h="67131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преподаватели-организаторы (основ безопасности </a:t>
                      </a:r>
                      <a:br>
                        <a:rPr lang="ru-RU" sz="1100" u="none" strike="noStrike">
                          <a:effectLst/>
                        </a:rPr>
                      </a:br>
                      <a:r>
                        <a:rPr lang="ru-RU" sz="1100" u="none" strike="noStrike">
                          <a:effectLst/>
                        </a:rPr>
                        <a:t/>
                      </a:r>
                      <a:br>
                        <a:rPr lang="ru-RU" sz="1100" u="none" strike="noStrike">
                          <a:effectLst/>
                        </a:rPr>
                      </a:br>
                      <a:r>
                        <a:rPr lang="ru-RU" sz="1100" u="none" strike="noStrike">
                          <a:effectLst/>
                        </a:rPr>
                        <a:t>       жизнедеятельности, допризывной подготовки)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697749122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руководители физического воспитания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2688253460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методисты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2617120728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тьюторы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443203368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       прочие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144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5" marR="6805" marT="6805" marB="0" anchor="ctr"/>
                </a:tc>
                <a:extLst>
                  <a:ext uri="{0D108BD9-81ED-4DB2-BD59-A6C34878D82A}">
                    <a16:rowId xmlns:a16="http://schemas.microsoft.com/office/drawing/2014/main" xmlns="" val="283951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80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3925" y="414158"/>
            <a:ext cx="7148462" cy="868138"/>
          </a:xfrm>
        </p:spPr>
        <p:txBody>
          <a:bodyPr>
            <a:noAutofit/>
          </a:bodyPr>
          <a:lstStyle/>
          <a:p>
            <a:pPr lvl="0" algn="ctr" defTabSz="914400">
              <a:spcBef>
                <a:spcPts val="0"/>
              </a:spcBef>
            </a:pPr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Модернизация общеобразовательной </a:t>
            </a: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подготовки в рамках реализации национального проекта «Современная школа» (Внедрение методик преподавания общеобразовательных дисциплин </a:t>
            </a: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учетом профессиональной направленности программ среднего профессионального </a:t>
            </a: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образования)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34" y="188640"/>
            <a:ext cx="936663" cy="8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468034" y="2032825"/>
            <a:ext cx="7546763" cy="50059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0"/>
              </a:spcBef>
              <a:buClrTx/>
              <a:buSzTx/>
              <a:buFont typeface="Wingdings 3" charset="2"/>
              <a:buNone/>
            </a:pPr>
            <a:r>
              <a:rPr lang="ru-RU" sz="14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/>
              </a:rPr>
              <a:t>Цель: повышение качества преподавания общеобразовательных учебных предметов с учетом стратегических направлений (вызовов) развития системы СПО и совершенствование учебного процесса организаций СПО</a:t>
            </a:r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prstClr val="black">
                  <a:lumMod val="95000"/>
                  <a:lumOff val="5000"/>
                </a:prstClr>
              </a:solidFill>
              <a:latin typeface="Calibri"/>
            </a:endParaRPr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prstClr val="black">
                  <a:lumMod val="95000"/>
                  <a:lumOff val="5000"/>
                </a:prstClr>
              </a:solidFill>
              <a:latin typeface="Calibri"/>
            </a:endParaRPr>
          </a:p>
          <a:p>
            <a:pPr marL="0" indent="0">
              <a:buFont typeface="Wingdings 3" charset="2"/>
              <a:buNone/>
            </a:pPr>
            <a:endParaRPr lang="ru-RU" sz="12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05" y="2646574"/>
            <a:ext cx="2664296" cy="2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520317" y="4626799"/>
            <a:ext cx="26642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1200" dirty="0"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477" y="3898098"/>
            <a:ext cx="776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5670">
            <a:off x="7625850" y="1976691"/>
            <a:ext cx="1075499" cy="123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59447" y="2530519"/>
            <a:ext cx="3456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u="sng" dirty="0">
                <a:latin typeface="Calibri"/>
              </a:rPr>
              <a:t>к 2024 году </a:t>
            </a:r>
            <a:r>
              <a:rPr lang="ru-RU" sz="1200" dirty="0">
                <a:latin typeface="Calibri"/>
              </a:rPr>
              <a:t>во всех ОО, реализующих программы СПО  внедрены методики преподавания ОД с учетом профессиональной направленности программ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5575" y="3237671"/>
            <a:ext cx="6912768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Основные изменения:</a:t>
            </a:r>
          </a:p>
          <a:p>
            <a:pPr>
              <a:spcAft>
                <a:spcPts val="400"/>
              </a:spcAft>
            </a:pPr>
            <a:r>
              <a:rPr lang="ru-RU" sz="1200" dirty="0" smtClean="0"/>
              <a:t>внедрение принципов интенсификации, интеграции, </a:t>
            </a:r>
            <a:r>
              <a:rPr lang="ru-RU" sz="1200" dirty="0" err="1" smtClean="0"/>
              <a:t>цифровизации</a:t>
            </a:r>
            <a:r>
              <a:rPr lang="ru-RU" sz="1200" dirty="0" smtClean="0"/>
              <a:t>, профессионализации;</a:t>
            </a:r>
          </a:p>
          <a:p>
            <a:pPr>
              <a:spcAft>
                <a:spcPts val="400"/>
              </a:spcAft>
            </a:pPr>
            <a:r>
              <a:rPr lang="ru-RU" sz="1200" dirty="0" smtClean="0"/>
              <a:t>единый объем подготовки- 1476 </a:t>
            </a:r>
            <a:r>
              <a:rPr lang="ru-RU" sz="1200" dirty="0"/>
              <a:t>часов для реализации СОО для ППКРС и </a:t>
            </a:r>
            <a:r>
              <a:rPr lang="ru-RU" sz="1200" dirty="0" smtClean="0"/>
              <a:t>ППССЗ;</a:t>
            </a:r>
          </a:p>
          <a:p>
            <a:pPr algn="just">
              <a:spcAft>
                <a:spcPts val="400"/>
              </a:spcAft>
            </a:pPr>
            <a:r>
              <a:rPr lang="ru-RU" sz="1200" dirty="0" smtClean="0"/>
              <a:t>13 обязательных предметов + </a:t>
            </a:r>
            <a:r>
              <a:rPr lang="ru-RU" sz="1200" dirty="0"/>
              <a:t>обязательное выполнение </a:t>
            </a:r>
            <a:r>
              <a:rPr lang="ru-RU" sz="1200" dirty="0" smtClean="0"/>
              <a:t>ИП;</a:t>
            </a:r>
          </a:p>
          <a:p>
            <a:pPr algn="just">
              <a:spcAft>
                <a:spcPts val="400"/>
              </a:spcAft>
            </a:pPr>
            <a:r>
              <a:rPr lang="ru-RU" sz="1200" dirty="0" smtClean="0"/>
              <a:t>учет </a:t>
            </a:r>
            <a:r>
              <a:rPr lang="ru-RU" sz="1200" dirty="0"/>
              <a:t>профессиональной </a:t>
            </a:r>
            <a:r>
              <a:rPr lang="ru-RU" sz="1200" dirty="0" smtClean="0"/>
              <a:t>направленности образовательных </a:t>
            </a:r>
            <a:r>
              <a:rPr lang="ru-RU" sz="1200" dirty="0"/>
              <a:t>программ СПО при </a:t>
            </a:r>
            <a:r>
              <a:rPr lang="ru-RU" sz="1200" dirty="0" smtClean="0"/>
              <a:t>реализации общеобразовательных </a:t>
            </a:r>
            <a:r>
              <a:rPr lang="ru-RU" sz="1200" dirty="0"/>
              <a:t>дисциплин </a:t>
            </a:r>
            <a:r>
              <a:rPr lang="ru-RU" sz="1200" dirty="0" smtClean="0"/>
              <a:t>(2 предмета на углубленном уровне);</a:t>
            </a:r>
          </a:p>
          <a:p>
            <a:pPr algn="just">
              <a:spcAft>
                <a:spcPts val="400"/>
              </a:spcAft>
            </a:pPr>
            <a:r>
              <a:rPr lang="ru-RU" sz="1200" dirty="0" smtClean="0"/>
              <a:t>внедрение интегрированных занятий профессионального и общеобразовательного циклов;</a:t>
            </a:r>
          </a:p>
          <a:p>
            <a:pPr algn="just">
              <a:spcAft>
                <a:spcPts val="400"/>
              </a:spcAft>
            </a:pPr>
            <a:r>
              <a:rPr lang="ru-RU" sz="1200" dirty="0" smtClean="0"/>
              <a:t>включение в рабочие программы практико-ориентированного модуля.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78158" y="5425079"/>
            <a:ext cx="63901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90C226"/>
              </a:buClr>
            </a:pPr>
            <a:r>
              <a:rPr lang="ru-RU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Участие в федеральном  проекте </a:t>
            </a: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внедрению методик преподавания общеобразовательных дисциплин с учетом профессиональной направленности программ СПО (ФГОБО ДПО ИРПО</a:t>
            </a: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2022 г. – 15% ПОО ЯО; 2023 – 60% ПОО ЯО; 2024 – 100%</a:t>
            </a:r>
            <a:endParaRPr 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solidFill>
                <a:srgbClr val="0070C0"/>
              </a:solidFill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542205" y="1508222"/>
            <a:ext cx="7546763" cy="50059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ru-RU" dirty="0" smtClean="0"/>
              <a:t>Концепция </a:t>
            </a:r>
            <a:r>
              <a:rPr lang="ru-RU" dirty="0"/>
              <a:t>преподавания общеобразовательных дисциплин с учетом профессиональной направленности программ среднего профессионального образования, реализуемых на базе основного общего образования, утвержденной распоряжением </a:t>
            </a:r>
            <a:r>
              <a:rPr lang="ru-RU" dirty="0" err="1"/>
              <a:t>Минпросвещения</a:t>
            </a:r>
            <a:r>
              <a:rPr lang="ru-RU" dirty="0"/>
              <a:t> РФ от </a:t>
            </a:r>
            <a:r>
              <a:rPr lang="ru-RU" dirty="0" smtClean="0"/>
              <a:t>30.04.2021 </a:t>
            </a:r>
            <a:r>
              <a:rPr lang="ru-RU" dirty="0"/>
              <a:t>№ р-98 </a:t>
            </a:r>
            <a:endParaRPr lang="ru-RU" sz="1400" dirty="0" smtClean="0">
              <a:solidFill>
                <a:prstClr val="black">
                  <a:lumMod val="95000"/>
                  <a:lumOff val="5000"/>
                </a:prstClr>
              </a:solidFill>
              <a:latin typeface="Calibri"/>
            </a:endParaRPr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prstClr val="black">
                  <a:lumMod val="95000"/>
                  <a:lumOff val="5000"/>
                </a:prstClr>
              </a:solidFill>
              <a:latin typeface="Calibri"/>
            </a:endParaRPr>
          </a:p>
          <a:p>
            <a:pPr marL="0" indent="0">
              <a:buFont typeface="Wingdings 3" charset="2"/>
              <a:buNone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2825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1970" y="1113217"/>
            <a:ext cx="5509541" cy="798876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Курсы  </a:t>
            </a:r>
            <a:r>
              <a:rPr lang="ru-RU" sz="1400" b="1" dirty="0" smtClean="0">
                <a:solidFill>
                  <a:schemeClr val="tx1"/>
                </a:solidFill>
              </a:rPr>
              <a:t>повышения квалификации педагогического состава ПОО ЯО  в ФГАОУ </a:t>
            </a:r>
            <a:r>
              <a:rPr lang="ru-RU" sz="1400" b="1" dirty="0">
                <a:solidFill>
                  <a:schemeClr val="tx1"/>
                </a:solidFill>
              </a:rPr>
              <a:t>ДПО «Академия Минпросвещения России» </a:t>
            </a:r>
            <a:r>
              <a:rPr lang="ru-RU" sz="1400" b="1" dirty="0" smtClean="0">
                <a:solidFill>
                  <a:schemeClr val="tx1"/>
                </a:solidFill>
              </a:rPr>
              <a:t>2022-2023 </a:t>
            </a:r>
            <a:r>
              <a:rPr lang="ru-RU" sz="1400" b="1" dirty="0">
                <a:solidFill>
                  <a:schemeClr val="tx1"/>
                </a:solidFill>
              </a:rPr>
              <a:t>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644" y="1917813"/>
            <a:ext cx="7546639" cy="1881649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200" u="sng" dirty="0" smtClean="0">
                <a:solidFill>
                  <a:schemeClr val="accent1">
                    <a:lumMod val="50000"/>
                  </a:schemeClr>
                </a:solidFill>
              </a:rPr>
              <a:t>2022 г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dirty="0" smtClean="0">
                <a:solidFill>
                  <a:srgbClr val="0070C0"/>
                </a:solidFill>
                <a:cs typeface="Times New Roman" pitchFamily="18" charset="0"/>
              </a:rPr>
              <a:t>19 чел. </a:t>
            </a:r>
            <a:r>
              <a:rPr lang="ru-RU" sz="1200" dirty="0" smtClean="0">
                <a:cs typeface="Times New Roman" pitchFamily="18" charset="0"/>
              </a:rPr>
              <a:t>по 7 предметам (Русский язык, Математика, История, Астрономия, Литература, Физическая культура, Иностранный Язык)</a:t>
            </a:r>
            <a:endParaRPr lang="ru-RU" sz="1200" b="1" dirty="0" smtClean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ru-RU" sz="1200" u="sng" dirty="0" smtClean="0">
                <a:solidFill>
                  <a:schemeClr val="accent1">
                    <a:lumMod val="50000"/>
                  </a:schemeClr>
                </a:solidFill>
              </a:rPr>
              <a:t>2023 г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dirty="0" smtClean="0">
                <a:solidFill>
                  <a:srgbClr val="0070C0"/>
                </a:solidFill>
                <a:cs typeface="Times New Roman" pitchFamily="18" charset="0"/>
              </a:rPr>
              <a:t>44 </a:t>
            </a:r>
            <a:r>
              <a:rPr lang="ru-RU" sz="1400" dirty="0">
                <a:solidFill>
                  <a:srgbClr val="0070C0"/>
                </a:solidFill>
                <a:cs typeface="Times New Roman" pitchFamily="18" charset="0"/>
              </a:rPr>
              <a:t>чел. </a:t>
            </a:r>
            <a:r>
              <a:rPr lang="ru-RU" sz="1200" dirty="0">
                <a:cs typeface="Times New Roman" pitchFamily="18" charset="0"/>
              </a:rPr>
              <a:t>по 7 предметам  (Химия, Биология, Экология,  Обществознание, Физика, Основы безопасности жизнедеятельности, Математика)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4754563">
              <a:buNone/>
            </a:pPr>
            <a:r>
              <a:rPr lang="ru-RU" sz="1400" dirty="0" smtClean="0"/>
              <a:t>Всего 63 чел.</a:t>
            </a:r>
            <a:endParaRPr lang="ru-R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278"/>
            <a:ext cx="1060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364088" y="5949280"/>
            <a:ext cx="1564998" cy="288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Итого: 175 чел.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3989035"/>
            <a:ext cx="7056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Курсы  повышения квалификации педагогического состава ПОО ЯО  на базе ГАУ ДПО ЯО ИРО (2021-2024 гг.)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915816" y="4517975"/>
            <a:ext cx="2664296" cy="1431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г.  - 3 ППК – 75 чел.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г.  - 1 ППК – 25 чел.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г.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 ППК – 48 чел.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г.  - 1 ППК -  27 чел. 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907703" y="375791"/>
            <a:ext cx="4680520" cy="715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 педагогических 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val="337503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09600"/>
            <a:ext cx="5767878" cy="656506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ea typeface="+mn-ea"/>
                <a:cs typeface="+mn-cs"/>
              </a:rPr>
              <a:t>Организационно-методическое сопровождение общеобразовательной подготовки в ПОО ЯО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7448375" cy="5040560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Информационно-методические семинары в рамках </a:t>
            </a: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ОМО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педагогических </a:t>
            </a: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ПОО Ярославской области: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2022 г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-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 «Интенсификация </a:t>
            </a: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образовательного процесса в рамках реализации Концепции преподавания общеобразовательных дисциплин с учетом профессиональной направленности программ СПО, реализуемых на базе основного общего образования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» </a:t>
            </a: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(97 чел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;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2023г</a:t>
            </a:r>
            <a:r>
              <a:rPr lang="ru-RU" sz="1200" b="1" dirty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«</a:t>
            </a: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Инновации в преподавании общеобразовательных дисциплин программ СПО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» </a:t>
            </a: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(144 чел.)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;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2024г 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«</a:t>
            </a: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Внедрение современных методик преподавания общеобразовательных дисциплин профильной направленности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itchFamily="18" charset="0"/>
              </a:rPr>
              <a:t>» </a:t>
            </a: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(20 чел.)</a:t>
            </a:r>
          </a:p>
          <a:p>
            <a:pPr marL="0" lvl="0" indent="0" algn="just">
              <a:buClr>
                <a:srgbClr val="90C226"/>
              </a:buClr>
              <a:buNone/>
            </a:pP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профессиональных образовательных организаций ЯО по внедрению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 общеобразовательных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 с учетом профессиональной направленности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>
                <a:srgbClr val="90C226"/>
              </a:buClr>
              <a:buFont typeface="Courier New" panose="02070309020205020404" pitchFamily="49" charset="0"/>
              <a:buChar char="o"/>
            </a:pPr>
            <a:r>
              <a:rPr lang="ru-RU" sz="1200" dirty="0" smtClean="0"/>
              <a:t>Конкурс ФГБОУ ВО ИРПО  в 2022 г. </a:t>
            </a:r>
            <a:r>
              <a:rPr lang="ru-RU" sz="1200" b="1" dirty="0"/>
              <a:t>«Лучшие образовательные модели реализации общеобразовательной подготовки</a:t>
            </a:r>
            <a:r>
              <a:rPr lang="ru-RU" sz="1200" b="1" dirty="0" smtClean="0"/>
              <a:t>» (ГПОУ ЯО </a:t>
            </a:r>
            <a:r>
              <a:rPr lang="ru-RU" sz="1200" b="1" dirty="0" err="1" smtClean="0"/>
              <a:t>ЯКУиПТ</a:t>
            </a:r>
            <a:r>
              <a:rPr lang="ru-RU" sz="1200" b="1" dirty="0" smtClean="0"/>
              <a:t> – диплом 1 степени)</a:t>
            </a:r>
            <a:endParaRPr lang="ru-RU" sz="1200" b="1" dirty="0"/>
          </a:p>
          <a:p>
            <a:pPr lvl="0">
              <a:buClr>
                <a:srgbClr val="90C226"/>
              </a:buClr>
              <a:buFont typeface="Courier New" panose="02070309020205020404" pitchFamily="49" charset="0"/>
              <a:buChar char="o"/>
            </a:pPr>
            <a:r>
              <a:rPr lang="ru-RU" sz="1200" dirty="0" smtClean="0"/>
              <a:t>Конкурса </a:t>
            </a:r>
            <a:r>
              <a:rPr lang="ru-RU" sz="1200" dirty="0"/>
              <a:t>среди профессиональных образовательных организаций ЯО по внедрению нового формата методик преподавания общеобразовательных </a:t>
            </a:r>
            <a:r>
              <a:rPr lang="ru-RU" sz="1200" dirty="0" smtClean="0"/>
              <a:t>дисциплин ( 22 ПОО, победитель - </a:t>
            </a:r>
            <a:r>
              <a:rPr lang="ru-RU" sz="1200" b="1" dirty="0" smtClean="0"/>
              <a:t>ГПОАУ </a:t>
            </a:r>
            <a:r>
              <a:rPr lang="ru-RU" sz="1200" b="1" dirty="0"/>
              <a:t>ЯО Ярославский </a:t>
            </a:r>
            <a:r>
              <a:rPr lang="ru-RU" sz="1200" b="1" dirty="0" smtClean="0"/>
              <a:t>колледж </a:t>
            </a:r>
            <a:r>
              <a:rPr lang="ru-RU" sz="1200" b="1" dirty="0"/>
              <a:t>сервиса и дизайна</a:t>
            </a:r>
            <a:r>
              <a:rPr lang="ru-RU" sz="1200" b="1" dirty="0" smtClean="0"/>
              <a:t>)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ru-RU" sz="1200" dirty="0" smtClean="0">
                <a:solidFill>
                  <a:srgbClr val="0070C0"/>
                </a:solidFill>
              </a:rPr>
              <a:t>Педсовет </a:t>
            </a:r>
            <a:r>
              <a:rPr lang="ru-RU" sz="1200" dirty="0">
                <a:solidFill>
                  <a:srgbClr val="0070C0"/>
                </a:solidFill>
              </a:rPr>
              <a:t>76 «</a:t>
            </a:r>
            <a:r>
              <a:rPr lang="ru-RU" sz="1200" dirty="0"/>
              <a:t>О реализации Концепции преподавания общеобразовательных дисциплин с учетом профессиональной направленности программ СПО, реализуемых на базе основного общего образования</a:t>
            </a:r>
            <a:r>
              <a:rPr lang="ru-RU" sz="1200" dirty="0" smtClean="0"/>
              <a:t>» (36 участников, с участием Орловской и Курской областей)</a:t>
            </a:r>
            <a:endParaRPr lang="ru-RU" sz="1200" dirty="0"/>
          </a:p>
          <a:p>
            <a:pPr marL="0" indent="0" algn="just">
              <a:buNone/>
            </a:pPr>
            <a:r>
              <a:rPr lang="ru-RU" sz="1400" dirty="0" smtClean="0">
                <a:solidFill>
                  <a:srgbClr val="0070C0"/>
                </a:solidFill>
              </a:rPr>
              <a:t>Мониторинг </a:t>
            </a:r>
            <a:r>
              <a:rPr lang="ru-RU" sz="1400" dirty="0">
                <a:solidFill>
                  <a:srgbClr val="0070C0"/>
                </a:solidFill>
              </a:rPr>
              <a:t>по переходу ПОО ЯО к реализации актуализированных ФГОС СПО, включая общеобразовательный </a:t>
            </a:r>
            <a:r>
              <a:rPr lang="ru-RU" sz="1400" dirty="0" smtClean="0">
                <a:solidFill>
                  <a:srgbClr val="0070C0"/>
                </a:solidFill>
              </a:rPr>
              <a:t>цикл среди ПОО ЯО, функционально подчинённых министерству образования ЯО</a:t>
            </a:r>
            <a:endParaRPr lang="ru-RU" sz="1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lvl="0">
              <a:buClr>
                <a:srgbClr val="90C226"/>
              </a:buClr>
              <a:buFont typeface="Courier New" panose="02070309020205020404" pitchFamily="49" charset="0"/>
              <a:buChar char="o"/>
            </a:pPr>
            <a:endParaRPr lang="ru-RU" sz="12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060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23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0078" y="489001"/>
            <a:ext cx="5760640" cy="8939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</a:rPr>
              <a:t>Показатели учебных достижений обучающихся в ПОО </a:t>
            </a:r>
            <a:r>
              <a:rPr lang="ru-RU" sz="1800" dirty="0" smtClean="0">
                <a:solidFill>
                  <a:srgbClr val="0070C0"/>
                </a:solidFill>
              </a:rPr>
              <a:t>ЯО, включенных в перечень актуализированных показателей оценки эффективности деятельности ПОО ЯО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(по состоянию на 01.02.2024 г)</a:t>
            </a:r>
            <a:endParaRPr lang="ru-RU" sz="1800" b="1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88" y="275630"/>
            <a:ext cx="1060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772816"/>
            <a:ext cx="644750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/>
              <a:t>Доля обучающихся, освоивших основные образовательные программы и получившие документ установленного образца, в общей численности выпускников на начало отчетного </a:t>
            </a:r>
            <a:r>
              <a:rPr lang="ru-RU" sz="1400" dirty="0" smtClean="0"/>
              <a:t>периода</a:t>
            </a:r>
            <a:r>
              <a:rPr lang="ru-RU" sz="1400" dirty="0"/>
              <a:t> </a:t>
            </a:r>
            <a:r>
              <a:rPr lang="ru-RU" sz="1400" dirty="0" smtClean="0"/>
              <a:t> (среднее </a:t>
            </a:r>
            <a:r>
              <a:rPr lang="ru-RU" sz="1400" dirty="0"/>
              <a:t>значение в </a:t>
            </a:r>
            <a:r>
              <a:rPr lang="ru-RU" sz="1400" dirty="0" smtClean="0"/>
              <a:t>2022 </a:t>
            </a:r>
            <a:r>
              <a:rPr lang="ru-RU" sz="1400" dirty="0"/>
              <a:t>г. 93,4</a:t>
            </a:r>
            <a:r>
              <a:rPr lang="ru-RU" sz="1400" dirty="0" smtClean="0"/>
              <a:t>%)</a:t>
            </a:r>
          </a:p>
          <a:p>
            <a:pPr marL="0" indent="0">
              <a:buNone/>
            </a:pPr>
            <a:r>
              <a:rPr lang="ru-RU" sz="1400" dirty="0"/>
              <a:t>Доля выпускников, </a:t>
            </a:r>
            <a:r>
              <a:rPr lang="ru-RU" sz="1400" dirty="0" smtClean="0"/>
              <a:t>получивших </a:t>
            </a:r>
            <a:r>
              <a:rPr lang="ru-RU" sz="1400" dirty="0"/>
              <a:t>дипломы с </a:t>
            </a:r>
            <a:r>
              <a:rPr lang="ru-RU" sz="1400" dirty="0" smtClean="0"/>
              <a:t>отличием </a:t>
            </a:r>
            <a:r>
              <a:rPr lang="ru-RU" sz="1400" dirty="0"/>
              <a:t>(среднее значение в 2022 г. 9,5%)</a:t>
            </a:r>
          </a:p>
          <a:p>
            <a:pPr marL="0" indent="0">
              <a:buNone/>
            </a:pPr>
            <a:r>
              <a:rPr lang="ru-RU" sz="1400" dirty="0" smtClean="0"/>
              <a:t>Отсев </a:t>
            </a:r>
            <a:r>
              <a:rPr lang="ru-RU" sz="1400" dirty="0"/>
              <a:t>обучающихся  за счет средств бюджета Ярославской </a:t>
            </a:r>
            <a:r>
              <a:rPr lang="ru-RU" sz="1400" dirty="0" smtClean="0"/>
              <a:t>области </a:t>
            </a:r>
            <a:r>
              <a:rPr lang="ru-RU" sz="1400" dirty="0"/>
              <a:t>(среднее значение в 2022 г. </a:t>
            </a:r>
            <a:r>
              <a:rPr lang="ru-RU" sz="1400" dirty="0" smtClean="0"/>
              <a:t>7,3%)</a:t>
            </a:r>
          </a:p>
          <a:p>
            <a:pPr marL="0" indent="0">
              <a:buNone/>
            </a:pPr>
            <a:r>
              <a:rPr lang="ru-RU" sz="1400" dirty="0"/>
              <a:t>Доля студентов, преодолевших границу низких результатов ВПР СПО, в общей численности студентов, участвовавших в ВПР </a:t>
            </a:r>
            <a:r>
              <a:rPr lang="ru-RU" sz="1400" dirty="0" smtClean="0"/>
              <a:t>СПО </a:t>
            </a:r>
            <a:r>
              <a:rPr lang="ru-RU" sz="1400" dirty="0"/>
              <a:t>(среднее значение в 2022 г. </a:t>
            </a:r>
            <a:r>
              <a:rPr lang="ru-RU" sz="1400" dirty="0" smtClean="0"/>
              <a:t>77,1%)</a:t>
            </a:r>
          </a:p>
          <a:p>
            <a:pPr marL="0" indent="0">
              <a:buNone/>
            </a:pPr>
            <a:r>
              <a:rPr lang="ru-RU" sz="1400" dirty="0"/>
              <a:t>Доля студентов очной формы обучения, получивших государственную академическую </a:t>
            </a:r>
            <a:r>
              <a:rPr lang="ru-RU" sz="1400" dirty="0" smtClean="0"/>
              <a:t>стипендию </a:t>
            </a:r>
            <a:r>
              <a:rPr lang="ru-RU" sz="1400" dirty="0"/>
              <a:t>(среднее значение в 2022 г. </a:t>
            </a:r>
            <a:r>
              <a:rPr lang="ru-RU" sz="1400" dirty="0" smtClean="0"/>
              <a:t>44,0%)</a:t>
            </a:r>
            <a:endParaRPr lang="ru-RU" sz="1400" dirty="0"/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8520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delikatny blekit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318C23"/>
      </a:accent1>
      <a:accent2>
        <a:srgbClr val="3268A6"/>
      </a:accent2>
      <a:accent3>
        <a:srgbClr val="E2FFFF"/>
      </a:accent3>
      <a:accent4>
        <a:srgbClr val="000000"/>
      </a:accent4>
      <a:accent5>
        <a:srgbClr val="ADC5AC"/>
      </a:accent5>
      <a:accent6>
        <a:srgbClr val="2C5E96"/>
      </a:accent6>
      <a:hlink>
        <a:srgbClr val="006E6E"/>
      </a:hlink>
      <a:folHlink>
        <a:srgbClr val="4B468C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МС 28.03.2023</Template>
  <TotalTime>1434</TotalTime>
  <Words>1583</Words>
  <Application>Microsoft Office PowerPoint</Application>
  <PresentationFormat>Экран (4:3)</PresentationFormat>
  <Paragraphs>221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Аспект</vt:lpstr>
      <vt:lpstr>delikatny blekit</vt:lpstr>
      <vt:lpstr>1_Default Design</vt:lpstr>
      <vt:lpstr>1_Аспект</vt:lpstr>
      <vt:lpstr>Об организационно-методическом сопровождении получения среднего общего образования в ПОО ЯО</vt:lpstr>
      <vt:lpstr>Федеральный закон от 29.12.2012 N 273-ФЗ "Об образовании в Российской Федерации« (ст. 68)</vt:lpstr>
      <vt:lpstr>Нормативная и методическая основа общеобразовательной подготовки в ПОО  </vt:lpstr>
      <vt:lpstr>Общеобразовательная подготовка в ПОО, функционально подчиненных министерству образования ЯО (по состоянию на 01.10.2023 г.)  </vt:lpstr>
      <vt:lpstr>Педагогические кадры  ПОО ЯО,  реализующие программы СПО (отчет СПО-1)  </vt:lpstr>
      <vt:lpstr>Модернизация общеобразовательной подготовки в рамках реализации национального проекта «Современная школа» (Внедрение методик преподавания общеобразовательных дисциплин с учетом профессиональной направленности программ среднего профессионального образования)</vt:lpstr>
      <vt:lpstr>Курсы  повышения квалификации педагогического состава ПОО ЯО  в ФГАОУ ДПО «Академия Минпросвещения России» 2022-2023 года</vt:lpstr>
      <vt:lpstr>Организационно-методическое сопровождение общеобразовательной подготовки в ПОО ЯО</vt:lpstr>
      <vt:lpstr>Показатели учебных достижений обучающихся в ПОО ЯО, включенных в перечень актуализированных показателей оценки эффективности деятельности ПОО ЯО (по состоянию на 01.02.2024 г)</vt:lpstr>
      <vt:lpstr>Причины низких образовательных результатов общеобразовательной подготовки в СПО</vt:lpstr>
      <vt:lpstr>Предложения по совершенствованию качества среднего общего образования в ПОО ЯО, представленные на заседании  Координационного совета по повышению качества образования в Ярославской области 05.03.2024 (для ГАУ ДПО ЯО ИРО)</vt:lpstr>
      <vt:lpstr>График проведения информационно-методических семинаров по теме: «Итоги  Всероссийских проверочных работ  2023 года в ПОО ЯО»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Общеобразовательная подготовка в СПО  Ярославской области</dc:title>
  <dc:creator>Людмила Сергеевна Смирнова</dc:creator>
  <cp:lastModifiedBy>Екатерина Анатольевна Иванова</cp:lastModifiedBy>
  <cp:revision>90</cp:revision>
  <cp:lastPrinted>2024-03-19T07:18:40Z</cp:lastPrinted>
  <dcterms:created xsi:type="dcterms:W3CDTF">2024-02-26T09:14:42Z</dcterms:created>
  <dcterms:modified xsi:type="dcterms:W3CDTF">2024-03-25T10:45:38Z</dcterms:modified>
</cp:coreProperties>
</file>