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92" r:id="rId4"/>
    <p:sldId id="293" r:id="rId5"/>
    <p:sldId id="260" r:id="rId6"/>
    <p:sldId id="286" r:id="rId7"/>
    <p:sldId id="280" r:id="rId8"/>
    <p:sldId id="283" r:id="rId9"/>
    <p:sldId id="284" r:id="rId10"/>
    <p:sldId id="300" r:id="rId11"/>
    <p:sldId id="301" r:id="rId12"/>
    <p:sldId id="302" r:id="rId13"/>
    <p:sldId id="298" r:id="rId14"/>
    <p:sldId id="281" r:id="rId15"/>
    <p:sldId id="295" r:id="rId16"/>
    <p:sldId id="296" r:id="rId17"/>
    <p:sldId id="294" r:id="rId18"/>
    <p:sldId id="263" r:id="rId19"/>
    <p:sldId id="299" r:id="rId20"/>
    <p:sldId id="267" r:id="rId21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konkurs.podvig-uchitelya.ru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arprosvet.ru/nashi-proekty/konkurs-lza-nravstvennyj-podvig-uchitelyar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yaroroik@mail.r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konkurs.podvig-uchitelya.ru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62000" y="3200400"/>
            <a:ext cx="7543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cs typeface="Arial" pitchFamily="34" charset="0"/>
              </a:rPr>
              <a:t>Региональный этап </a:t>
            </a:r>
            <a:endParaRPr lang="ru-RU" sz="2800" b="1" dirty="0" smtClean="0">
              <a:cs typeface="Arial" pitchFamily="34" charset="0"/>
            </a:endParaRPr>
          </a:p>
          <a:p>
            <a:pPr algn="ctr"/>
            <a:r>
              <a:rPr lang="ru-RU" sz="2800" b="1" dirty="0" smtClean="0">
                <a:cs typeface="Arial" pitchFamily="34" charset="0"/>
              </a:rPr>
              <a:t>Всероссийского </a:t>
            </a:r>
            <a:r>
              <a:rPr lang="ru-RU" sz="2800" b="1" dirty="0">
                <a:cs typeface="Arial" pitchFamily="34" charset="0"/>
              </a:rPr>
              <a:t>конкурса в области педагогики, воспитания и работы с </a:t>
            </a:r>
            <a:r>
              <a:rPr lang="ru-RU" sz="2800" b="1" dirty="0" smtClean="0">
                <a:cs typeface="Arial" pitchFamily="34" charset="0"/>
              </a:rPr>
              <a:t>детьми </a:t>
            </a:r>
            <a:r>
              <a:rPr lang="ru-RU" sz="2800" b="1" dirty="0">
                <a:cs typeface="Arial" pitchFamily="34" charset="0"/>
              </a:rPr>
              <a:t>и молодёжью </a:t>
            </a:r>
            <a:r>
              <a:rPr lang="ru-RU" sz="2800" b="1" dirty="0" smtClean="0">
                <a:cs typeface="Arial" pitchFamily="34" charset="0"/>
              </a:rPr>
              <a:t>до </a:t>
            </a:r>
            <a:r>
              <a:rPr lang="ru-RU" sz="2800" b="1" dirty="0">
                <a:cs typeface="Arial" pitchFamily="34" charset="0"/>
              </a:rPr>
              <a:t>20 лет </a:t>
            </a:r>
            <a:endParaRPr lang="ru-RU" sz="2800" b="1" dirty="0" smtClean="0">
              <a:cs typeface="Arial" pitchFamily="34" charset="0"/>
            </a:endParaRPr>
          </a:p>
          <a:p>
            <a:pPr algn="ctr"/>
            <a:r>
              <a:rPr lang="ru-RU" sz="2800" b="1" dirty="0" smtClean="0">
                <a:cs typeface="Arial" pitchFamily="34" charset="0"/>
              </a:rPr>
              <a:t>«</a:t>
            </a:r>
            <a:r>
              <a:rPr lang="ru-RU" sz="2800" b="1" dirty="0">
                <a:cs typeface="Arial" pitchFamily="34" charset="0"/>
              </a:rPr>
              <a:t>За нравственный подвиг учителя»</a:t>
            </a:r>
          </a:p>
        </p:txBody>
      </p:sp>
      <p:pic>
        <p:nvPicPr>
          <p:cNvPr id="1026" name="Picture 2" descr="C:\Users\tattybaeva\Desktop\За нрвственный подвиг_2021\nrav_podvi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980728"/>
            <a:ext cx="1512168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619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110592"/>
              </p:ext>
            </p:extLst>
          </p:nvPr>
        </p:nvGraphicFramePr>
        <p:xfrm>
          <a:off x="755576" y="692696"/>
          <a:ext cx="7704856" cy="5040564"/>
        </p:xfrm>
        <a:graphic>
          <a:graphicData uri="http://schemas.openxmlformats.org/drawingml/2006/table">
            <a:tbl>
              <a:tblPr/>
              <a:tblGrid>
                <a:gridCol w="5579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764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04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6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Критерии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Макс. балл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848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Соответствие темы и содержания работы целям и содержанию Конкурса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8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содержание работы выстроено в соответствии с целями и задачами конкурса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4-5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8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-тема, отдельные составляющие работы соответствуют целям и задачам конкурса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98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-содержание работы не отвечает целям и задачам конкурса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9848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Выраженность личной педагогической позиции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98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личная педагогическая позиция автора представлена и обоснована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4-5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98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личная педагогическая позиция автора не проявлена и не обоснована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87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личная педагогическая позиция автора не представлена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36676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Способы (механизмы) решения задач духовно-нравственного и гражданско- патриотического воспитания детей и молодежи, представленные в работе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98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представлены эффективные способы (механизмы) решения задач конкурса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4-5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98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представленные способы (механизмы)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обеспечивают решения задач конкурса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98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-способы (механизмы) решения задач конкурса не представлены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25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444975"/>
              </p:ext>
            </p:extLst>
          </p:nvPr>
        </p:nvGraphicFramePr>
        <p:xfrm>
          <a:off x="683568" y="548680"/>
          <a:ext cx="7776865" cy="5614987"/>
        </p:xfrm>
        <a:graphic>
          <a:graphicData uri="http://schemas.openxmlformats.org/drawingml/2006/table">
            <a:tbl>
              <a:tblPr/>
              <a:tblGrid>
                <a:gridCol w="563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360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6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62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Критерии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Макс. балл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6294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Возможность самовыражения учащихся, выбора форм участия в проекте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9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-работа предполагает активное и интерактивное включение учащихся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4-5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09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-учащиеся выступают в качестве исполнителей замысла педагога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09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-роль учащихся не обозначена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6294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Интеграция разнообразных знаний, их актуализация, системность работы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09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-интеграции проявлена, обоснована, актуальна, системна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4-5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62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-интеграция присутствует, но не актуальна или не носит системного характера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09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-роль учащихся не обозначена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6294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Возможность использования работы и её результатов в педагогической практике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262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-возможно использование методик и результатов в ОУ различных типов и видов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4-5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262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-возможно частичное использование или в ОУ определенного типа и вида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262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-использование методик и результатов работы затруднительно или невозможно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967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608230"/>
              </p:ext>
            </p:extLst>
          </p:nvPr>
        </p:nvGraphicFramePr>
        <p:xfrm>
          <a:off x="683568" y="548680"/>
          <a:ext cx="7848871" cy="5328596"/>
        </p:xfrm>
        <a:graphic>
          <a:graphicData uri="http://schemas.openxmlformats.org/drawingml/2006/table">
            <a:tbl>
              <a:tblPr/>
              <a:tblGrid>
                <a:gridCol w="5683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956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48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72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Критерии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Макс. балл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281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Ресурсное обеспечение работы (кадровое, материально-техническое, методическое и др.)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1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-представлено в полном объеме, обеспечивает эффективность работы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4-5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2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-представлено в отдельных направлениях или не обеспечивает эффективность работы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21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-не представлено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2130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Результативность работы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2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-результаты представлены или прогнозируемы, представлен инструментарий оценивания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4-5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21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-результаты представлены или прогнозируемы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21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-результаты (прогноз результатов) не представлены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2130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представления конкурсной работы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72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-работа грамотно оформлена, структурирована, приложения адекватны, использованы ИТ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4-5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472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-работа грамотно оформлена, структурирована, приложении нужны, но отсутствуют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21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-отсутствует структура, приложения либо работа оформлена небрежно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270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620688"/>
            <a:ext cx="7842448" cy="44713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rgbClr val="FF0000"/>
                </a:solidFill>
                <a:cs typeface="Arial" pitchFamily="34" charset="0"/>
              </a:rPr>
              <a:t>Работы на конкурс </a:t>
            </a:r>
            <a:r>
              <a:rPr lang="ru-RU" b="1" dirty="0" smtClean="0">
                <a:solidFill>
                  <a:srgbClr val="FF0000"/>
                </a:solidFill>
                <a:cs typeface="Arial" pitchFamily="34" charset="0"/>
              </a:rPr>
              <a:t>загружаются в электронном виде на </a:t>
            </a:r>
            <a:r>
              <a:rPr lang="ru-RU" dirty="0">
                <a:solidFill>
                  <a:srgbClr val="FF0000"/>
                </a:solidFill>
                <a:cs typeface="Arial" pitchFamily="34" charset="0"/>
                <a:hlinkClick r:id="rId2"/>
              </a:rPr>
              <a:t>интернет- портал </a:t>
            </a:r>
            <a:r>
              <a:rPr lang="ru-RU" dirty="0" smtClean="0">
                <a:solidFill>
                  <a:srgbClr val="FF0000"/>
                </a:solidFill>
                <a:cs typeface="Arial" pitchFamily="34" charset="0"/>
                <a:hlinkClick r:id="rId2"/>
              </a:rPr>
              <a:t>конкурса</a:t>
            </a:r>
            <a:endParaRPr lang="ru-RU" dirty="0" smtClean="0">
              <a:solidFill>
                <a:srgbClr val="FF0000"/>
              </a:solidFill>
              <a:cs typeface="Arial" pitchFamily="34" charset="0"/>
            </a:endParaRPr>
          </a:p>
          <a:p>
            <a:pPr marL="0" indent="0" algn="ctr">
              <a:buNone/>
            </a:pPr>
            <a:r>
              <a:rPr lang="ru-RU" dirty="0">
                <a:solidFill>
                  <a:srgbClr val="FF0000"/>
                </a:solidFill>
                <a:cs typeface="Arial" pitchFamily="34" charset="0"/>
              </a:rPr>
              <a:t> </a:t>
            </a:r>
            <a:r>
              <a:rPr lang="ru-RU" dirty="0" smtClean="0">
                <a:solidFill>
                  <a:srgbClr val="FF0000"/>
                </a:solidFill>
                <a:cs typeface="Arial" pitchFamily="34" charset="0"/>
                <a:hlinkClick r:id="rId2"/>
              </a:rPr>
              <a:t>http</a:t>
            </a:r>
            <a:r>
              <a:rPr lang="ru-RU" dirty="0">
                <a:solidFill>
                  <a:srgbClr val="FF0000"/>
                </a:solidFill>
                <a:cs typeface="Arial" pitchFamily="34" charset="0"/>
                <a:hlinkClick r:id="rId2"/>
              </a:rPr>
              <a:t>://konkurs.podvig-uchitelya.ru/</a:t>
            </a:r>
            <a:r>
              <a:rPr lang="ru-RU" dirty="0">
                <a:solidFill>
                  <a:srgbClr val="FF0000"/>
                </a:solidFill>
                <a:cs typeface="Arial" pitchFamily="34" charset="0"/>
              </a:rPr>
              <a:t> </a:t>
            </a:r>
            <a:r>
              <a:rPr lang="ru-RU" dirty="0" smtClean="0">
                <a:solidFill>
                  <a:srgbClr val="FF0000"/>
                </a:solidFill>
                <a:cs typeface="Arial" pitchFamily="34" charset="0"/>
              </a:rPr>
              <a:t>.</a:t>
            </a:r>
          </a:p>
          <a:p>
            <a:pPr marL="0" indent="0" algn="ctr">
              <a:buNone/>
            </a:pPr>
            <a:r>
              <a:rPr lang="ru-RU" dirty="0" smtClean="0">
                <a:solidFill>
                  <a:schemeClr val="tx1"/>
                </a:solidFill>
                <a:cs typeface="Arial" pitchFamily="34" charset="0"/>
              </a:rPr>
              <a:t>После регистрации на интернет-портале конкурса  работы подаются в печатном виде  в </a:t>
            </a:r>
            <a:r>
              <a:rPr lang="ru-RU" dirty="0" smtClean="0">
                <a:cs typeface="Arial" pitchFamily="34" charset="0"/>
              </a:rPr>
              <a:t> </a:t>
            </a:r>
            <a:r>
              <a:rPr lang="ru-RU" dirty="0">
                <a:cs typeface="Arial" pitchFamily="34" charset="0"/>
              </a:rPr>
              <a:t>Институт развития </a:t>
            </a:r>
            <a:r>
              <a:rPr lang="ru-RU" dirty="0" smtClean="0">
                <a:cs typeface="Arial" pitchFamily="34" charset="0"/>
              </a:rPr>
              <a:t>образования: г</a:t>
            </a:r>
            <a:r>
              <a:rPr lang="ru-RU" dirty="0">
                <a:cs typeface="Arial" pitchFamily="34" charset="0"/>
              </a:rPr>
              <a:t>. Ярославль, ул. Богдановича, 16, </a:t>
            </a:r>
            <a:r>
              <a:rPr lang="ru-RU" dirty="0" err="1">
                <a:cs typeface="Arial" pitchFamily="34" charset="0"/>
              </a:rPr>
              <a:t>каб</a:t>
            </a:r>
            <a:r>
              <a:rPr lang="ru-RU" dirty="0">
                <a:cs typeface="Arial" pitchFamily="34" charset="0"/>
              </a:rPr>
              <a:t>. </a:t>
            </a:r>
            <a:r>
              <a:rPr lang="ru-RU" dirty="0" smtClean="0">
                <a:cs typeface="Arial" pitchFamily="34" charset="0"/>
              </a:rPr>
              <a:t>311;</a:t>
            </a:r>
            <a:endParaRPr lang="ru-RU" dirty="0">
              <a:cs typeface="Arial" pitchFamily="34" charset="0"/>
            </a:endParaRPr>
          </a:p>
          <a:p>
            <a:pPr marL="0" indent="0" algn="ctr">
              <a:buNone/>
            </a:pPr>
            <a:r>
              <a:rPr lang="ru-RU" dirty="0">
                <a:cs typeface="Arial" pitchFamily="34" charset="0"/>
              </a:rPr>
              <a:t>тел.: 8 (4852) 23-07-63, </a:t>
            </a:r>
            <a:endParaRPr lang="ru-RU" dirty="0" smtClean="0">
              <a:cs typeface="Arial" pitchFamily="34" charset="0"/>
            </a:endParaRPr>
          </a:p>
          <a:p>
            <a:pPr marL="0" indent="0" algn="ctr">
              <a:buNone/>
            </a:pPr>
            <a:r>
              <a:rPr lang="ru-RU" dirty="0" smtClean="0">
                <a:cs typeface="Arial" pitchFamily="34" charset="0"/>
              </a:rPr>
              <a:t>Вербицкая </a:t>
            </a:r>
            <a:r>
              <a:rPr lang="ru-RU" dirty="0">
                <a:cs typeface="Arial" pitchFamily="34" charset="0"/>
              </a:rPr>
              <a:t>Елена </a:t>
            </a:r>
            <a:r>
              <a:rPr lang="ru-RU" dirty="0" smtClean="0">
                <a:cs typeface="Arial" pitchFamily="34" charset="0"/>
              </a:rPr>
              <a:t>Валентиновна, </a:t>
            </a:r>
          </a:p>
          <a:p>
            <a:pPr marL="0" indent="0" algn="ctr">
              <a:buNone/>
            </a:pPr>
            <a:r>
              <a:rPr lang="ru-RU" dirty="0" smtClean="0">
                <a:cs typeface="Arial" pitchFamily="34" charset="0"/>
              </a:rPr>
              <a:t>Лапшина Ирина Васильевна</a:t>
            </a:r>
            <a:endParaRPr lang="ru-RU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93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908720"/>
            <a:ext cx="7776864" cy="4320480"/>
          </a:xfrm>
        </p:spPr>
        <p:txBody>
          <a:bodyPr>
            <a:normAutofit fontScale="92500" lnSpcReduction="20000"/>
          </a:bodyPr>
          <a:lstStyle/>
          <a:p>
            <a:pPr algn="ctr">
              <a:buFont typeface="Wingdings 2" pitchFamily="18" charset="2"/>
              <a:buNone/>
            </a:pPr>
            <a:r>
              <a:rPr lang="ru-RU" altLang="ru-RU" sz="2800" b="1" dirty="0">
                <a:solidFill>
                  <a:srgbClr val="FF0000"/>
                </a:solidFill>
                <a:cs typeface="Arial" pitchFamily="34" charset="0"/>
              </a:rPr>
              <a:t>Д</a:t>
            </a:r>
            <a:r>
              <a:rPr lang="ru-RU" altLang="ru-RU" sz="2800" b="1" dirty="0" smtClean="0">
                <a:solidFill>
                  <a:srgbClr val="FF0000"/>
                </a:solidFill>
                <a:cs typeface="Arial" pitchFamily="34" charset="0"/>
              </a:rPr>
              <a:t>окументы в </a:t>
            </a:r>
            <a:r>
              <a:rPr lang="ru-RU" sz="2800" b="1" dirty="0">
                <a:solidFill>
                  <a:srgbClr val="FF0000"/>
                </a:solidFill>
                <a:cs typeface="Arial" pitchFamily="34" charset="0"/>
              </a:rPr>
              <a:t>Институт развития образования: </a:t>
            </a:r>
            <a:r>
              <a:rPr lang="ru-RU" sz="2800" b="1" dirty="0" smtClean="0">
                <a:solidFill>
                  <a:srgbClr val="FF0000"/>
                </a:solidFill>
                <a:cs typeface="Arial" pitchFamily="34" charset="0"/>
              </a:rPr>
              <a:t>           г</a:t>
            </a:r>
            <a:r>
              <a:rPr lang="ru-RU" sz="2800" b="1" dirty="0">
                <a:solidFill>
                  <a:srgbClr val="FF0000"/>
                </a:solidFill>
                <a:cs typeface="Arial" pitchFamily="34" charset="0"/>
              </a:rPr>
              <a:t>. Ярославль, ул. Богдановича, 16, </a:t>
            </a:r>
            <a:r>
              <a:rPr lang="ru-RU" sz="2800" b="1" dirty="0" err="1">
                <a:solidFill>
                  <a:srgbClr val="FF0000"/>
                </a:solidFill>
                <a:cs typeface="Arial" pitchFamily="34" charset="0"/>
              </a:rPr>
              <a:t>каб</a:t>
            </a:r>
            <a:r>
              <a:rPr lang="ru-RU" sz="2800" b="1" dirty="0">
                <a:solidFill>
                  <a:srgbClr val="FF0000"/>
                </a:solidFill>
                <a:cs typeface="Arial" pitchFamily="34" charset="0"/>
              </a:rPr>
              <a:t>. 311 </a:t>
            </a:r>
            <a:endParaRPr lang="ru-RU" altLang="ru-RU" sz="2800" b="1" dirty="0">
              <a:solidFill>
                <a:srgbClr val="FF0000"/>
              </a:solidFill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altLang="ru-RU" dirty="0" smtClean="0">
                <a:cs typeface="Arial" pitchFamily="34" charset="0"/>
              </a:rPr>
              <a:t>1) Конкурсная </a:t>
            </a:r>
            <a:r>
              <a:rPr lang="ru-RU" altLang="ru-RU" dirty="0">
                <a:cs typeface="Arial" pitchFamily="34" charset="0"/>
              </a:rPr>
              <a:t>работа </a:t>
            </a:r>
            <a:r>
              <a:rPr lang="ru-RU" altLang="ru-RU" dirty="0" smtClean="0">
                <a:cs typeface="Arial" pitchFamily="34" charset="0"/>
              </a:rPr>
              <a:t>подается в </a:t>
            </a:r>
            <a:r>
              <a:rPr lang="ru-RU" altLang="ru-RU" dirty="0">
                <a:cs typeface="Arial" pitchFamily="34" charset="0"/>
              </a:rPr>
              <a:t>печатном </a:t>
            </a:r>
            <a:r>
              <a:rPr lang="ru-RU" altLang="ru-RU" dirty="0" smtClean="0">
                <a:cs typeface="Arial" pitchFamily="34" charset="0"/>
              </a:rPr>
              <a:t>виде. К работе обязательно прилагается отзыв на работу за подписью руководителя епархиального отдела религиозного образования той епархии, от которой направляется работа;</a:t>
            </a:r>
          </a:p>
          <a:p>
            <a:pPr marL="0" indent="0" algn="just">
              <a:buNone/>
            </a:pPr>
            <a:r>
              <a:rPr lang="ru-RU" altLang="ru-RU" dirty="0" smtClean="0">
                <a:cs typeface="Arial" pitchFamily="34" charset="0"/>
              </a:rPr>
              <a:t>2) Краткая </a:t>
            </a:r>
            <a:r>
              <a:rPr lang="ru-RU" altLang="ru-RU" dirty="0">
                <a:cs typeface="Arial" pitchFamily="34" charset="0"/>
              </a:rPr>
              <a:t>аннотация работы (не более 1000 печатных знаков</a:t>
            </a:r>
            <a:r>
              <a:rPr lang="ru-RU" altLang="ru-RU" dirty="0" smtClean="0">
                <a:cs typeface="Arial" pitchFamily="34" charset="0"/>
              </a:rPr>
              <a:t>);</a:t>
            </a:r>
            <a:endParaRPr lang="ru-RU" dirty="0"/>
          </a:p>
          <a:p>
            <a:pPr marL="0" indent="0" algn="just">
              <a:buNone/>
            </a:pPr>
            <a:r>
              <a:rPr lang="ru-RU" altLang="ru-RU" dirty="0" smtClean="0">
                <a:cs typeface="Arial" pitchFamily="34" charset="0"/>
              </a:rPr>
              <a:t>3) Заявка на участие в конкурсе;</a:t>
            </a:r>
          </a:p>
          <a:p>
            <a:pPr marL="0" indent="0" algn="just">
              <a:buNone/>
            </a:pPr>
            <a:r>
              <a:rPr lang="ru-RU" altLang="ru-RU" dirty="0" smtClean="0">
                <a:cs typeface="Arial" pitchFamily="34" charset="0"/>
              </a:rPr>
              <a:t>4) Согласие на участие в конкурсе </a:t>
            </a:r>
            <a:r>
              <a:rPr lang="ru-RU" altLang="ru-RU" dirty="0">
                <a:cs typeface="Arial" pitchFamily="34" charset="0"/>
              </a:rPr>
              <a:t>(в случае коллективной заявки </a:t>
            </a:r>
            <a:r>
              <a:rPr lang="ru-RU" altLang="ru-RU" dirty="0" smtClean="0">
                <a:cs typeface="Arial" pitchFamily="34" charset="0"/>
              </a:rPr>
              <a:t>согласие  заполняется </a:t>
            </a:r>
            <a:r>
              <a:rPr lang="ru-RU" altLang="ru-RU" dirty="0">
                <a:cs typeface="Arial" pitchFamily="34" charset="0"/>
              </a:rPr>
              <a:t>всеми членами авторского коллектива</a:t>
            </a:r>
            <a:r>
              <a:rPr lang="ru-RU" altLang="ru-RU" dirty="0" smtClean="0">
                <a:cs typeface="Arial" pitchFamily="34" charset="0"/>
              </a:rPr>
              <a:t>); </a:t>
            </a:r>
          </a:p>
          <a:p>
            <a:pPr marL="0" indent="0" algn="just">
              <a:buNone/>
            </a:pPr>
            <a:r>
              <a:rPr lang="ru-RU" altLang="ru-RU" dirty="0">
                <a:cs typeface="Arial" pitchFamily="34" charset="0"/>
              </a:rPr>
              <a:t>5</a:t>
            </a:r>
            <a:r>
              <a:rPr lang="ru-RU" altLang="ru-RU" dirty="0" smtClean="0">
                <a:cs typeface="Arial" pitchFamily="34" charset="0"/>
              </a:rPr>
              <a:t>) Анкета (в случае коллективной заявки анкета заполняется всеми </a:t>
            </a:r>
            <a:r>
              <a:rPr lang="ru-RU" altLang="ru-RU" dirty="0">
                <a:cs typeface="Arial" pitchFamily="34" charset="0"/>
              </a:rPr>
              <a:t>членами авторского коллектива</a:t>
            </a:r>
            <a:r>
              <a:rPr lang="ru-RU" altLang="ru-RU" dirty="0" smtClean="0">
                <a:cs typeface="Arial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81479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r"/>
            <a:endParaRPr lang="ru-RU" sz="4000" b="1" i="1" dirty="0" smtClean="0"/>
          </a:p>
          <a:p>
            <a:pPr algn="r"/>
            <a:endParaRPr lang="ru-RU" sz="4000" b="1" i="1" dirty="0"/>
          </a:p>
          <a:p>
            <a:pPr algn="r"/>
            <a:endParaRPr lang="ru-RU" sz="4000" b="1" i="1" dirty="0" smtClean="0"/>
          </a:p>
          <a:p>
            <a:pPr algn="r"/>
            <a:endParaRPr lang="ru-RU" sz="4000" b="1" i="1" dirty="0"/>
          </a:p>
          <a:p>
            <a:pPr algn="r"/>
            <a:endParaRPr lang="ru-RU" sz="4000" b="1" i="1" dirty="0" smtClean="0"/>
          </a:p>
          <a:p>
            <a:pPr algn="r"/>
            <a:endParaRPr lang="ru-RU" sz="4000" b="1" i="1" dirty="0"/>
          </a:p>
          <a:p>
            <a:pPr algn="r"/>
            <a:r>
              <a:rPr lang="ru-RU" sz="4000" b="1" i="1" dirty="0" smtClean="0"/>
              <a:t>ОБРАЗЕЦ </a:t>
            </a:r>
            <a:r>
              <a:rPr lang="ru-RU" sz="4000" b="1" i="1" dirty="0"/>
              <a:t>ЗАЯВКИ </a:t>
            </a:r>
            <a:endParaRPr lang="ru-RU" sz="4000" dirty="0"/>
          </a:p>
          <a:p>
            <a:r>
              <a:rPr lang="ru-RU" sz="4000" dirty="0"/>
              <a:t> </a:t>
            </a:r>
            <a:endParaRPr lang="ru-RU" sz="4000" dirty="0" smtClean="0"/>
          </a:p>
          <a:p>
            <a:pPr algn="ctr"/>
            <a:r>
              <a:rPr lang="ru-RU" sz="4000" dirty="0" smtClean="0"/>
              <a:t>Русская православная церковь</a:t>
            </a:r>
          </a:p>
          <a:p>
            <a:pPr algn="ctr"/>
            <a:r>
              <a:rPr lang="ru-RU" sz="4000" dirty="0" smtClean="0"/>
              <a:t>Московский </a:t>
            </a:r>
            <a:r>
              <a:rPr lang="ru-RU" sz="4000" dirty="0"/>
              <a:t>Патриархат</a:t>
            </a:r>
          </a:p>
          <a:p>
            <a:pPr algn="ctr"/>
            <a:r>
              <a:rPr lang="ru-RU" sz="4000" dirty="0"/>
              <a:t>Полномочный представитель Президента Российской Федерации в</a:t>
            </a:r>
          </a:p>
          <a:p>
            <a:pPr algn="ctr"/>
            <a:r>
              <a:rPr lang="ru-RU" sz="4000" dirty="0"/>
              <a:t>___________________________________________</a:t>
            </a:r>
          </a:p>
          <a:p>
            <a:pPr algn="ctr"/>
            <a:r>
              <a:rPr lang="ru-RU" sz="4000" i="1" dirty="0"/>
              <a:t>(указать федеральный округ)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>Министерство образования и науки Российской Федерации</a:t>
            </a:r>
            <a:br>
              <a:rPr lang="ru-RU" sz="4000" dirty="0"/>
            </a:br>
            <a:endParaRPr lang="ru-RU" sz="4000" dirty="0"/>
          </a:p>
          <a:p>
            <a:pPr algn="ctr"/>
            <a:r>
              <a:rPr lang="ru-RU" sz="4000" dirty="0"/>
              <a:t>ежегодный Всероссийский конкурс в области педагогики, воспитания </a:t>
            </a:r>
          </a:p>
          <a:p>
            <a:pPr algn="ctr"/>
            <a:r>
              <a:rPr lang="ru-RU" sz="4000" dirty="0"/>
              <a:t>и работы с детьми и молодёжью до 20 лет</a:t>
            </a:r>
          </a:p>
          <a:p>
            <a:pPr algn="ctr"/>
            <a:r>
              <a:rPr lang="ru-RU" sz="4000" b="1" dirty="0"/>
              <a:t>     «За нравственный подвиг учителя»</a:t>
            </a:r>
            <a:endParaRPr lang="ru-RU" sz="4000" dirty="0"/>
          </a:p>
          <a:p>
            <a:pPr algn="ctr"/>
            <a:r>
              <a:rPr lang="ru-RU" sz="4000" b="1" dirty="0"/>
              <a:t> </a:t>
            </a:r>
            <a:r>
              <a:rPr lang="ru-RU" sz="4000" dirty="0" smtClean="0"/>
              <a:t>_____________________________________________________________________________</a:t>
            </a:r>
            <a:endParaRPr lang="ru-RU" sz="4000" dirty="0"/>
          </a:p>
          <a:p>
            <a:pPr algn="ctr"/>
            <a:r>
              <a:rPr lang="ru-RU" sz="4000" dirty="0"/>
              <a:t>(</a:t>
            </a:r>
            <a:r>
              <a:rPr lang="ru-RU" sz="4000" i="1" dirty="0"/>
              <a:t>указывается организация</a:t>
            </a:r>
            <a:r>
              <a:rPr lang="ru-RU" sz="4000" dirty="0"/>
              <a:t>)</a:t>
            </a:r>
          </a:p>
          <a:p>
            <a:r>
              <a:rPr lang="ru-RU" sz="4000" dirty="0" smtClean="0"/>
              <a:t>представляет </a:t>
            </a:r>
            <a:r>
              <a:rPr lang="ru-RU" sz="4000" dirty="0"/>
              <a:t>на региональный этап Всероссийского конкурса в области педагогики, воспитания и работы с детьми и молодёжью до 20 лет</a:t>
            </a:r>
          </a:p>
          <a:p>
            <a:r>
              <a:rPr lang="ru-RU" sz="4000" dirty="0"/>
              <a:t>«За нравственный подвиг учителя</a:t>
            </a:r>
            <a:r>
              <a:rPr lang="ru-RU" sz="4000" dirty="0" smtClean="0"/>
              <a:t>»</a:t>
            </a:r>
            <a:endParaRPr lang="ru-RU" sz="4000" dirty="0"/>
          </a:p>
          <a:p>
            <a:r>
              <a:rPr lang="ru-RU" sz="4000" dirty="0"/>
              <a:t>Фамилия Имя Отчество (</a:t>
            </a:r>
            <a:r>
              <a:rPr lang="ru-RU" sz="4000" i="1" dirty="0"/>
              <a:t>в родительном падеже</a:t>
            </a:r>
            <a:r>
              <a:rPr lang="ru-RU" sz="4000" dirty="0"/>
              <a:t>)</a:t>
            </a:r>
          </a:p>
          <a:p>
            <a:r>
              <a:rPr lang="ru-RU" sz="4000" dirty="0"/>
              <a:t> </a:t>
            </a:r>
            <a:r>
              <a:rPr lang="ru-RU" sz="4000" dirty="0" smtClean="0"/>
              <a:t>Название </a:t>
            </a:r>
            <a:r>
              <a:rPr lang="ru-RU" sz="4000" dirty="0"/>
              <a:t>работы______________________________________________________</a:t>
            </a:r>
          </a:p>
          <a:p>
            <a:r>
              <a:rPr lang="ru-RU" sz="4000" dirty="0"/>
              <a:t>  </a:t>
            </a:r>
            <a:r>
              <a:rPr lang="ru-RU" sz="4000" b="1" dirty="0" smtClean="0"/>
              <a:t>Номинация </a:t>
            </a:r>
            <a:r>
              <a:rPr lang="ru-RU" sz="4000" dirty="0"/>
              <a:t>(</a:t>
            </a:r>
            <a:r>
              <a:rPr lang="ru-RU" sz="4000" i="1" dirty="0"/>
              <a:t>указать одну номинацию</a:t>
            </a:r>
            <a:r>
              <a:rPr lang="ru-RU" sz="4000" dirty="0"/>
              <a:t>):</a:t>
            </a:r>
          </a:p>
          <a:p>
            <a:r>
              <a:rPr lang="ru-RU" sz="4000" dirty="0"/>
              <a:t> </a:t>
            </a:r>
            <a:r>
              <a:rPr lang="ru-RU" sz="4000" dirty="0" smtClean="0"/>
              <a:t>За </a:t>
            </a:r>
            <a:r>
              <a:rPr lang="ru-RU" sz="4000" dirty="0"/>
              <a:t>организацию духовно-нравственного воспитания в  образовательной организации.</a:t>
            </a:r>
          </a:p>
          <a:p>
            <a:pPr lvl="0"/>
            <a:r>
              <a:rPr lang="ru-RU" sz="4000" dirty="0"/>
              <a:t>Лучшая дополнительная общеразвивающая программа духовно-нравственного и гражданско-патриотического воспитания детей и молодежи.</a:t>
            </a:r>
          </a:p>
          <a:p>
            <a:pPr lvl="0"/>
            <a:r>
              <a:rPr lang="ru-RU" sz="4000" dirty="0"/>
              <a:t>Лучшая методическая разработка в предметных областях «Основы религиозных культур и светской этики» (ОРКСЭ), «Основы духовно-нравственной культуры народов России» (ОДНКНР), «Основы православной веры» (для образовательных организаций с религиозным компонентом).</a:t>
            </a:r>
          </a:p>
          <a:p>
            <a:pPr lvl="0"/>
            <a:r>
              <a:rPr lang="ru-RU" sz="4000" dirty="0"/>
              <a:t>Лучший образовательный издательский проект года.</a:t>
            </a:r>
          </a:p>
          <a:p>
            <a:r>
              <a:rPr lang="ru-RU" sz="4000" dirty="0"/>
              <a:t> </a:t>
            </a:r>
          </a:p>
          <a:p>
            <a:pPr algn="ctr"/>
            <a:r>
              <a:rPr lang="ru-RU" sz="4000" dirty="0"/>
              <a:t>Федеральный округ (</a:t>
            </a:r>
            <a:r>
              <a:rPr lang="ru-RU" sz="4000" i="1" dirty="0"/>
              <a:t>указать)</a:t>
            </a:r>
            <a:r>
              <a:rPr lang="ru-RU" sz="4000" dirty="0"/>
              <a:t> </a:t>
            </a:r>
            <a:br>
              <a:rPr lang="ru-RU" sz="4000" dirty="0"/>
            </a:br>
            <a:r>
              <a:rPr lang="ru-RU" sz="4000" dirty="0"/>
              <a:t>20___ год</a:t>
            </a:r>
          </a:p>
          <a:p>
            <a:pPr algn="ctr"/>
            <a:r>
              <a:rPr lang="ru-RU" i="1" dirty="0"/>
              <a:t>[Заявка подписывается автором (авторами) работы]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131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476672"/>
            <a:ext cx="7543800" cy="4095328"/>
          </a:xfrm>
        </p:spPr>
        <p:txBody>
          <a:bodyPr>
            <a:noAutofit/>
          </a:bodyPr>
          <a:lstStyle/>
          <a:p>
            <a:pPr algn="ctr"/>
            <a:endParaRPr lang="ru-RU" sz="1000" b="1" dirty="0" smtClean="0"/>
          </a:p>
          <a:p>
            <a:pPr algn="ctr"/>
            <a:endParaRPr lang="ru-RU" sz="1000" b="1" dirty="0"/>
          </a:p>
          <a:p>
            <a:pPr algn="ctr"/>
            <a:endParaRPr lang="ru-RU" sz="1000" b="1" dirty="0" smtClean="0"/>
          </a:p>
          <a:p>
            <a:pPr algn="ctr"/>
            <a:endParaRPr lang="ru-RU" sz="1000" b="1" dirty="0"/>
          </a:p>
          <a:p>
            <a:pPr algn="ctr"/>
            <a:endParaRPr lang="ru-RU" sz="1000" b="1" dirty="0" smtClean="0"/>
          </a:p>
          <a:p>
            <a:pPr algn="ctr"/>
            <a:endParaRPr lang="ru-RU" sz="1000" b="1" dirty="0"/>
          </a:p>
          <a:p>
            <a:pPr algn="ctr"/>
            <a:endParaRPr lang="ru-RU" sz="1000" b="1" dirty="0" smtClean="0"/>
          </a:p>
          <a:p>
            <a:pPr algn="ctr"/>
            <a:endParaRPr lang="ru-RU" sz="1000" b="1" dirty="0"/>
          </a:p>
          <a:p>
            <a:pPr algn="ctr"/>
            <a:endParaRPr lang="ru-RU" sz="1000" b="1" dirty="0" smtClean="0"/>
          </a:p>
          <a:p>
            <a:pPr algn="ctr"/>
            <a:endParaRPr lang="ru-RU" sz="1000" b="1" dirty="0"/>
          </a:p>
          <a:p>
            <a:pPr algn="ctr"/>
            <a:endParaRPr lang="ru-RU" sz="1000" b="1" dirty="0" smtClean="0"/>
          </a:p>
          <a:p>
            <a:pPr algn="ctr"/>
            <a:endParaRPr lang="ru-RU" sz="1000" b="1" dirty="0"/>
          </a:p>
          <a:p>
            <a:pPr algn="ctr"/>
            <a:endParaRPr lang="ru-RU" sz="1000" b="1" dirty="0" smtClean="0"/>
          </a:p>
          <a:p>
            <a:pPr algn="ctr"/>
            <a:endParaRPr lang="ru-RU" sz="1000" b="1" dirty="0" smtClean="0"/>
          </a:p>
          <a:p>
            <a:pPr algn="ctr"/>
            <a:endParaRPr lang="ru-RU" sz="1000" b="1" dirty="0"/>
          </a:p>
          <a:p>
            <a:pPr algn="ctr"/>
            <a:r>
              <a:rPr lang="ru-RU" sz="1000" b="1" dirty="0" smtClean="0"/>
              <a:t>Согласие </a:t>
            </a:r>
            <a:r>
              <a:rPr lang="ru-RU" sz="1000" b="1" dirty="0"/>
              <a:t>на участие в региональном этапе конкурса</a:t>
            </a:r>
            <a:endParaRPr lang="ru-RU" sz="1000" dirty="0"/>
          </a:p>
          <a:p>
            <a:r>
              <a:rPr lang="ru-RU" sz="1000" dirty="0"/>
              <a:t> </a:t>
            </a:r>
            <a:r>
              <a:rPr lang="ru-RU" sz="1000" dirty="0" smtClean="0"/>
              <a:t>Я</a:t>
            </a:r>
            <a:r>
              <a:rPr lang="ru-RU" sz="1000" dirty="0"/>
              <a:t>, ____________________________________________________________________________</a:t>
            </a:r>
          </a:p>
          <a:p>
            <a:r>
              <a:rPr lang="ru-RU" sz="1000" dirty="0"/>
              <a:t>подтверждаю согласие на участие в региональном этапе Всероссийского конкурса в области педагогики, воспитания и работы с детьми школьного возраста и молодежью до 20 лет «За нравственный подвиг учителя» в 2022 году. </a:t>
            </a:r>
          </a:p>
          <a:p>
            <a:r>
              <a:rPr lang="ru-RU" sz="1000" dirty="0"/>
              <a:t> </a:t>
            </a:r>
            <a:r>
              <a:rPr lang="ru-RU" sz="1000" dirty="0" smtClean="0"/>
              <a:t>Подтверждаю </a:t>
            </a:r>
            <a:r>
              <a:rPr lang="ru-RU" sz="1000" dirty="0"/>
              <a:t>правильность изложенной в Заявке на участие в региональном этапе Всероссийского конкурса в области педагогики, воспитания и работы с детьми школьного возраста и молодежью до 20 лет «За нравственный подвиг учителя» в 2022 году информации. </a:t>
            </a:r>
          </a:p>
          <a:p>
            <a:r>
              <a:rPr lang="ru-RU" sz="1000" dirty="0"/>
              <a:t> </a:t>
            </a:r>
            <a:r>
              <a:rPr lang="ru-RU" sz="1000" dirty="0" smtClean="0"/>
              <a:t>В </a:t>
            </a:r>
            <a:r>
              <a:rPr lang="ru-RU" sz="1000" dirty="0"/>
              <a:t>соответствии с Федеральным законом Российской Федерации от г. 152-ФЗ                 «О персональных данных», даю согласие на обработку своих персональных данных в рамках организации и проведения Конкурсных мероприятий, а именно: </a:t>
            </a:r>
          </a:p>
          <a:p>
            <a:r>
              <a:rPr lang="ru-RU" sz="1000" dirty="0"/>
              <a:t> </a:t>
            </a:r>
            <a:r>
              <a:rPr lang="ru-RU" sz="1000" dirty="0" smtClean="0"/>
              <a:t>Разрешаю </a:t>
            </a:r>
            <a:r>
              <a:rPr lang="ru-RU" sz="1000" dirty="0"/>
              <a:t>зарегистрировать в базе данных участников Конкурсных мероприятий путем записи персональных данных Анкеты участника. </a:t>
            </a:r>
          </a:p>
          <a:p>
            <a:pPr lvl="0"/>
            <a:r>
              <a:rPr lang="ru-RU" sz="1000" dirty="0"/>
              <a:t>Разрешаю в рамках организации и проведения указанных мероприятий вести обработку персональных данных с использованием средств автоматизации или без использования таких средств. </a:t>
            </a:r>
          </a:p>
          <a:p>
            <a:pPr lvl="0"/>
            <a:r>
              <a:rPr lang="ru-RU" sz="1000" dirty="0"/>
              <a:t>Разрешаю дальнейшую передачу персональных данных в государственные органы с целью совершения действий в соответствии Законами Российской Федерации.</a:t>
            </a:r>
          </a:p>
          <a:p>
            <a:pPr lvl="0"/>
            <a:r>
              <a:rPr lang="ru-RU" sz="1000" dirty="0"/>
              <a:t>Разрешаю передачу моих персональных данных третьим лицам (организациям), которые в соответствии с договором с Организатором Конкурса осуществляют организационные мероприятия.</a:t>
            </a:r>
          </a:p>
          <a:p>
            <a:pPr lvl="0"/>
            <a:r>
              <a:rPr lang="ru-RU" sz="1000" dirty="0"/>
              <a:t>Разрешаю в рамках организации и проведения указанных мероприятий распространение персональных данных (фото, ФИО, дата рождения, место работы, стаж работы, личные интересы, общественная деятельность) путем размещения в Интернете, буклетах и периодических образовательных изданиях с возможностью редакторской обработки, а также в целях подготовки раздаточных материалов, листов регистрации, листов оценки работ членами жюри, итоговых бюллетеней и каталогах. </a:t>
            </a:r>
          </a:p>
          <a:p>
            <a:pPr lvl="0"/>
            <a:r>
              <a:rPr lang="ru-RU" sz="1000" dirty="0"/>
              <a:t>Гарантирую соблюдение авторских прав при подготовке материалов, представленных на Конкурс. </a:t>
            </a:r>
          </a:p>
          <a:p>
            <a:r>
              <a:rPr lang="ru-RU" sz="1000" dirty="0"/>
              <a:t> </a:t>
            </a:r>
            <a:r>
              <a:rPr lang="ru-RU" sz="1000" dirty="0" smtClean="0"/>
              <a:t>При </a:t>
            </a:r>
            <a:r>
              <a:rPr lang="ru-RU" sz="1000" dirty="0"/>
              <a:t>этом: </a:t>
            </a:r>
          </a:p>
          <a:p>
            <a:r>
              <a:rPr lang="ru-RU" sz="1000" dirty="0"/>
              <a:t> </a:t>
            </a:r>
            <a:r>
              <a:rPr lang="ru-RU" sz="1000" dirty="0" smtClean="0"/>
              <a:t>1</a:t>
            </a:r>
            <a:r>
              <a:rPr lang="ru-RU" sz="1000" dirty="0"/>
              <a:t>. Организатор Конкурса гарантирует обеспечение сохранности базы данных участников от несанкционированного доступа. </a:t>
            </a:r>
          </a:p>
          <a:p>
            <a:r>
              <a:rPr lang="ru-RU" sz="1000" dirty="0"/>
              <a:t>2. Организатор Конкурса гарантирует, что персональные данные участника Конкурса будут использованы только для целей организации и проведения указанных мероприятий. </a:t>
            </a:r>
          </a:p>
          <a:p>
            <a:r>
              <a:rPr lang="ru-RU" sz="1000" dirty="0"/>
              <a:t>3. Согласие на обработку персональных данных действует до момента завершения совершения всех действий, связанных с организацией и проведением указанных мероприятий Конкурса в соответствии с Положением об их проведении. </a:t>
            </a:r>
            <a:endParaRPr lang="ru-RU" sz="1000" dirty="0" smtClean="0"/>
          </a:p>
          <a:p>
            <a:pPr algn="ctr"/>
            <a:r>
              <a:rPr lang="ru-RU" sz="1000" dirty="0"/>
              <a:t>Подпись _________________(___________________)        Дата ___</a:t>
            </a:r>
          </a:p>
          <a:p>
            <a:endParaRPr lang="ru-RU" sz="1000" dirty="0"/>
          </a:p>
          <a:p>
            <a:r>
              <a:rPr lang="ru-RU" sz="1000" dirty="0"/>
              <a:t> </a:t>
            </a:r>
          </a:p>
          <a:p>
            <a:r>
              <a:rPr lang="ru-RU" sz="1000" dirty="0"/>
              <a:t> </a:t>
            </a:r>
          </a:p>
          <a:p>
            <a:pPr algn="r"/>
            <a:endParaRPr lang="ru-RU" sz="1000" b="1" i="1" dirty="0" smtClean="0"/>
          </a:p>
          <a:p>
            <a:pPr algn="r"/>
            <a:endParaRPr lang="ru-RU" sz="1000" b="1" i="1" dirty="0"/>
          </a:p>
          <a:p>
            <a:pPr algn="r"/>
            <a:endParaRPr lang="ru-RU" sz="1000" b="1" i="1" dirty="0" smtClean="0"/>
          </a:p>
          <a:p>
            <a:pPr algn="r"/>
            <a:endParaRPr lang="ru-RU" sz="1000" b="1" i="1" dirty="0"/>
          </a:p>
          <a:p>
            <a:pPr algn="r"/>
            <a:endParaRPr lang="ru-RU" sz="1000" b="1" i="1" dirty="0" smtClean="0"/>
          </a:p>
          <a:p>
            <a:pPr algn="r"/>
            <a:endParaRPr lang="ru-RU" sz="1000" b="1" i="1" dirty="0"/>
          </a:p>
          <a:p>
            <a:pPr algn="r"/>
            <a:endParaRPr lang="ru-RU" sz="10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398097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20688"/>
            <a:ext cx="7543800" cy="3951312"/>
          </a:xfrm>
        </p:spPr>
        <p:txBody>
          <a:bodyPr>
            <a:noAutofit/>
          </a:bodyPr>
          <a:lstStyle/>
          <a:p>
            <a:pPr algn="r"/>
            <a:endParaRPr lang="ru-RU" sz="1000" b="1" i="1" dirty="0" smtClean="0"/>
          </a:p>
          <a:p>
            <a:pPr algn="r"/>
            <a:endParaRPr lang="ru-RU" sz="1000" b="1" i="1" dirty="0"/>
          </a:p>
          <a:p>
            <a:pPr algn="r"/>
            <a:endParaRPr lang="ru-RU" sz="1000" b="1" i="1" dirty="0" smtClean="0"/>
          </a:p>
          <a:p>
            <a:pPr algn="r"/>
            <a:endParaRPr lang="ru-RU" sz="1000" b="1" i="1" dirty="0"/>
          </a:p>
          <a:p>
            <a:pPr algn="r"/>
            <a:endParaRPr lang="ru-RU" sz="1000" b="1" i="1" dirty="0" smtClean="0"/>
          </a:p>
          <a:p>
            <a:pPr algn="r"/>
            <a:endParaRPr lang="ru-RU" sz="1000" b="1" i="1" dirty="0"/>
          </a:p>
          <a:p>
            <a:pPr algn="r"/>
            <a:r>
              <a:rPr lang="ru-RU" sz="1000" b="1" i="1" dirty="0" smtClean="0"/>
              <a:t>ОБРАЗЕЦ </a:t>
            </a:r>
            <a:r>
              <a:rPr lang="ru-RU" sz="1000" b="1" i="1" dirty="0"/>
              <a:t>АНКЕТЫ УЧАСТНИКА КОНКУРСА</a:t>
            </a:r>
            <a:endParaRPr lang="ru-RU" sz="1000" dirty="0"/>
          </a:p>
          <a:p>
            <a:pPr algn="ctr"/>
            <a:r>
              <a:rPr lang="ru-RU" sz="1000" dirty="0"/>
              <a:t> </a:t>
            </a:r>
            <a:r>
              <a:rPr lang="ru-RU" sz="1000" dirty="0" smtClean="0"/>
              <a:t>Русская </a:t>
            </a:r>
            <a:r>
              <a:rPr lang="ru-RU" sz="1000" dirty="0"/>
              <a:t>православная церковь</a:t>
            </a:r>
          </a:p>
          <a:p>
            <a:pPr algn="ctr"/>
            <a:r>
              <a:rPr lang="ru-RU" sz="1000" dirty="0"/>
              <a:t>Московский Патриархат</a:t>
            </a:r>
          </a:p>
          <a:p>
            <a:pPr algn="ctr"/>
            <a:r>
              <a:rPr lang="ru-RU" sz="1000" dirty="0"/>
              <a:t>Полномочный представитель Президента Российской Федерации </a:t>
            </a:r>
            <a:r>
              <a:rPr lang="ru-RU" sz="1000" dirty="0" smtClean="0"/>
              <a:t>в </a:t>
            </a:r>
            <a:r>
              <a:rPr lang="ru-RU" sz="1000" i="1" dirty="0" smtClean="0"/>
              <a:t>                                                                                                                </a:t>
            </a:r>
            <a:r>
              <a:rPr lang="ru-RU" sz="1000" dirty="0" smtClean="0"/>
              <a:t/>
            </a:r>
            <a:br>
              <a:rPr lang="ru-RU" sz="1000" dirty="0" smtClean="0"/>
            </a:br>
            <a:r>
              <a:rPr lang="ru-RU" sz="1000" dirty="0" smtClean="0"/>
              <a:t>Министерство просвещения </a:t>
            </a:r>
            <a:r>
              <a:rPr lang="ru-RU" sz="1000" dirty="0"/>
              <a:t>Российской Федерации</a:t>
            </a:r>
            <a:br>
              <a:rPr lang="ru-RU" sz="1000" dirty="0"/>
            </a:br>
            <a:r>
              <a:rPr lang="ru-RU" sz="1000" dirty="0" smtClean="0"/>
              <a:t>ежегодный </a:t>
            </a:r>
            <a:r>
              <a:rPr lang="ru-RU" sz="1000" dirty="0"/>
              <a:t>Всероссийский конкурс в области педагогики, воспитания</a:t>
            </a:r>
          </a:p>
          <a:p>
            <a:pPr algn="ctr"/>
            <a:r>
              <a:rPr lang="ru-RU" sz="1000" dirty="0"/>
              <a:t>и работы с детьми и молодёжью до 20 лет</a:t>
            </a:r>
          </a:p>
          <a:p>
            <a:pPr algn="ctr"/>
            <a:r>
              <a:rPr lang="ru-RU" sz="1000" b="1" dirty="0"/>
              <a:t>«За нравственный подвиг учителя»</a:t>
            </a:r>
            <a:endParaRPr lang="ru-RU" sz="1000" dirty="0"/>
          </a:p>
          <a:p>
            <a:r>
              <a:rPr lang="ru-RU" sz="1000" b="1" dirty="0"/>
              <a:t> </a:t>
            </a:r>
            <a:r>
              <a:rPr lang="ru-RU" sz="1000" dirty="0" smtClean="0"/>
              <a:t>Фамилия </a:t>
            </a:r>
            <a:r>
              <a:rPr lang="ru-RU" sz="1000" dirty="0"/>
              <a:t>Имя Отчество (</a:t>
            </a:r>
            <a:r>
              <a:rPr lang="ru-RU" sz="1000" i="1" dirty="0"/>
              <a:t>в именительном падеже</a:t>
            </a:r>
            <a:r>
              <a:rPr lang="ru-RU" sz="1000" dirty="0" smtClean="0"/>
              <a:t>)_____________________________</a:t>
            </a:r>
            <a:endParaRPr lang="ru-RU" sz="1000" dirty="0"/>
          </a:p>
          <a:p>
            <a:r>
              <a:rPr lang="ru-RU" sz="1000" b="1" dirty="0"/>
              <a:t> </a:t>
            </a:r>
            <a:r>
              <a:rPr lang="ru-RU" sz="1000" dirty="0" smtClean="0"/>
              <a:t>Название </a:t>
            </a:r>
            <a:r>
              <a:rPr lang="ru-RU" sz="1000" dirty="0"/>
              <a:t>работы ______________________________________________________</a:t>
            </a:r>
          </a:p>
          <a:p>
            <a:pPr algn="ctr"/>
            <a:r>
              <a:rPr lang="ru-RU" sz="1000" dirty="0"/>
              <a:t> </a:t>
            </a:r>
            <a:r>
              <a:rPr lang="ru-RU" sz="1000" b="1" dirty="0" smtClean="0"/>
              <a:t>Номинация</a:t>
            </a:r>
            <a:r>
              <a:rPr lang="ru-RU" sz="1000" dirty="0" smtClean="0"/>
              <a:t> </a:t>
            </a:r>
            <a:r>
              <a:rPr lang="ru-RU" sz="1000" dirty="0"/>
              <a:t>(</a:t>
            </a:r>
            <a:r>
              <a:rPr lang="ru-RU" sz="1000" i="1" dirty="0"/>
              <a:t>указать одну номинацию</a:t>
            </a:r>
            <a:r>
              <a:rPr lang="ru-RU" sz="1000" dirty="0"/>
              <a:t>):</a:t>
            </a:r>
          </a:p>
          <a:p>
            <a:r>
              <a:rPr lang="ru-RU" sz="1000" dirty="0"/>
              <a:t> </a:t>
            </a:r>
            <a:r>
              <a:rPr lang="ru-RU" sz="1000" dirty="0" smtClean="0"/>
              <a:t>За </a:t>
            </a:r>
            <a:r>
              <a:rPr lang="ru-RU" sz="1000" dirty="0"/>
              <a:t>организацию духовно-нравственного воспитания в  образовательной организации.</a:t>
            </a:r>
          </a:p>
          <a:p>
            <a:pPr lvl="0"/>
            <a:r>
              <a:rPr lang="ru-RU" sz="1000" dirty="0"/>
              <a:t>Лучшая дополнительная общеразвивающая программа духовно-нравственного и гражданско-патриотического воспитания детей и молодежи.</a:t>
            </a:r>
          </a:p>
          <a:p>
            <a:pPr lvl="0"/>
            <a:r>
              <a:rPr lang="ru-RU" sz="1000" dirty="0"/>
              <a:t>Лучшая методическая разработка в предметных областях «Основы религиозных культур и светской этики» (ОРКСЭ), «Основы духовно-нравственной культуры народов России» (ОДНКНР), «Основы православной веры» (для образовательных организаций с религиозным компонентом).</a:t>
            </a:r>
          </a:p>
          <a:p>
            <a:pPr lvl="0"/>
            <a:r>
              <a:rPr lang="ru-RU" sz="1000" dirty="0"/>
              <a:t>Лучший образовательный издательский проект года.</a:t>
            </a:r>
          </a:p>
          <a:p>
            <a:pPr algn="ctr"/>
            <a:r>
              <a:rPr lang="ru-RU" sz="1000" b="1" dirty="0"/>
              <a:t> </a:t>
            </a:r>
            <a:r>
              <a:rPr lang="ru-RU" sz="1000" b="1" dirty="0" smtClean="0"/>
              <a:t>Информация </a:t>
            </a:r>
            <a:r>
              <a:rPr lang="ru-RU" sz="1000" b="1" dirty="0"/>
              <a:t>об авторе работы:</a:t>
            </a:r>
            <a:endParaRPr lang="ru-RU" sz="1000" dirty="0"/>
          </a:p>
          <a:p>
            <a:r>
              <a:rPr lang="ru-RU" sz="1000" dirty="0"/>
              <a:t>Дата и место рождения ___________________________________________________</a:t>
            </a:r>
          </a:p>
          <a:p>
            <a:r>
              <a:rPr lang="ru-RU" sz="1000" dirty="0"/>
              <a:t>Адрес места жительства (с указанием почтового индекса), телефоны, </a:t>
            </a:r>
            <a:r>
              <a:rPr lang="en-US" sz="1000" dirty="0"/>
              <a:t>e</a:t>
            </a:r>
            <a:r>
              <a:rPr lang="ru-RU" sz="1000" dirty="0"/>
              <a:t>-</a:t>
            </a:r>
            <a:r>
              <a:rPr lang="en-US" sz="1000" dirty="0"/>
              <a:t>mail </a:t>
            </a:r>
            <a:r>
              <a:rPr lang="ru-RU" sz="1000" dirty="0" smtClean="0"/>
              <a:t>________________</a:t>
            </a:r>
            <a:endParaRPr lang="ru-RU" sz="1000" dirty="0"/>
          </a:p>
          <a:p>
            <a:r>
              <a:rPr lang="ru-RU" sz="1000" dirty="0" smtClean="0"/>
              <a:t>Место </a:t>
            </a:r>
            <a:r>
              <a:rPr lang="ru-RU" sz="1000" dirty="0"/>
              <a:t>работы или род занятий __________________________________________________</a:t>
            </a:r>
          </a:p>
          <a:p>
            <a:r>
              <a:rPr lang="ru-RU" sz="1000" dirty="0"/>
              <a:t>Почётные звания (при их наличии)  ______________________________________________</a:t>
            </a:r>
          </a:p>
          <a:p>
            <a:r>
              <a:rPr lang="ru-RU" sz="1000" dirty="0"/>
              <a:t>Наличие премий, призов и иных наград ___________________________________________</a:t>
            </a:r>
          </a:p>
          <a:p>
            <a:pPr algn="ctr"/>
            <a:r>
              <a:rPr lang="ru-RU" sz="1000" dirty="0"/>
              <a:t> </a:t>
            </a:r>
            <a:r>
              <a:rPr lang="ru-RU" sz="1000" dirty="0" smtClean="0"/>
              <a:t>Федеральный </a:t>
            </a:r>
            <a:r>
              <a:rPr lang="ru-RU" sz="1000" dirty="0"/>
              <a:t>округ  (</a:t>
            </a:r>
            <a:r>
              <a:rPr lang="ru-RU" sz="1000" i="1" dirty="0"/>
              <a:t>указать</a:t>
            </a:r>
            <a:r>
              <a:rPr lang="ru-RU" sz="1000" dirty="0"/>
              <a:t>)</a:t>
            </a:r>
            <a:br>
              <a:rPr lang="ru-RU" sz="1000" dirty="0"/>
            </a:br>
            <a:r>
              <a:rPr lang="ru-RU" sz="1000" dirty="0"/>
              <a:t>20 ___ год</a:t>
            </a:r>
            <a:r>
              <a:rPr lang="ru-RU" sz="1200" dirty="0"/>
              <a:t/>
            </a:r>
            <a:br>
              <a:rPr lang="ru-RU" sz="1200" dirty="0"/>
            </a:br>
            <a:r>
              <a:rPr lang="ru-RU" sz="1200" i="1" dirty="0"/>
              <a:t>[Анкета подписывается </a:t>
            </a:r>
            <a:r>
              <a:rPr lang="ru-RU" sz="1200" i="1" dirty="0" smtClean="0"/>
              <a:t>автором работы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64261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5229200"/>
            <a:ext cx="6781800" cy="9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268760"/>
            <a:ext cx="7543800" cy="446449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3000" b="1" dirty="0" smtClean="0">
                <a:solidFill>
                  <a:srgbClr val="C00000"/>
                </a:solidFill>
                <a:cs typeface="Arial" pitchFamily="34" charset="0"/>
              </a:rPr>
              <a:t>Важная информация</a:t>
            </a:r>
          </a:p>
          <a:p>
            <a:pPr algn="just"/>
            <a:r>
              <a:rPr lang="ru-RU" sz="2600" dirty="0" smtClean="0">
                <a:solidFill>
                  <a:schemeClr val="tx1"/>
                </a:solidFill>
                <a:cs typeface="Arial" pitchFamily="34" charset="0"/>
              </a:rPr>
              <a:t>Конкурсные </a:t>
            </a:r>
            <a:r>
              <a:rPr lang="ru-RU" sz="2600" dirty="0">
                <a:solidFill>
                  <a:schemeClr val="tx1"/>
                </a:solidFill>
                <a:cs typeface="Arial" pitchFamily="34" charset="0"/>
              </a:rPr>
              <a:t>комиссии II (межрегионального) и III </a:t>
            </a:r>
            <a:r>
              <a:rPr lang="ru-RU" sz="2600" dirty="0" smtClean="0">
                <a:solidFill>
                  <a:schemeClr val="tx1"/>
                </a:solidFill>
                <a:cs typeface="Arial" pitchFamily="34" charset="0"/>
              </a:rPr>
              <a:t>(Всероссийского</a:t>
            </a:r>
            <a:r>
              <a:rPr lang="ru-RU" sz="2600" dirty="0">
                <a:solidFill>
                  <a:schemeClr val="tx1"/>
                </a:solidFill>
                <a:cs typeface="Arial" pitchFamily="34" charset="0"/>
              </a:rPr>
              <a:t>) этапов Конкурса не будут рассматривать работы победителей I этапа Конкурса, у которых в пакете сопроводительной документации отсутствует отзыв на работу за подписью руководителя епархиального отдела религиозного образования и </a:t>
            </a:r>
            <a:r>
              <a:rPr lang="ru-RU" sz="2600" dirty="0" err="1">
                <a:solidFill>
                  <a:schemeClr val="tx1"/>
                </a:solidFill>
                <a:cs typeface="Arial" pitchFamily="34" charset="0"/>
              </a:rPr>
              <a:t>катехизации</a:t>
            </a:r>
            <a:r>
              <a:rPr lang="ru-RU" sz="2600" dirty="0">
                <a:solidFill>
                  <a:schemeClr val="tx1"/>
                </a:solidFill>
                <a:cs typeface="Arial" pitchFamily="34" charset="0"/>
              </a:rPr>
              <a:t> той епархии, от которой направляется работа</a:t>
            </a:r>
            <a:r>
              <a:rPr lang="ru-RU" sz="2600" dirty="0" smtClean="0">
                <a:solidFill>
                  <a:schemeClr val="tx1"/>
                </a:solidFill>
                <a:cs typeface="Arial" pitchFamily="34" charset="0"/>
              </a:rPr>
              <a:t>.</a:t>
            </a:r>
          </a:p>
          <a:p>
            <a:pPr algn="just"/>
            <a:r>
              <a:rPr lang="ru-RU" sz="2600" dirty="0" smtClean="0">
                <a:solidFill>
                  <a:schemeClr val="tx1"/>
                </a:solidFill>
                <a:cs typeface="Arial" pitchFamily="34" charset="0"/>
              </a:rPr>
              <a:t>Требования к оформлению работ и шаблоны документов для участников Конкурса </a:t>
            </a:r>
            <a:r>
              <a:rPr lang="en-US" sz="2600" dirty="0">
                <a:solidFill>
                  <a:schemeClr val="tx1"/>
                </a:solidFill>
                <a:cs typeface="Arial" pitchFamily="34" charset="0"/>
                <a:hlinkClick r:id="rId2"/>
              </a:rPr>
              <a:t>http://</a:t>
            </a:r>
            <a:r>
              <a:rPr lang="en-US" sz="2600" dirty="0" smtClean="0">
                <a:solidFill>
                  <a:schemeClr val="tx1"/>
                </a:solidFill>
                <a:cs typeface="Arial" pitchFamily="34" charset="0"/>
                <a:hlinkClick r:id="rId2"/>
              </a:rPr>
              <a:t>www.yarprosvet.ru/nashi-proekty/konkurs-lza-nravstvennyj-podvig-uchitelyar.html</a:t>
            </a:r>
            <a:endParaRPr lang="en-US" sz="2600" dirty="0" smtClean="0">
              <a:solidFill>
                <a:schemeClr val="tx1"/>
              </a:solidFill>
              <a:cs typeface="Arial" pitchFamily="34" charset="0"/>
            </a:endParaRPr>
          </a:p>
          <a:p>
            <a:pPr algn="just"/>
            <a:endParaRPr lang="ru-RU" sz="2600" dirty="0" smtClean="0">
              <a:solidFill>
                <a:schemeClr val="tx1"/>
              </a:solidFill>
              <a:cs typeface="Arial" pitchFamily="34" charset="0"/>
            </a:endParaRPr>
          </a:p>
          <a:p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4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085184"/>
            <a:ext cx="6781800" cy="1600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119464"/>
          </a:xfrm>
        </p:spPr>
        <p:txBody>
          <a:bodyPr>
            <a:normAutofit fontScale="55000" lnSpcReduction="20000"/>
          </a:bodyPr>
          <a:lstStyle/>
          <a:p>
            <a:pPr marL="109728" indent="0" algn="just">
              <a:buNone/>
            </a:pPr>
            <a:r>
              <a:rPr lang="ru-RU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Общее число призовых мест</a:t>
            </a:r>
            <a:r>
              <a:rPr lang="ru-RU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в 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четырех номинациях - </a:t>
            </a:r>
            <a:r>
              <a:rPr lang="ru-RU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 (пять)</a:t>
            </a:r>
            <a:r>
              <a:rPr lang="ru-RU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just">
              <a:buFont typeface="Wingdings" pitchFamily="2" charset="2"/>
              <a:buChar char="§"/>
            </a:pPr>
            <a:r>
              <a:rPr lang="ru-RU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Гран-при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одно место 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(только индивидуальная работа).</a:t>
            </a:r>
          </a:p>
          <a:p>
            <a:pPr algn="just">
              <a:buFont typeface="Wingdings" pitchFamily="2" charset="2"/>
              <a:buChar char="§"/>
            </a:pP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номинации </a:t>
            </a:r>
            <a:r>
              <a:rPr lang="ru-RU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«За организацию духовно-нравственного воспитания в  образовательной организации» 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32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одно место</a:t>
            </a:r>
            <a:r>
              <a:rPr lang="ru-RU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(индивидуальная работа или коллектив авторов - не более трех человек).</a:t>
            </a:r>
          </a:p>
          <a:p>
            <a:pPr algn="just">
              <a:buFont typeface="Wingdings" pitchFamily="2" charset="2"/>
              <a:buChar char="§"/>
            </a:pP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номинации </a:t>
            </a:r>
            <a:r>
              <a:rPr lang="ru-RU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«Лучшая дополнительная общеразвивающая программа духовно-нравственного и гражданско-патриотического воспитания детей и молодежи» 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32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одно место</a:t>
            </a:r>
            <a:r>
              <a:rPr lang="ru-RU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(индивидуальная работа или коллектив авторов - не более трех человек).</a:t>
            </a:r>
          </a:p>
          <a:p>
            <a:pPr algn="just">
              <a:buFont typeface="Wingdings" pitchFamily="2" charset="2"/>
              <a:buChar char="§"/>
            </a:pP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номинации </a:t>
            </a:r>
            <a:r>
              <a:rPr lang="ru-RU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«Лучшая методическая разработка в предметных областях «Основы религиозных культур и светской этики» (ОРКСЭ), «Основы духовно-нравственной культуры народов России» (ОДНКНР), «Основы православной веры» 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(для образовательных организаций с религиозным компонентом) - </a:t>
            </a:r>
            <a:r>
              <a:rPr lang="ru-RU" sz="32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одно место</a:t>
            </a:r>
            <a:r>
              <a:rPr lang="ru-RU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(индивидуальная работа или коллектив авторов </a:t>
            </a:r>
            <a:r>
              <a:rPr 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</a:t>
            </a:r>
            <a:r>
              <a:rPr 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более трех человек).</a:t>
            </a:r>
          </a:p>
          <a:p>
            <a:pPr algn="just">
              <a:buFont typeface="Wingdings" pitchFamily="2" charset="2"/>
              <a:buChar char="§"/>
            </a:pP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номинации </a:t>
            </a:r>
            <a:r>
              <a:rPr lang="ru-RU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«Лучший образовательный издательский проект года»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ru-RU" sz="32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одно место</a:t>
            </a:r>
            <a:r>
              <a:rPr lang="ru-RU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(индивидуальная работа или коллектив авторов - не более трех человек).</a:t>
            </a:r>
          </a:p>
          <a:p>
            <a:pPr marL="109728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91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6126480"/>
            <a:ext cx="67818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C00000"/>
                </a:solidFill>
                <a:cs typeface="Arial" pitchFamily="34" charset="0"/>
              </a:rPr>
              <a:t>О Конкурсе</a:t>
            </a:r>
          </a:p>
          <a:p>
            <a:pPr marL="0" indent="0" algn="ctr">
              <a:buNone/>
            </a:pPr>
            <a:r>
              <a:rPr lang="ru-RU" dirty="0" smtClean="0">
                <a:cs typeface="Arial" pitchFamily="34" charset="0"/>
              </a:rPr>
              <a:t>Всероссийский конкурс в области педагогики, воспитания и работы с детьми и молодежью до 20 лет «За нравственный подвиг учителя» проводится Министерством просвещения Российской Федерации и Синодальным отделом религиозного образования и </a:t>
            </a:r>
            <a:r>
              <a:rPr lang="ru-RU" dirty="0" err="1" smtClean="0">
                <a:cs typeface="Arial" pitchFamily="34" charset="0"/>
              </a:rPr>
              <a:t>катехизации</a:t>
            </a:r>
            <a:r>
              <a:rPr lang="ru-RU" dirty="0" smtClean="0">
                <a:cs typeface="Arial" pitchFamily="34" charset="0"/>
              </a:rPr>
              <a:t> Русской Православной Церкви при поддержке аппарата Полномочного представителя Президента в Центральном федеральном округе.</a:t>
            </a:r>
            <a:endParaRPr lang="ru-RU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74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548680"/>
            <a:ext cx="68407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indent="0" algn="ctr">
              <a:buNone/>
            </a:pPr>
            <a:r>
              <a:rPr lang="ru-RU" sz="2800" b="1" dirty="0" smtClean="0">
                <a:solidFill>
                  <a:srgbClr val="C00000"/>
                </a:solidFill>
                <a:cs typeface="Arial" pitchFamily="34" charset="0"/>
              </a:rPr>
              <a:t>Информация для контактов</a:t>
            </a:r>
          </a:p>
          <a:p>
            <a:pPr marL="109728" indent="0" algn="just">
              <a:buNone/>
            </a:pPr>
            <a:r>
              <a:rPr lang="ru-RU" sz="2000" b="1" dirty="0" smtClean="0">
                <a:cs typeface="Arial" pitchFamily="34" charset="0"/>
              </a:rPr>
              <a:t>Центр </a:t>
            </a:r>
            <a:r>
              <a:rPr lang="ru-RU" sz="2000" b="1" dirty="0">
                <a:cs typeface="Arial" pitchFamily="34" charset="0"/>
              </a:rPr>
              <a:t>сопровождения общественно-значимых мероприятий ГАУ ДПО ЯО ИРО</a:t>
            </a:r>
            <a:r>
              <a:rPr lang="ru-RU" sz="2000" dirty="0">
                <a:cs typeface="Arial" pitchFamily="34" charset="0"/>
              </a:rPr>
              <a:t>:</a:t>
            </a:r>
          </a:p>
          <a:p>
            <a:pPr marL="109728" indent="0" algn="just">
              <a:buNone/>
            </a:pPr>
            <a:r>
              <a:rPr lang="ru-RU" sz="2000" dirty="0">
                <a:cs typeface="Arial" pitchFamily="34" charset="0"/>
              </a:rPr>
              <a:t>телефон: (4852) 23-07-63</a:t>
            </a:r>
          </a:p>
          <a:p>
            <a:pPr marL="109728" indent="0" algn="just">
              <a:buNone/>
            </a:pPr>
            <a:r>
              <a:rPr lang="ru-RU" sz="2000" dirty="0" smtClean="0">
                <a:cs typeface="Arial" pitchFamily="34" charset="0"/>
              </a:rPr>
              <a:t>Старший методист </a:t>
            </a:r>
            <a:r>
              <a:rPr lang="ru-RU" sz="2000" b="1" dirty="0" smtClean="0">
                <a:cs typeface="Arial" pitchFamily="34" charset="0"/>
              </a:rPr>
              <a:t>Лапшина Ирина Васильевна </a:t>
            </a:r>
            <a:endParaRPr lang="ru-RU" sz="2000" dirty="0" smtClean="0">
              <a:cs typeface="Arial" pitchFamily="34" charset="0"/>
            </a:endParaRPr>
          </a:p>
          <a:p>
            <a:pPr marL="109728" indent="0" algn="just">
              <a:buNone/>
            </a:pPr>
            <a:r>
              <a:rPr lang="ru-RU" sz="2000" dirty="0" smtClean="0">
                <a:cs typeface="Arial" pitchFamily="34" charset="0"/>
              </a:rPr>
              <a:t>lapshina@iro.yar.ru</a:t>
            </a:r>
          </a:p>
          <a:p>
            <a:pPr marL="109728" indent="0" algn="just">
              <a:buNone/>
            </a:pPr>
            <a:r>
              <a:rPr lang="ru-RU" sz="2000" dirty="0" smtClean="0">
                <a:cs typeface="Arial" pitchFamily="34" charset="0"/>
              </a:rPr>
              <a:t>Старший </a:t>
            </a:r>
            <a:r>
              <a:rPr lang="ru-RU" sz="2000" dirty="0">
                <a:cs typeface="Arial" pitchFamily="34" charset="0"/>
              </a:rPr>
              <a:t>методист </a:t>
            </a:r>
            <a:r>
              <a:rPr lang="ru-RU" sz="2000" b="1" dirty="0">
                <a:cs typeface="Arial" pitchFamily="34" charset="0"/>
              </a:rPr>
              <a:t>Вербицкая Елена Валентиновна</a:t>
            </a:r>
          </a:p>
          <a:p>
            <a:pPr marL="109728" indent="0" algn="just">
              <a:buNone/>
            </a:pPr>
            <a:r>
              <a:rPr lang="ru-RU" sz="2000" dirty="0">
                <a:cs typeface="Arial" pitchFamily="34" charset="0"/>
              </a:rPr>
              <a:t>verbitskaya@iro.yar.ru</a:t>
            </a:r>
          </a:p>
          <a:p>
            <a:pPr marL="109728" indent="0" algn="just">
              <a:buNone/>
            </a:pPr>
            <a:r>
              <a:rPr lang="ru-RU" sz="2000" b="1" dirty="0" smtClean="0">
                <a:cs typeface="Arial" pitchFamily="34" charset="0"/>
              </a:rPr>
              <a:t>Отдел </a:t>
            </a:r>
            <a:r>
              <a:rPr lang="ru-RU" sz="2000" b="1" dirty="0">
                <a:cs typeface="Arial" pitchFamily="34" charset="0"/>
              </a:rPr>
              <a:t>религиозного образования и </a:t>
            </a:r>
            <a:r>
              <a:rPr lang="ru-RU" sz="2000" b="1" dirty="0" err="1">
                <a:cs typeface="Arial" pitchFamily="34" charset="0"/>
              </a:rPr>
              <a:t>катехизации</a:t>
            </a:r>
            <a:r>
              <a:rPr lang="ru-RU" sz="2000" b="1" dirty="0">
                <a:cs typeface="Arial" pitchFamily="34" charset="0"/>
              </a:rPr>
              <a:t> Ярославской митрополии:</a:t>
            </a:r>
          </a:p>
          <a:p>
            <a:pPr marL="109728" indent="0" algn="just">
              <a:buNone/>
            </a:pPr>
            <a:r>
              <a:rPr lang="ru-RU" sz="2000" dirty="0">
                <a:cs typeface="Arial" pitchFamily="34" charset="0"/>
              </a:rPr>
              <a:t>Исполнительный секретарь I (регионального) этапа Всероссийского конкурса «За нравственный подвиг учителя</a:t>
            </a:r>
            <a:r>
              <a:rPr lang="ru-RU" sz="2000" dirty="0" smtClean="0">
                <a:cs typeface="Arial" pitchFamily="34" charset="0"/>
              </a:rPr>
              <a:t>» </a:t>
            </a:r>
            <a:r>
              <a:rPr lang="ru-RU" sz="2000" b="1" dirty="0" smtClean="0">
                <a:cs typeface="Arial" pitchFamily="34" charset="0"/>
              </a:rPr>
              <a:t>протоиерей </a:t>
            </a:r>
            <a:r>
              <a:rPr lang="ru-RU" sz="2000" b="1" dirty="0">
                <a:cs typeface="Arial" pitchFamily="34" charset="0"/>
              </a:rPr>
              <a:t>Павел Рахлин</a:t>
            </a:r>
            <a:r>
              <a:rPr lang="ru-RU" sz="2000" dirty="0" smtClean="0">
                <a:cs typeface="Arial" pitchFamily="34" charset="0"/>
              </a:rPr>
              <a:t>, руководитель </a:t>
            </a:r>
            <a:r>
              <a:rPr lang="ru-RU" sz="2000" dirty="0">
                <a:cs typeface="Arial" pitchFamily="34" charset="0"/>
              </a:rPr>
              <a:t>Отдела религиозного образования и </a:t>
            </a:r>
            <a:r>
              <a:rPr lang="ru-RU" sz="2000" dirty="0" err="1">
                <a:cs typeface="Arial" pitchFamily="34" charset="0"/>
              </a:rPr>
              <a:t>катехизации</a:t>
            </a:r>
            <a:r>
              <a:rPr lang="ru-RU" sz="2000" dirty="0">
                <a:cs typeface="Arial" pitchFamily="34" charset="0"/>
              </a:rPr>
              <a:t> Ярославской митрополии</a:t>
            </a:r>
          </a:p>
          <a:p>
            <a:pPr marL="109728" indent="0">
              <a:buNone/>
            </a:pPr>
            <a:r>
              <a:rPr lang="ru-RU" sz="2000" dirty="0" smtClean="0">
                <a:cs typeface="Arial" pitchFamily="34" charset="0"/>
                <a:hlinkClick r:id="rId2"/>
              </a:rPr>
              <a:t>yaroroik@mail.ru</a:t>
            </a:r>
            <a:r>
              <a:rPr lang="ru-RU" sz="2000" dirty="0" smtClean="0">
                <a:cs typeface="Arial" pitchFamily="34" charset="0"/>
              </a:rPr>
              <a:t>, телефон</a:t>
            </a:r>
            <a:r>
              <a:rPr lang="ru-RU" sz="2000" dirty="0">
                <a:cs typeface="Arial" pitchFamily="34" charset="0"/>
              </a:rPr>
              <a:t>: (4852) 26-01-84.</a:t>
            </a:r>
          </a:p>
          <a:p>
            <a:pPr marL="109728" indent="0">
              <a:buNone/>
            </a:pP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ru-RU" sz="12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4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6126480"/>
            <a:ext cx="67818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C00000"/>
                </a:solidFill>
                <a:cs typeface="Arial" pitchFamily="34" charset="0"/>
              </a:rPr>
              <a:t>Цель </a:t>
            </a:r>
            <a:r>
              <a:rPr lang="ru-RU" sz="2800" b="1" dirty="0" smtClean="0">
                <a:solidFill>
                  <a:srgbClr val="C00000"/>
                </a:solidFill>
                <a:cs typeface="Arial" pitchFamily="34" charset="0"/>
              </a:rPr>
              <a:t>Конкурса</a:t>
            </a:r>
          </a:p>
          <a:p>
            <a:pPr marL="0" indent="0" algn="ctr">
              <a:buNone/>
            </a:pPr>
            <a:r>
              <a:rPr lang="ru-RU" dirty="0">
                <a:cs typeface="Arial" pitchFamily="34" charset="0"/>
              </a:rPr>
              <a:t>Р</a:t>
            </a:r>
            <a:r>
              <a:rPr lang="ru-RU" dirty="0" smtClean="0">
                <a:cs typeface="Arial" pitchFamily="34" charset="0"/>
              </a:rPr>
              <a:t>азвитие </a:t>
            </a:r>
            <a:r>
              <a:rPr lang="ru-RU" dirty="0">
                <a:cs typeface="Arial" pitchFamily="34" charset="0"/>
              </a:rPr>
              <a:t>системы духовно-нравственного и гражданско-патриотического образования и воспитания детей и  молодежи в образовательных организациях дошкольного, начального общего, основного общего, среднего общего образования и </a:t>
            </a:r>
            <a:r>
              <a:rPr lang="ru-RU" dirty="0" smtClean="0">
                <a:cs typeface="Arial" pitchFamily="34" charset="0"/>
              </a:rPr>
              <a:t>среднего профессионального образования, организациях </a:t>
            </a:r>
            <a:r>
              <a:rPr lang="ru-RU" dirty="0">
                <a:cs typeface="Arial" pitchFamily="34" charset="0"/>
              </a:rPr>
              <a:t> дополнительного образования детей, воскресных школах и </a:t>
            </a:r>
            <a:r>
              <a:rPr lang="ru-RU" dirty="0" smtClean="0">
                <a:cs typeface="Arial" pitchFamily="34" charset="0"/>
              </a:rPr>
              <a:t>православных гимназиях.</a:t>
            </a:r>
            <a:endParaRPr lang="ru-RU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81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764704"/>
            <a:ext cx="7543800" cy="425536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3000" b="1" dirty="0">
                <a:solidFill>
                  <a:srgbClr val="C00000"/>
                </a:solidFill>
                <a:cs typeface="Arial" pitchFamily="34" charset="0"/>
              </a:rPr>
              <a:t>Задачи </a:t>
            </a:r>
            <a:r>
              <a:rPr lang="ru-RU" sz="3000" b="1" dirty="0" smtClean="0">
                <a:solidFill>
                  <a:srgbClr val="C00000"/>
                </a:solidFill>
                <a:cs typeface="Arial" pitchFamily="34" charset="0"/>
              </a:rPr>
              <a:t>конкурса</a:t>
            </a:r>
            <a:endParaRPr lang="ru-RU" sz="3000" dirty="0">
              <a:solidFill>
                <a:srgbClr val="C00000"/>
              </a:solidFill>
              <a:cs typeface="Arial" pitchFamily="34" charset="0"/>
            </a:endParaRPr>
          </a:p>
          <a:p>
            <a:pPr algn="just"/>
            <a:r>
              <a:rPr lang="ru-RU" sz="2600" dirty="0">
                <a:cs typeface="Arial" pitchFamily="34" charset="0"/>
              </a:rPr>
              <a:t>О</a:t>
            </a:r>
            <a:r>
              <a:rPr lang="ru-RU" sz="2600" dirty="0" smtClean="0">
                <a:cs typeface="Arial" pitchFamily="34" charset="0"/>
              </a:rPr>
              <a:t>бобщение </a:t>
            </a:r>
            <a:r>
              <a:rPr lang="ru-RU" sz="2600" dirty="0">
                <a:cs typeface="Arial" pitchFamily="34" charset="0"/>
              </a:rPr>
              <a:t>имеющейся практики и выявление лучших систем духовно-нравственного и гражданско-патриотического образования и воспитания детей и молодежи в </a:t>
            </a:r>
            <a:r>
              <a:rPr lang="ru-RU" sz="2600" dirty="0" smtClean="0">
                <a:cs typeface="Arial" pitchFamily="34" charset="0"/>
              </a:rPr>
              <a:t>организациях</a:t>
            </a:r>
            <a:r>
              <a:rPr lang="ru-RU" sz="2600" dirty="0">
                <a:cs typeface="Arial" pitchFamily="34" charset="0"/>
              </a:rPr>
              <a:t>;</a:t>
            </a:r>
          </a:p>
          <a:p>
            <a:pPr algn="just"/>
            <a:r>
              <a:rPr lang="ru-RU" sz="2600" dirty="0">
                <a:cs typeface="Arial" pitchFamily="34" charset="0"/>
              </a:rPr>
              <a:t>распространение лучших практик духовно-нравственного и гражданско-патриотического воспитания;</a:t>
            </a:r>
          </a:p>
          <a:p>
            <a:pPr algn="just"/>
            <a:r>
              <a:rPr lang="ru-RU" sz="2600" dirty="0">
                <a:cs typeface="Arial" pitchFamily="34" charset="0"/>
              </a:rPr>
              <a:t>стимулирование творчества педагогов и воспитателей образовательных организаций и поощрения их за высокое качество духовно-нравственного и гражданско-патриотического воспитания и образования детей и </a:t>
            </a:r>
            <a:r>
              <a:rPr lang="ru-RU" sz="2600" dirty="0" smtClean="0">
                <a:cs typeface="Arial" pitchFamily="34" charset="0"/>
              </a:rPr>
              <a:t>молодежи.</a:t>
            </a:r>
            <a:endParaRPr lang="ru-RU" sz="2600" dirty="0">
              <a:cs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187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-387424"/>
            <a:ext cx="7543800" cy="6120680"/>
          </a:xfrm>
        </p:spPr>
        <p:txBody>
          <a:bodyPr>
            <a:normAutofit/>
          </a:bodyPr>
          <a:lstStyle/>
          <a:p>
            <a:pPr indent="-182880" algn="ctr" fontAlgn="auto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2800" b="1" dirty="0">
                <a:solidFill>
                  <a:srgbClr val="C00000"/>
                </a:solidFill>
                <a:cs typeface="Arial" pitchFamily="34" charset="0"/>
              </a:rPr>
              <a:t>Участники Конкурса</a:t>
            </a:r>
            <a:endParaRPr lang="ru-RU" sz="2800" dirty="0">
              <a:solidFill>
                <a:srgbClr val="C00000"/>
              </a:solidFill>
              <a:cs typeface="Arial" pitchFamily="34" charset="0"/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Педагогические работники дошкольного, начального общего, основного общего, среднего общего образования, среднего профессионального образования, дополнительного образования детей, воскресных школ,  православных школ и гимназий;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р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уководители образовательных организаций и коллективы авторов проекта;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п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редставители общественных объединений.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0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4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0759835"/>
              </p:ext>
            </p:extLst>
          </p:nvPr>
        </p:nvGraphicFramePr>
        <p:xfrm>
          <a:off x="467543" y="764704"/>
          <a:ext cx="8352929" cy="5204964"/>
        </p:xfrm>
        <a:graphic>
          <a:graphicData uri="http://schemas.openxmlformats.org/drawingml/2006/table">
            <a:tbl>
              <a:tblPr/>
              <a:tblGrid>
                <a:gridCol w="7920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372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6346">
                <a:tc>
                  <a:txBody>
                    <a:bodyPr/>
                    <a:lstStyle/>
                    <a:p>
                      <a:r>
                        <a:rPr lang="ru-RU" sz="2400" b="1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Этап</a:t>
                      </a:r>
                      <a:endParaRPr lang="ru-RU" sz="2400" dirty="0">
                        <a:solidFill>
                          <a:srgbClr val="46445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16838" marR="16838" marT="16838" marB="1683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Название этапа</a:t>
                      </a:r>
                      <a:endParaRPr lang="ru-RU" sz="2400" dirty="0">
                        <a:solidFill>
                          <a:srgbClr val="46445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16838" marR="16838" marT="16838" marB="1683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Сроки проведения</a:t>
                      </a:r>
                      <a:endParaRPr lang="ru-RU" sz="2400" dirty="0">
                        <a:solidFill>
                          <a:srgbClr val="46445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16838" marR="16838" marT="16838" marB="1683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3974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I.</a:t>
                      </a:r>
                    </a:p>
                  </a:txBody>
                  <a:tcPr marL="16838" marR="16838" marT="16838" marB="1683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2400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Региональный</a:t>
                      </a:r>
                    </a:p>
                  </a:txBody>
                  <a:tcPr marL="16838" marR="16838" marT="16838" marB="1683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10 </a:t>
                      </a:r>
                      <a:r>
                        <a:rPr lang="ru-RU" sz="2000" b="1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января</a:t>
                      </a:r>
                      <a:r>
                        <a:rPr lang="ru-RU" sz="2000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– </a:t>
                      </a:r>
                      <a:r>
                        <a:rPr lang="ru-RU" sz="2000" b="1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31 марта </a:t>
                      </a:r>
                      <a:r>
                        <a:rPr lang="ru-RU" sz="2000" b="1" dirty="0" smtClean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2022 </a:t>
                      </a:r>
                      <a:r>
                        <a:rPr lang="ru-RU" sz="2000" b="1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года</a:t>
                      </a:r>
                      <a:r>
                        <a:rPr lang="ru-RU" sz="2000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-загрузка работ в электронном виде на интернет- портал конкурса (</a:t>
                      </a:r>
                      <a:r>
                        <a:rPr lang="ru-RU" sz="2000" u="none" strike="noStrike" dirty="0">
                          <a:solidFill>
                            <a:srgbClr val="B7484F"/>
                          </a:solidFill>
                          <a:effectLst/>
                          <a:latin typeface="+mn-lt"/>
                          <a:cs typeface="Arial" pitchFamily="34" charset="0"/>
                          <a:hlinkClick r:id="rId2"/>
                        </a:rPr>
                        <a:t>http://konkurs.podvig-uchitelya.ru/</a:t>
                      </a:r>
                      <a:r>
                        <a:rPr lang="ru-RU" sz="2000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) и предоставление работ в печатном виде в </a:t>
                      </a:r>
                      <a:r>
                        <a:rPr lang="ru-RU" sz="2000" dirty="0" smtClean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Институт развития образования </a:t>
                      </a:r>
                      <a:r>
                        <a:rPr lang="ru-RU" sz="2000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по адресу:</a:t>
                      </a:r>
                    </a:p>
                    <a:p>
                      <a:r>
                        <a:rPr lang="ru-RU" sz="2000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г. Ярославль, ул. Богдановича, д. 16, </a:t>
                      </a:r>
                      <a:r>
                        <a:rPr lang="ru-RU" sz="2000" dirty="0" err="1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каб</a:t>
                      </a:r>
                      <a:r>
                        <a:rPr lang="ru-RU" sz="2000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. 311,</a:t>
                      </a:r>
                    </a:p>
                    <a:p>
                      <a:r>
                        <a:rPr lang="ru-RU" sz="2000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тел. </a:t>
                      </a:r>
                      <a:r>
                        <a:rPr lang="ru-RU" sz="2000" b="1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8 (4852) </a:t>
                      </a:r>
                      <a:r>
                        <a:rPr lang="ru-RU" sz="2000" b="1" dirty="0" smtClean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23-07-63</a:t>
                      </a:r>
                      <a:r>
                        <a:rPr lang="ru-RU" sz="2000" dirty="0" smtClean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, </a:t>
                      </a:r>
                      <a:r>
                        <a:rPr lang="ru-RU" sz="2000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Вербицкая Елена </a:t>
                      </a:r>
                      <a:r>
                        <a:rPr lang="ru-RU" sz="2000" dirty="0" smtClean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Валентиновна, Лапшина Ирина Васильевна</a:t>
                      </a:r>
                      <a:endParaRPr lang="ru-RU" sz="2000" dirty="0">
                        <a:solidFill>
                          <a:srgbClr val="46445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16838" marR="16838" marT="16838" marB="1683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45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 апреля – </a:t>
                      </a:r>
                      <a:r>
                        <a:rPr lang="ru-RU" sz="2000" b="1" dirty="0" smtClean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13</a:t>
                      </a:r>
                      <a:r>
                        <a:rPr lang="ru-RU" sz="2000" b="1" baseline="0" dirty="0" smtClean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ru-RU" sz="2000" b="1" dirty="0" smtClean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мая 2022 </a:t>
                      </a:r>
                      <a:r>
                        <a:rPr lang="ru-RU" sz="2000" b="1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года  </a:t>
                      </a:r>
                      <a:endParaRPr lang="ru-RU" sz="2000" b="1" dirty="0" smtClean="0">
                        <a:solidFill>
                          <a:srgbClr val="46445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  <a:p>
                      <a:r>
                        <a:rPr lang="ru-RU" sz="2000" dirty="0" smtClean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(</a:t>
                      </a:r>
                      <a:r>
                        <a:rPr lang="ru-RU" sz="2000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подведение итогов)</a:t>
                      </a:r>
                    </a:p>
                  </a:txBody>
                  <a:tcPr marL="16838" marR="16838" marT="16838" marB="1683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455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II.</a:t>
                      </a:r>
                    </a:p>
                  </a:txBody>
                  <a:tcPr marL="16838" marR="16838" marT="16838" marB="1683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Межрегиональный</a:t>
                      </a:r>
                    </a:p>
                  </a:txBody>
                  <a:tcPr marL="16838" marR="16838" marT="16838" marB="1683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14 мая – 31 августа </a:t>
                      </a:r>
                      <a:r>
                        <a:rPr lang="ru-RU" sz="2000" b="1" dirty="0" smtClean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2022 </a:t>
                      </a:r>
                      <a:r>
                        <a:rPr lang="ru-RU" sz="2000" b="1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года</a:t>
                      </a:r>
                      <a:endParaRPr lang="ru-RU" sz="2000" dirty="0">
                        <a:solidFill>
                          <a:srgbClr val="46445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16838" marR="16838" marT="16838" marB="1683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93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III.</a:t>
                      </a:r>
                    </a:p>
                  </a:txBody>
                  <a:tcPr marL="16838" marR="16838" marT="16838" marB="1683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Всероссийский</a:t>
                      </a:r>
                    </a:p>
                  </a:txBody>
                  <a:tcPr marL="16838" marR="16838" marT="16838" marB="1683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 сентября </a:t>
                      </a:r>
                      <a:r>
                        <a:rPr lang="ru-RU" sz="2000" b="1" dirty="0" smtClean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– 30 </a:t>
                      </a:r>
                      <a:r>
                        <a:rPr lang="ru-RU" sz="2000" b="1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ноября </a:t>
                      </a:r>
                      <a:r>
                        <a:rPr lang="ru-RU" sz="2000" b="1" dirty="0" smtClean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2022 </a:t>
                      </a:r>
                      <a:r>
                        <a:rPr lang="ru-RU" sz="2000" b="1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года</a:t>
                      </a:r>
                      <a:endParaRPr lang="ru-RU" sz="2000" dirty="0">
                        <a:solidFill>
                          <a:srgbClr val="46445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16838" marR="16838" marT="16838" marB="1683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654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842448" cy="461540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sz="3300" b="1" dirty="0" smtClean="0">
                <a:solidFill>
                  <a:srgbClr val="C00000"/>
                </a:solidFill>
                <a:cs typeface="Arial" pitchFamily="34" charset="0"/>
              </a:rPr>
              <a:t>Номинации Конкурса в 2022 году</a:t>
            </a:r>
          </a:p>
          <a:p>
            <a:pPr algn="just"/>
            <a:r>
              <a:rPr lang="ru-RU" sz="2800" dirty="0" smtClean="0">
                <a:cs typeface="Arial" pitchFamily="34" charset="0"/>
              </a:rPr>
              <a:t>За </a:t>
            </a:r>
            <a:r>
              <a:rPr lang="ru-RU" sz="2800" dirty="0">
                <a:cs typeface="Arial" pitchFamily="34" charset="0"/>
              </a:rPr>
              <a:t>организацию духовно-нравственного воспитания в  образовательной организации.</a:t>
            </a:r>
          </a:p>
          <a:p>
            <a:pPr algn="just"/>
            <a:r>
              <a:rPr lang="ru-RU" sz="2800" dirty="0">
                <a:cs typeface="Arial" pitchFamily="34" charset="0"/>
              </a:rPr>
              <a:t>Лучшая дополнительная </a:t>
            </a:r>
            <a:r>
              <a:rPr lang="ru-RU" sz="2800" dirty="0" smtClean="0">
                <a:cs typeface="Arial" pitchFamily="34" charset="0"/>
              </a:rPr>
              <a:t>общеразвивающая </a:t>
            </a:r>
            <a:r>
              <a:rPr lang="ru-RU" sz="2800" dirty="0">
                <a:cs typeface="Arial" pitchFamily="34" charset="0"/>
              </a:rPr>
              <a:t>программа духовно-нравственного и гражданско-патриотического воспитания детей и молодежи.</a:t>
            </a:r>
          </a:p>
          <a:p>
            <a:pPr algn="just"/>
            <a:r>
              <a:rPr lang="ru-RU" sz="2800" dirty="0">
                <a:cs typeface="Arial" pitchFamily="34" charset="0"/>
              </a:rPr>
              <a:t>Лучшая методическая разработка в предметных областях «Основы религиозных культур и светской этики» (ОРКСЭ), «Основы духовно-нравственной культуры народов России» (ОДНКНР), «Основы православной веры» (для образовательных организаций с религиозным компонентом</a:t>
            </a:r>
            <a:r>
              <a:rPr lang="ru-RU" sz="2800" dirty="0" smtClean="0">
                <a:cs typeface="Arial" pitchFamily="34" charset="0"/>
              </a:rPr>
              <a:t>).</a:t>
            </a:r>
            <a:endParaRPr lang="ru-RU" sz="2800" dirty="0">
              <a:cs typeface="Arial" pitchFamily="34" charset="0"/>
            </a:endParaRPr>
          </a:p>
          <a:p>
            <a:pPr algn="just"/>
            <a:r>
              <a:rPr lang="ru-RU" sz="2800" dirty="0">
                <a:cs typeface="Arial" pitchFamily="34" charset="0"/>
              </a:rPr>
              <a:t>Лучший образовательный издательский проект года.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24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759424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sz="8000" b="1" dirty="0">
                <a:solidFill>
                  <a:srgbClr val="C00000"/>
                </a:solidFill>
                <a:cs typeface="Arial" pitchFamily="34" charset="0"/>
              </a:rPr>
              <a:t>Номинация 1. За организацию духовно-нравственного воспитания в  образовательной организации</a:t>
            </a:r>
          </a:p>
          <a:p>
            <a:pPr marL="0" indent="0" algn="ctr">
              <a:buNone/>
            </a:pPr>
            <a:r>
              <a:rPr lang="ru-RU" sz="8000" b="1" dirty="0" smtClean="0">
                <a:solidFill>
                  <a:srgbClr val="C00000"/>
                </a:solidFill>
                <a:cs typeface="Arial" pitchFamily="34" charset="0"/>
              </a:rPr>
              <a:t>Номинация 2. </a:t>
            </a:r>
            <a:r>
              <a:rPr lang="ru-RU" sz="8000" b="1" dirty="0">
                <a:solidFill>
                  <a:srgbClr val="C00000"/>
                </a:solidFill>
                <a:cs typeface="Arial" pitchFamily="34" charset="0"/>
              </a:rPr>
              <a:t>Лучшая дополнительная </a:t>
            </a:r>
            <a:r>
              <a:rPr lang="ru-RU" sz="8000" b="1" dirty="0" smtClean="0">
                <a:solidFill>
                  <a:srgbClr val="C00000"/>
                </a:solidFill>
                <a:cs typeface="Arial" pitchFamily="34" charset="0"/>
              </a:rPr>
              <a:t>общеразвивающая </a:t>
            </a:r>
            <a:r>
              <a:rPr lang="ru-RU" sz="8000" b="1" dirty="0">
                <a:solidFill>
                  <a:srgbClr val="C00000"/>
                </a:solidFill>
                <a:cs typeface="Arial" pitchFamily="34" charset="0"/>
              </a:rPr>
              <a:t>программа духовно-нравственного и гражданско-патриотического воспитания детей и </a:t>
            </a:r>
            <a:r>
              <a:rPr lang="ru-RU" sz="8000" b="1" dirty="0" smtClean="0">
                <a:solidFill>
                  <a:srgbClr val="C00000"/>
                </a:solidFill>
                <a:cs typeface="Arial" pitchFamily="34" charset="0"/>
              </a:rPr>
              <a:t>молодежи</a:t>
            </a:r>
          </a:p>
          <a:p>
            <a:pPr marL="0" indent="0" algn="ctr">
              <a:buNone/>
            </a:pPr>
            <a:r>
              <a:rPr lang="ru-RU" sz="8000" b="1" dirty="0" smtClean="0">
                <a:solidFill>
                  <a:srgbClr val="C00000"/>
                </a:solidFill>
                <a:cs typeface="Arial" pitchFamily="34" charset="0"/>
              </a:rPr>
              <a:t>Номинация 3. </a:t>
            </a:r>
            <a:r>
              <a:rPr lang="ru-RU" sz="8000" b="1" dirty="0">
                <a:solidFill>
                  <a:srgbClr val="C00000"/>
                </a:solidFill>
                <a:cs typeface="Arial" pitchFamily="34" charset="0"/>
              </a:rPr>
              <a:t>Лучшая методическая разработка в предметных областях «Основы религиозных культур и светской этики» (ОРКСЭ), «Основы духовно-нравственной культуры народов России» (ОДНКНР), «Основы православной веры» (для образовательных </a:t>
            </a:r>
            <a:r>
              <a:rPr lang="ru-RU" sz="8000" b="1" dirty="0" smtClean="0">
                <a:solidFill>
                  <a:srgbClr val="C00000"/>
                </a:solidFill>
                <a:cs typeface="Arial" pitchFamily="34" charset="0"/>
              </a:rPr>
              <a:t>организаций </a:t>
            </a:r>
            <a:r>
              <a:rPr lang="ru-RU" sz="8000" b="1" dirty="0">
                <a:solidFill>
                  <a:srgbClr val="C00000"/>
                </a:solidFill>
                <a:cs typeface="Arial" pitchFamily="34" charset="0"/>
              </a:rPr>
              <a:t>с религиозным </a:t>
            </a:r>
            <a:r>
              <a:rPr lang="ru-RU" sz="8000" b="1" dirty="0" smtClean="0">
                <a:solidFill>
                  <a:srgbClr val="C00000"/>
                </a:solidFill>
                <a:cs typeface="Arial" pitchFamily="34" charset="0"/>
              </a:rPr>
              <a:t>компонентом).</a:t>
            </a:r>
          </a:p>
          <a:p>
            <a:pPr marL="0" indent="0">
              <a:buNone/>
            </a:pPr>
            <a:r>
              <a:rPr lang="ru-RU" sz="7200" b="1" dirty="0" smtClean="0">
                <a:solidFill>
                  <a:schemeClr val="tx1"/>
                </a:solidFill>
                <a:cs typeface="Arial" pitchFamily="34" charset="0"/>
              </a:rPr>
              <a:t>Критерии:</a:t>
            </a:r>
          </a:p>
          <a:p>
            <a:pPr algn="just" fontAlgn="base"/>
            <a:r>
              <a:rPr lang="ru-RU" sz="7200" dirty="0">
                <a:cs typeface="Arial" pitchFamily="34" charset="0"/>
              </a:rPr>
              <a:t>Соответствие представленного материала условиям конкурса и заявленной </a:t>
            </a:r>
            <a:r>
              <a:rPr lang="ru-RU" sz="7200" dirty="0" smtClean="0">
                <a:cs typeface="Arial" pitchFamily="34" charset="0"/>
              </a:rPr>
              <a:t>номинации;</a:t>
            </a:r>
            <a:endParaRPr lang="ru-RU" sz="7200" dirty="0">
              <a:cs typeface="Arial" pitchFamily="34" charset="0"/>
            </a:endParaRPr>
          </a:p>
          <a:p>
            <a:pPr fontAlgn="base"/>
            <a:r>
              <a:rPr lang="ru-RU" sz="7200" dirty="0">
                <a:cs typeface="Arial" pitchFamily="34" charset="0"/>
              </a:rPr>
              <a:t>Актуальность </a:t>
            </a:r>
            <a:r>
              <a:rPr lang="ru-RU" sz="7200" dirty="0" smtClean="0">
                <a:cs typeface="Arial" pitchFamily="34" charset="0"/>
              </a:rPr>
              <a:t>работы;</a:t>
            </a:r>
            <a:endParaRPr lang="ru-RU" sz="7200" dirty="0">
              <a:cs typeface="Arial" pitchFamily="34" charset="0"/>
            </a:endParaRPr>
          </a:p>
          <a:p>
            <a:pPr fontAlgn="base"/>
            <a:r>
              <a:rPr lang="ru-RU" sz="7200" dirty="0" smtClean="0">
                <a:cs typeface="Arial" pitchFamily="34" charset="0"/>
              </a:rPr>
              <a:t>Качество </a:t>
            </a:r>
            <a:r>
              <a:rPr lang="ru-RU" sz="7200" dirty="0">
                <a:cs typeface="Arial" pitchFamily="34" charset="0"/>
              </a:rPr>
              <a:t>условий образовательной </a:t>
            </a:r>
            <a:r>
              <a:rPr lang="ru-RU" sz="7200" dirty="0" smtClean="0">
                <a:cs typeface="Arial" pitchFamily="34" charset="0"/>
              </a:rPr>
              <a:t>деятельности;</a:t>
            </a:r>
            <a:endParaRPr lang="ru-RU" sz="7200" dirty="0">
              <a:cs typeface="Arial" pitchFamily="34" charset="0"/>
            </a:endParaRPr>
          </a:p>
          <a:p>
            <a:pPr fontAlgn="base"/>
            <a:r>
              <a:rPr lang="ru-RU" sz="7200" dirty="0">
                <a:cs typeface="Arial" pitchFamily="34" charset="0"/>
              </a:rPr>
              <a:t>Качество процесса образовательной </a:t>
            </a:r>
            <a:r>
              <a:rPr lang="ru-RU" sz="7200" dirty="0" smtClean="0">
                <a:cs typeface="Arial" pitchFamily="34" charset="0"/>
              </a:rPr>
              <a:t>деятельности;</a:t>
            </a:r>
            <a:endParaRPr lang="ru-RU" sz="7200" dirty="0">
              <a:cs typeface="Arial" pitchFamily="34" charset="0"/>
            </a:endParaRPr>
          </a:p>
          <a:p>
            <a:pPr fontAlgn="base"/>
            <a:r>
              <a:rPr lang="ru-RU" sz="7200" dirty="0">
                <a:cs typeface="Arial" pitchFamily="34" charset="0"/>
              </a:rPr>
              <a:t>Качество результата образовательной </a:t>
            </a:r>
            <a:r>
              <a:rPr lang="ru-RU" sz="7200" dirty="0" smtClean="0">
                <a:cs typeface="Arial" pitchFamily="34" charset="0"/>
              </a:rPr>
              <a:t>деятельности;</a:t>
            </a:r>
            <a:endParaRPr lang="ru-RU" sz="7200" dirty="0">
              <a:cs typeface="Arial" pitchFamily="34" charset="0"/>
            </a:endParaRPr>
          </a:p>
          <a:p>
            <a:pPr fontAlgn="base"/>
            <a:r>
              <a:rPr lang="ru-RU" sz="7200" dirty="0">
                <a:cs typeface="Arial" pitchFamily="34" charset="0"/>
              </a:rPr>
              <a:t>Наличие рецензий на представленный </a:t>
            </a:r>
            <a:r>
              <a:rPr lang="ru-RU" sz="7200" dirty="0" smtClean="0">
                <a:cs typeface="Arial" pitchFamily="34" charset="0"/>
              </a:rPr>
              <a:t>материал</a:t>
            </a:r>
            <a:r>
              <a:rPr lang="ru-RU" sz="7200" dirty="0">
                <a:cs typeface="Arial" pitchFamily="34" charset="0"/>
              </a:rPr>
              <a:t> </a:t>
            </a:r>
            <a:r>
              <a:rPr lang="ru-RU" sz="7200" dirty="0" smtClean="0">
                <a:cs typeface="Arial" pitchFamily="34" charset="0"/>
              </a:rPr>
              <a:t>;</a:t>
            </a:r>
            <a:endParaRPr lang="ru-RU" sz="7200" dirty="0">
              <a:cs typeface="Arial" pitchFamily="34" charset="0"/>
            </a:endParaRPr>
          </a:p>
          <a:p>
            <a:pPr fontAlgn="base"/>
            <a:r>
              <a:rPr lang="ru-RU" sz="7200" dirty="0">
                <a:cs typeface="Arial" pitchFamily="34" charset="0"/>
              </a:rPr>
              <a:t>Оформление работы</a:t>
            </a:r>
          </a:p>
          <a:p>
            <a:pPr marL="0" indent="0">
              <a:buNone/>
            </a:pPr>
            <a:endParaRPr lang="ru-RU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2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836712"/>
            <a:ext cx="7543800" cy="49685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100" b="1" dirty="0" smtClean="0">
                <a:solidFill>
                  <a:srgbClr val="C00000"/>
                </a:solidFill>
                <a:cs typeface="Arial" pitchFamily="34" charset="0"/>
              </a:rPr>
              <a:t>Номинация 4. </a:t>
            </a:r>
            <a:r>
              <a:rPr lang="ru-RU" sz="2100" b="1" dirty="0">
                <a:solidFill>
                  <a:srgbClr val="C00000"/>
                </a:solidFill>
                <a:cs typeface="Arial" pitchFamily="34" charset="0"/>
              </a:rPr>
              <a:t>Лучший образовательный издательский проект </a:t>
            </a:r>
            <a:r>
              <a:rPr lang="ru-RU" sz="2100" b="1" dirty="0" smtClean="0">
                <a:solidFill>
                  <a:srgbClr val="C00000"/>
                </a:solidFill>
                <a:cs typeface="Arial" pitchFamily="34" charset="0"/>
              </a:rPr>
              <a:t>года</a:t>
            </a:r>
          </a:p>
          <a:p>
            <a:pPr marL="0" indent="0">
              <a:buNone/>
            </a:pPr>
            <a:r>
              <a:rPr lang="ru-RU" sz="2100" b="1" dirty="0" smtClean="0">
                <a:solidFill>
                  <a:schemeClr val="tx1"/>
                </a:solidFill>
                <a:cs typeface="Arial" pitchFamily="34" charset="0"/>
              </a:rPr>
              <a:t>Критерии:</a:t>
            </a:r>
          </a:p>
          <a:p>
            <a:pPr algn="just" fontAlgn="base"/>
            <a:r>
              <a:rPr lang="ru-RU" sz="2100" dirty="0">
                <a:solidFill>
                  <a:schemeClr val="tx1"/>
                </a:solidFill>
                <a:cs typeface="Arial" pitchFamily="34" charset="0"/>
              </a:rPr>
              <a:t>Соответствие </a:t>
            </a:r>
            <a:r>
              <a:rPr lang="ru-RU" sz="2100" dirty="0" smtClean="0">
                <a:solidFill>
                  <a:schemeClr val="tx1"/>
                </a:solidFill>
                <a:cs typeface="Arial" pitchFamily="34" charset="0"/>
              </a:rPr>
              <a:t> содержания представленного </a:t>
            </a:r>
            <a:r>
              <a:rPr lang="ru-RU" sz="2100" dirty="0">
                <a:solidFill>
                  <a:schemeClr val="tx1"/>
                </a:solidFill>
                <a:cs typeface="Arial" pitchFamily="34" charset="0"/>
              </a:rPr>
              <a:t>материала заявленной </a:t>
            </a:r>
            <a:r>
              <a:rPr lang="ru-RU" sz="2100" dirty="0" smtClean="0">
                <a:solidFill>
                  <a:schemeClr val="tx1"/>
                </a:solidFill>
                <a:cs typeface="Arial" pitchFamily="34" charset="0"/>
              </a:rPr>
              <a:t>номинации;</a:t>
            </a:r>
            <a:endParaRPr lang="ru-RU" sz="2100" dirty="0">
              <a:solidFill>
                <a:schemeClr val="tx1"/>
              </a:solidFill>
              <a:cs typeface="Arial" pitchFamily="34" charset="0"/>
            </a:endParaRPr>
          </a:p>
          <a:p>
            <a:pPr fontAlgn="base"/>
            <a:r>
              <a:rPr lang="ru-RU" sz="2100" dirty="0">
                <a:solidFill>
                  <a:schemeClr val="tx1"/>
                </a:solidFill>
                <a:cs typeface="Arial" pitchFamily="34" charset="0"/>
              </a:rPr>
              <a:t>Актуальность </a:t>
            </a:r>
            <a:r>
              <a:rPr lang="ru-RU" sz="2100" dirty="0" smtClean="0">
                <a:solidFill>
                  <a:schemeClr val="tx1"/>
                </a:solidFill>
                <a:cs typeface="Arial" pitchFamily="34" charset="0"/>
              </a:rPr>
              <a:t>работы;</a:t>
            </a:r>
            <a:endParaRPr lang="ru-RU" sz="2100" dirty="0">
              <a:solidFill>
                <a:schemeClr val="tx1"/>
              </a:solidFill>
              <a:cs typeface="Arial" pitchFamily="34" charset="0"/>
            </a:endParaRPr>
          </a:p>
          <a:p>
            <a:pPr algn="just" fontAlgn="base"/>
            <a:r>
              <a:rPr lang="ru-RU" sz="2100" dirty="0" smtClean="0">
                <a:solidFill>
                  <a:schemeClr val="tx1"/>
                </a:solidFill>
                <a:cs typeface="Arial" pitchFamily="34" charset="0"/>
              </a:rPr>
              <a:t>Отражение </a:t>
            </a:r>
            <a:r>
              <a:rPr lang="ru-RU" sz="2100" dirty="0">
                <a:solidFill>
                  <a:schemeClr val="tx1"/>
                </a:solidFill>
                <a:cs typeface="Arial" pitchFamily="34" charset="0"/>
              </a:rPr>
              <a:t>в содержании представленного материала требований ФГОС, ФГТ, церковных документов и стандартов РПЦ в сфере </a:t>
            </a:r>
            <a:r>
              <a:rPr lang="ru-RU" sz="2100" dirty="0" smtClean="0">
                <a:solidFill>
                  <a:schemeClr val="tx1"/>
                </a:solidFill>
                <a:cs typeface="Arial" pitchFamily="34" charset="0"/>
              </a:rPr>
              <a:t>образования;</a:t>
            </a:r>
            <a:endParaRPr lang="ru-RU" sz="2100" dirty="0">
              <a:solidFill>
                <a:schemeClr val="tx1"/>
              </a:solidFill>
              <a:cs typeface="Arial" pitchFamily="34" charset="0"/>
            </a:endParaRPr>
          </a:p>
          <a:p>
            <a:pPr fontAlgn="base"/>
            <a:r>
              <a:rPr lang="ru-RU" sz="2100" dirty="0">
                <a:solidFill>
                  <a:schemeClr val="tx1"/>
                </a:solidFill>
                <a:cs typeface="Arial" pitchFamily="34" charset="0"/>
              </a:rPr>
              <a:t>Отражение православных педагогических </a:t>
            </a:r>
            <a:r>
              <a:rPr lang="ru-RU" sz="2100" dirty="0" smtClean="0">
                <a:solidFill>
                  <a:schemeClr val="tx1"/>
                </a:solidFill>
                <a:cs typeface="Arial" pitchFamily="34" charset="0"/>
              </a:rPr>
              <a:t>традиций;</a:t>
            </a:r>
            <a:endParaRPr lang="ru-RU" sz="2100" dirty="0">
              <a:solidFill>
                <a:schemeClr val="tx1"/>
              </a:solidFill>
              <a:cs typeface="Arial" pitchFamily="34" charset="0"/>
            </a:endParaRPr>
          </a:p>
          <a:p>
            <a:pPr fontAlgn="base"/>
            <a:r>
              <a:rPr lang="ru-RU" sz="2100" dirty="0">
                <a:solidFill>
                  <a:schemeClr val="tx1"/>
                </a:solidFill>
                <a:cs typeface="Arial" pitchFamily="34" charset="0"/>
              </a:rPr>
              <a:t>Уровень редакционной подготовки </a:t>
            </a:r>
            <a:r>
              <a:rPr lang="ru-RU" sz="2100" dirty="0" smtClean="0">
                <a:solidFill>
                  <a:schemeClr val="tx1"/>
                </a:solidFill>
                <a:cs typeface="Arial" pitchFamily="34" charset="0"/>
              </a:rPr>
              <a:t>издания;</a:t>
            </a:r>
            <a:endParaRPr lang="ru-RU" sz="2100" dirty="0">
              <a:solidFill>
                <a:schemeClr val="tx1"/>
              </a:solidFill>
              <a:cs typeface="Arial" pitchFamily="34" charset="0"/>
            </a:endParaRPr>
          </a:p>
          <a:p>
            <a:pPr fontAlgn="base"/>
            <a:r>
              <a:rPr lang="ru-RU" sz="2100" dirty="0">
                <a:solidFill>
                  <a:schemeClr val="tx1"/>
                </a:solidFill>
                <a:cs typeface="Arial" pitchFamily="34" charset="0"/>
              </a:rPr>
              <a:t>Наличие рецензий на представленный </a:t>
            </a:r>
            <a:r>
              <a:rPr lang="ru-RU" sz="2100" dirty="0" smtClean="0">
                <a:solidFill>
                  <a:schemeClr val="tx1"/>
                </a:solidFill>
                <a:cs typeface="Arial" pitchFamily="34" charset="0"/>
              </a:rPr>
              <a:t>материал;</a:t>
            </a:r>
            <a:endParaRPr lang="ru-RU" sz="2100" dirty="0">
              <a:solidFill>
                <a:schemeClr val="tx1"/>
              </a:solidFill>
              <a:cs typeface="Arial" pitchFamily="34" charset="0"/>
            </a:endParaRPr>
          </a:p>
          <a:p>
            <a:pPr fontAlgn="base"/>
            <a:r>
              <a:rPr lang="ru-RU" sz="2100" dirty="0">
                <a:solidFill>
                  <a:schemeClr val="tx1"/>
                </a:solidFill>
                <a:cs typeface="Arial" pitchFamily="34" charset="0"/>
              </a:rPr>
              <a:t>Оформление </a:t>
            </a:r>
            <a:r>
              <a:rPr lang="ru-RU" sz="2100" dirty="0" smtClean="0">
                <a:solidFill>
                  <a:schemeClr val="tx1"/>
                </a:solidFill>
                <a:cs typeface="Arial" pitchFamily="34" charset="0"/>
              </a:rPr>
              <a:t>работы</a:t>
            </a:r>
            <a:endParaRPr lang="ru-RU" sz="2100" dirty="0">
              <a:solidFill>
                <a:schemeClr val="tx1"/>
              </a:solidFill>
              <a:cs typeface="Arial" pitchFamily="34" charset="0"/>
            </a:endParaRPr>
          </a:p>
          <a:p>
            <a:pPr marL="0" indent="0" algn="ctr">
              <a:buNone/>
            </a:pPr>
            <a:endParaRPr lang="ru-RU" sz="1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76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1179</TotalTime>
  <Words>1090</Words>
  <Application>Microsoft Office PowerPoint</Application>
  <PresentationFormat>Экран (4:3)</PresentationFormat>
  <Paragraphs>273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7" baseType="lpstr">
      <vt:lpstr>Arial</vt:lpstr>
      <vt:lpstr>Calibri</vt:lpstr>
      <vt:lpstr>Impact</vt:lpstr>
      <vt:lpstr>Times New Roman</vt:lpstr>
      <vt:lpstr>Wingdings</vt:lpstr>
      <vt:lpstr>Wingdings 2</vt:lpstr>
      <vt:lpstr>NewsPrint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 Викторовна Таттыбаева</dc:creator>
  <cp:lastModifiedBy>Елена Валентиновна Вербицкая</cp:lastModifiedBy>
  <cp:revision>59</cp:revision>
  <cp:lastPrinted>2021-12-23T07:42:35Z</cp:lastPrinted>
  <dcterms:created xsi:type="dcterms:W3CDTF">2021-02-12T04:04:00Z</dcterms:created>
  <dcterms:modified xsi:type="dcterms:W3CDTF">2021-12-27T07:06:30Z</dcterms:modified>
</cp:coreProperties>
</file>