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2" r:id="rId4"/>
    <p:sldId id="293" r:id="rId5"/>
    <p:sldId id="260" r:id="rId6"/>
    <p:sldId id="286" r:id="rId7"/>
    <p:sldId id="280" r:id="rId8"/>
    <p:sldId id="283" r:id="rId9"/>
    <p:sldId id="284" r:id="rId10"/>
    <p:sldId id="298" r:id="rId11"/>
    <p:sldId id="281" r:id="rId12"/>
    <p:sldId id="295" r:id="rId13"/>
    <p:sldId id="296" r:id="rId14"/>
    <p:sldId id="294" r:id="rId15"/>
    <p:sldId id="263" r:id="rId16"/>
    <p:sldId id="301" r:id="rId17"/>
    <p:sldId id="267" r:id="rId18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konkurs.podvig-uchitelya.r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arprosvet.ru/nashi-proekty/konkurs-lza-nravstvennyj-podvig-uchitelyar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verbitskaya@iro.yar.ru" TargetMode="External"/><Relationship Id="rId2" Type="http://schemas.openxmlformats.org/officeDocument/2006/relationships/hyperlink" Target="mailto:lapshina@iro.yar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yaroroik@mail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konkurs.podvig-uchitelya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2000" y="3200400"/>
            <a:ext cx="7543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Региональный этап </a:t>
            </a:r>
            <a:endParaRPr lang="ru-RU" sz="2800" b="1" dirty="0" smtClean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Всероссийского </a:t>
            </a:r>
            <a:r>
              <a:rPr lang="ru-RU" sz="2800" b="1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конкурса в области педагогики, воспитания и работы с </a:t>
            </a:r>
            <a:r>
              <a:rPr lang="ru-RU" sz="28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детьми </a:t>
            </a:r>
            <a:r>
              <a:rPr lang="ru-RU" sz="2800" b="1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и молодёжью </a:t>
            </a:r>
            <a:r>
              <a:rPr lang="ru-RU" sz="28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до </a:t>
            </a:r>
            <a:r>
              <a:rPr lang="ru-RU" sz="2800" b="1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20 лет </a:t>
            </a:r>
            <a:endParaRPr lang="ru-RU" sz="2800" b="1" dirty="0" smtClean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«</a:t>
            </a:r>
            <a:r>
              <a:rPr lang="ru-RU" sz="2800" b="1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За нравственный подвиг учителя»</a:t>
            </a:r>
          </a:p>
        </p:txBody>
      </p:sp>
      <p:pic>
        <p:nvPicPr>
          <p:cNvPr id="1026" name="Picture 2" descr="C:\Users\tattybaeva\Desktop\За нрвственный подвиг_2021\nrav_podvi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980728"/>
            <a:ext cx="151216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619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84784"/>
            <a:ext cx="7842448" cy="44713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  <a:cs typeface="Arial" pitchFamily="34" charset="0"/>
              </a:rPr>
              <a:t>Для участия в Конкурсе </a:t>
            </a:r>
          </a:p>
          <a:p>
            <a:pPr marL="0" indent="0" algn="ctr">
              <a:buNone/>
            </a:pPr>
            <a:r>
              <a:rPr lang="ru-RU" dirty="0" smtClean="0">
                <a:cs typeface="Arial" pitchFamily="34" charset="0"/>
              </a:rPr>
              <a:t>претенденты </a:t>
            </a:r>
            <a:r>
              <a:rPr lang="ru-RU" dirty="0">
                <a:cs typeface="Arial" pitchFamily="34" charset="0"/>
              </a:rPr>
              <a:t>проходят регистрацию и  загружают работу                                         через электронный портал Конкурса</a:t>
            </a:r>
          </a:p>
          <a:p>
            <a:pPr marL="0" indent="0" algn="ctr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 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  <a:hlinkClick r:id="rId2"/>
              </a:rPr>
              <a:t>http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  <a:hlinkClick r:id="rId2"/>
              </a:rPr>
              <a:t>://konkurs.podvig-uchitelya.ru/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 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dirty="0">
                <a:cs typeface="Arial" pitchFamily="34" charset="0"/>
              </a:rPr>
              <a:t>После регистрации на интернет-портале конкурса  работы предоставляются  в печатном виде  в  ГАУ ДПО ЯО ИРО</a:t>
            </a:r>
            <a:r>
              <a:rPr lang="ru-RU" dirty="0" smtClean="0">
                <a:cs typeface="Arial" pitchFamily="34" charset="0"/>
              </a:rPr>
              <a:t>:                          город </a:t>
            </a:r>
            <a:r>
              <a:rPr lang="ru-RU" dirty="0">
                <a:cs typeface="Arial" pitchFamily="34" charset="0"/>
              </a:rPr>
              <a:t>Ярославль, ул. Богдановича, 16, </a:t>
            </a:r>
            <a:r>
              <a:rPr lang="ru-RU" dirty="0" err="1">
                <a:cs typeface="Arial" pitchFamily="34" charset="0"/>
              </a:rPr>
              <a:t>каб</a:t>
            </a:r>
            <a:r>
              <a:rPr lang="ru-RU" dirty="0">
                <a:cs typeface="Arial" pitchFamily="34" charset="0"/>
              </a:rPr>
              <a:t>. </a:t>
            </a:r>
            <a:r>
              <a:rPr lang="ru-RU" dirty="0" smtClean="0">
                <a:cs typeface="Arial" pitchFamily="34" charset="0"/>
              </a:rPr>
              <a:t>311;</a:t>
            </a:r>
            <a:endParaRPr lang="ru-RU" dirty="0"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dirty="0" smtClean="0">
                <a:cs typeface="Arial" pitchFamily="34" charset="0"/>
              </a:rPr>
              <a:t>Вербицкая </a:t>
            </a:r>
            <a:r>
              <a:rPr lang="ru-RU" dirty="0">
                <a:cs typeface="Arial" pitchFamily="34" charset="0"/>
              </a:rPr>
              <a:t>Елена </a:t>
            </a:r>
            <a:r>
              <a:rPr lang="ru-RU" dirty="0" smtClean="0">
                <a:cs typeface="Arial" pitchFamily="34" charset="0"/>
              </a:rPr>
              <a:t>Валентиновна </a:t>
            </a:r>
          </a:p>
          <a:p>
            <a:pPr marL="0" indent="0" algn="ctr">
              <a:buNone/>
            </a:pPr>
            <a:r>
              <a:rPr lang="ru-RU" dirty="0" smtClean="0">
                <a:cs typeface="Arial" pitchFamily="34" charset="0"/>
              </a:rPr>
              <a:t>Лапшина Ирина Васильевна</a:t>
            </a:r>
          </a:p>
          <a:p>
            <a:pPr marL="0" indent="0" algn="ctr">
              <a:buNone/>
            </a:pPr>
            <a:r>
              <a:rPr lang="ru-RU" dirty="0">
                <a:cs typeface="Arial" pitchFamily="34" charset="0"/>
              </a:rPr>
              <a:t>тел.: 8 (4852) </a:t>
            </a:r>
            <a:r>
              <a:rPr lang="ru-RU" dirty="0" smtClean="0">
                <a:cs typeface="Arial" pitchFamily="34" charset="0"/>
              </a:rPr>
              <a:t>23-07-63</a:t>
            </a:r>
            <a:endParaRPr lang="ru-RU" dirty="0">
              <a:cs typeface="Arial" pitchFamily="34" charset="0"/>
            </a:endParaRPr>
          </a:p>
          <a:p>
            <a:pPr marL="0" indent="0" algn="ctr">
              <a:buNone/>
            </a:pPr>
            <a:endParaRPr lang="ru-RU" dirty="0" smtClean="0">
              <a:cs typeface="Arial" pitchFamily="34" charset="0"/>
            </a:endParaRPr>
          </a:p>
          <a:p>
            <a:pPr marL="0" indent="0" algn="ctr">
              <a:buNone/>
            </a:pPr>
            <a:endParaRPr lang="ru-RU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3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08720"/>
            <a:ext cx="7776864" cy="4536504"/>
          </a:xfrm>
        </p:spPr>
        <p:txBody>
          <a:bodyPr>
            <a:normAutofit fontScale="92500" lnSpcReduction="20000"/>
          </a:bodyPr>
          <a:lstStyle/>
          <a:p>
            <a:pPr algn="ctr">
              <a:buFont typeface="Wingdings 2" pitchFamily="18" charset="2"/>
              <a:buNone/>
            </a:pPr>
            <a:r>
              <a:rPr lang="ru-RU" altLang="ru-RU" sz="3300" b="1" dirty="0" smtClean="0">
                <a:solidFill>
                  <a:srgbClr val="C00000"/>
                </a:solidFill>
                <a:cs typeface="Arial" pitchFamily="34" charset="0"/>
              </a:rPr>
              <a:t>Документы для участия в конкурсе</a:t>
            </a:r>
            <a:endParaRPr lang="ru-RU" altLang="ru-RU" sz="3300" b="1" dirty="0">
              <a:solidFill>
                <a:srgbClr val="C00000"/>
              </a:solidFill>
              <a:cs typeface="Arial" pitchFamily="34" charset="0"/>
            </a:endParaRPr>
          </a:p>
          <a:p>
            <a:pPr algn="just"/>
            <a:r>
              <a:rPr lang="ru-RU" alt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Конкурсная </a:t>
            </a:r>
            <a:r>
              <a:rPr lang="ru-RU" altLang="ru-RU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работа </a:t>
            </a:r>
            <a:r>
              <a:rPr lang="ru-RU" alt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в </a:t>
            </a:r>
            <a:r>
              <a:rPr lang="ru-RU" altLang="ru-RU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печатном </a:t>
            </a:r>
            <a:r>
              <a:rPr lang="ru-RU" alt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виде</a:t>
            </a:r>
            <a:r>
              <a:rPr lang="ru-RU" altLang="ru-RU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 </a:t>
            </a:r>
            <a:r>
              <a:rPr lang="ru-RU" alt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(работе обязательно прилагается отзыв на работу за подписью руководителя епархиального отдела религиозного образования той епархии, от которой направляется работа);</a:t>
            </a:r>
            <a:endParaRPr lang="ru-RU" altLang="ru-RU" dirty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  <a:p>
            <a:pPr algn="just"/>
            <a:r>
              <a:rPr lang="ru-RU" alt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Заявка на участие в конкурсе;</a:t>
            </a:r>
          </a:p>
          <a:p>
            <a:pPr algn="just"/>
            <a:r>
              <a:rPr lang="ru-RU" alt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Согласие на участие в конкурсе </a:t>
            </a:r>
            <a:r>
              <a:rPr lang="ru-RU" altLang="ru-RU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(в случае коллективной заявки </a:t>
            </a:r>
            <a:r>
              <a:rPr lang="ru-RU" alt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согласие  заполняется </a:t>
            </a:r>
            <a:r>
              <a:rPr lang="ru-RU" altLang="ru-RU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всеми членами авторского коллектива</a:t>
            </a:r>
            <a:r>
              <a:rPr lang="ru-RU" alt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); </a:t>
            </a:r>
          </a:p>
          <a:p>
            <a:pPr algn="just"/>
            <a:r>
              <a:rPr lang="ru-RU" alt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Анкета ( в случае коллективной заявки анкета заполняется всеми </a:t>
            </a:r>
            <a:r>
              <a:rPr lang="ru-RU" altLang="ru-RU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членами авторского коллектива</a:t>
            </a:r>
            <a:r>
              <a:rPr lang="ru-RU" alt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);</a:t>
            </a:r>
          </a:p>
          <a:p>
            <a:pPr algn="just"/>
            <a:r>
              <a:rPr lang="ru-RU" alt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Краткая аннотация (</a:t>
            </a:r>
            <a:r>
              <a:rPr lang="ru-RU" altLang="ru-RU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не более 1000 </a:t>
            </a:r>
            <a:r>
              <a:rPr lang="ru-RU" alt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печатных знаков: </a:t>
            </a:r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половина страницы А4 шрифтом </a:t>
            </a:r>
            <a:r>
              <a:rPr lang="ru-RU" dirty="0" err="1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Times</a:t>
            </a:r>
            <a:r>
              <a:rPr lang="ru-RU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New</a:t>
            </a:r>
            <a:r>
              <a:rPr lang="ru-RU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Roman</a:t>
            </a:r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, 12, полуторный интервал</a:t>
            </a:r>
            <a:r>
              <a:rPr lang="ru-RU" alt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)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79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80728"/>
            <a:ext cx="7543800" cy="3886200"/>
          </a:xfrm>
        </p:spPr>
        <p:txBody>
          <a:bodyPr>
            <a:normAutofit fontScale="25000" lnSpcReduction="20000"/>
          </a:bodyPr>
          <a:lstStyle/>
          <a:p>
            <a:pPr algn="r"/>
            <a:endParaRPr lang="ru-RU" sz="4000" b="1" i="1" dirty="0" smtClean="0"/>
          </a:p>
          <a:p>
            <a:pPr algn="r"/>
            <a:endParaRPr lang="ru-RU" sz="4000" b="1" i="1" dirty="0"/>
          </a:p>
          <a:p>
            <a:pPr algn="r"/>
            <a:endParaRPr lang="ru-RU" sz="4000" b="1" i="1" dirty="0" smtClean="0"/>
          </a:p>
          <a:p>
            <a:pPr algn="r"/>
            <a:endParaRPr lang="ru-RU" sz="4000" b="1" i="1" dirty="0"/>
          </a:p>
          <a:p>
            <a:pPr algn="r"/>
            <a:endParaRPr lang="ru-RU" sz="4000" b="1" i="1" dirty="0" smtClean="0"/>
          </a:p>
          <a:p>
            <a:pPr algn="r"/>
            <a:endParaRPr lang="ru-RU" sz="4000" b="1" i="1" dirty="0"/>
          </a:p>
          <a:p>
            <a:pPr marL="0" indent="0" algn="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ОБРАЗЕЦ </a:t>
            </a:r>
            <a:r>
              <a:rPr lang="ru-RU" sz="4000" b="1" dirty="0">
                <a:solidFill>
                  <a:srgbClr val="C00000"/>
                </a:solidFill>
              </a:rPr>
              <a:t>ЗАЯВКИ </a:t>
            </a:r>
            <a:endParaRPr lang="ru-RU" sz="4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4000" dirty="0"/>
              <a:t> </a:t>
            </a:r>
            <a:endParaRPr lang="ru-RU" sz="4000" dirty="0" smtClean="0"/>
          </a:p>
          <a:p>
            <a:pPr marL="0" indent="0" algn="ctr">
              <a:buNone/>
            </a:pPr>
            <a:r>
              <a:rPr lang="ru-RU" sz="4800" dirty="0" smtClean="0"/>
              <a:t>Русская православная церковь</a:t>
            </a:r>
          </a:p>
          <a:p>
            <a:pPr marL="0" indent="0" algn="ctr">
              <a:buNone/>
            </a:pPr>
            <a:r>
              <a:rPr lang="ru-RU" sz="4800" dirty="0" smtClean="0"/>
              <a:t>Московский </a:t>
            </a:r>
            <a:r>
              <a:rPr lang="ru-RU" sz="4800" dirty="0"/>
              <a:t>Патриархат</a:t>
            </a:r>
          </a:p>
          <a:p>
            <a:pPr marL="0" indent="0" algn="ctr">
              <a:buNone/>
            </a:pPr>
            <a:r>
              <a:rPr lang="ru-RU" sz="4800" dirty="0"/>
              <a:t>Полномочный представитель Президента Российской Федерации в</a:t>
            </a:r>
          </a:p>
          <a:p>
            <a:pPr marL="0" indent="0" algn="ctr">
              <a:buNone/>
            </a:pPr>
            <a:r>
              <a:rPr lang="ru-RU" sz="4800" dirty="0"/>
              <a:t>___________________________________________</a:t>
            </a:r>
          </a:p>
          <a:p>
            <a:pPr marL="0" indent="0" algn="ctr">
              <a:buNone/>
            </a:pPr>
            <a:r>
              <a:rPr lang="ru-RU" sz="4800" i="1" dirty="0"/>
              <a:t>(указать федеральный округ)</a:t>
            </a: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/>
              <a:t>Министерство образования и науки Российской Федерации</a:t>
            </a:r>
            <a:br>
              <a:rPr lang="ru-RU" sz="4800" dirty="0"/>
            </a:br>
            <a:endParaRPr lang="ru-RU" sz="4800" dirty="0"/>
          </a:p>
          <a:p>
            <a:pPr marL="0" indent="0" algn="ctr">
              <a:buNone/>
            </a:pPr>
            <a:r>
              <a:rPr lang="ru-RU" sz="4800" dirty="0"/>
              <a:t>ежегодный Всероссийский конкурс в области педагогики, воспитания </a:t>
            </a:r>
          </a:p>
          <a:p>
            <a:pPr marL="0" indent="0" algn="ctr">
              <a:buNone/>
            </a:pPr>
            <a:r>
              <a:rPr lang="ru-RU" sz="4800" dirty="0"/>
              <a:t>и работы с детьми и молодёжью до 20 лет</a:t>
            </a:r>
          </a:p>
          <a:p>
            <a:pPr marL="0" indent="0" algn="ctr">
              <a:buNone/>
            </a:pPr>
            <a:r>
              <a:rPr lang="ru-RU" sz="4800" b="1" dirty="0"/>
              <a:t>     «За нравственный подвиг учителя»</a:t>
            </a:r>
            <a:endParaRPr lang="ru-RU" sz="4800" dirty="0"/>
          </a:p>
          <a:p>
            <a:pPr marL="0" indent="0" algn="ctr">
              <a:buNone/>
            </a:pPr>
            <a:r>
              <a:rPr lang="ru-RU" sz="4800" b="1" dirty="0"/>
              <a:t> </a:t>
            </a:r>
            <a:r>
              <a:rPr lang="ru-RU" sz="4800" dirty="0" smtClean="0"/>
              <a:t>_____________________________________________________________________________</a:t>
            </a:r>
            <a:endParaRPr lang="ru-RU" sz="4800" dirty="0"/>
          </a:p>
          <a:p>
            <a:pPr marL="0" indent="0" algn="ctr">
              <a:buNone/>
            </a:pPr>
            <a:r>
              <a:rPr lang="ru-RU" sz="4800" dirty="0"/>
              <a:t>(</a:t>
            </a:r>
            <a:r>
              <a:rPr lang="ru-RU" sz="4800" i="1" dirty="0"/>
              <a:t>указывается организация</a:t>
            </a:r>
            <a:r>
              <a:rPr lang="ru-RU" sz="4800" dirty="0"/>
              <a:t>)</a:t>
            </a:r>
          </a:p>
          <a:p>
            <a:pPr marL="0" indent="0">
              <a:buNone/>
            </a:pPr>
            <a:r>
              <a:rPr lang="ru-RU" sz="4800" dirty="0" smtClean="0"/>
              <a:t>представляет </a:t>
            </a:r>
            <a:r>
              <a:rPr lang="ru-RU" sz="4800" dirty="0"/>
              <a:t>на региональный этап Всероссийского конкурса в области педагогики, воспитания и работы с детьми и молодёжью до 20 лет</a:t>
            </a:r>
          </a:p>
          <a:p>
            <a:pPr marL="0" indent="0">
              <a:buNone/>
            </a:pPr>
            <a:r>
              <a:rPr lang="ru-RU" sz="4800" dirty="0"/>
              <a:t>«За нравственный подвиг учителя</a:t>
            </a:r>
            <a:r>
              <a:rPr lang="ru-RU" sz="4800" dirty="0" smtClean="0"/>
              <a:t>»</a:t>
            </a:r>
            <a:endParaRPr lang="ru-RU" sz="4800" dirty="0"/>
          </a:p>
          <a:p>
            <a:pPr marL="0" indent="0">
              <a:buNone/>
            </a:pPr>
            <a:r>
              <a:rPr lang="ru-RU" sz="4800" dirty="0"/>
              <a:t>Фамилия Имя Отчество (</a:t>
            </a:r>
            <a:r>
              <a:rPr lang="ru-RU" sz="4800" i="1" dirty="0"/>
              <a:t>в родительном падеже</a:t>
            </a:r>
            <a:r>
              <a:rPr lang="ru-RU" sz="4800" dirty="0"/>
              <a:t>)</a:t>
            </a:r>
          </a:p>
          <a:p>
            <a:pPr marL="0" indent="0">
              <a:buNone/>
            </a:pPr>
            <a:r>
              <a:rPr lang="ru-RU" sz="4800" dirty="0" smtClean="0"/>
              <a:t>Название </a:t>
            </a:r>
            <a:r>
              <a:rPr lang="ru-RU" sz="4800" dirty="0"/>
              <a:t>работы______________________________________________________</a:t>
            </a:r>
          </a:p>
          <a:p>
            <a:pPr marL="0" indent="0">
              <a:buNone/>
            </a:pPr>
            <a:r>
              <a:rPr lang="ru-RU" sz="4800" dirty="0"/>
              <a:t> </a:t>
            </a:r>
            <a:r>
              <a:rPr lang="ru-RU" sz="4800" b="1" dirty="0" smtClean="0"/>
              <a:t>Номинация </a:t>
            </a:r>
            <a:r>
              <a:rPr lang="ru-RU" sz="4800" dirty="0"/>
              <a:t>(</a:t>
            </a:r>
            <a:r>
              <a:rPr lang="ru-RU" sz="4800" i="1" dirty="0"/>
              <a:t>указать одну номинацию</a:t>
            </a:r>
            <a:r>
              <a:rPr lang="ru-RU" sz="4800" dirty="0"/>
              <a:t>):</a:t>
            </a:r>
          </a:p>
          <a:p>
            <a:pPr marL="0" indent="0">
              <a:buNone/>
            </a:pPr>
            <a:r>
              <a:rPr lang="ru-RU" sz="4800" dirty="0" smtClean="0"/>
              <a:t>- За </a:t>
            </a:r>
            <a:r>
              <a:rPr lang="ru-RU" sz="4800" dirty="0"/>
              <a:t>организацию духовно-нравственного воспитания в  образовательной организации.</a:t>
            </a:r>
          </a:p>
          <a:p>
            <a:pPr marL="0" lvl="0" indent="0">
              <a:buNone/>
            </a:pPr>
            <a:r>
              <a:rPr lang="ru-RU" sz="4800" dirty="0" smtClean="0"/>
              <a:t>- Лучшая </a:t>
            </a:r>
            <a:r>
              <a:rPr lang="ru-RU" sz="4800" dirty="0"/>
              <a:t>дополнительная общеразвивающая программа духовно-нравственного и гражданско-патриотического воспитания детей и молодежи.</a:t>
            </a:r>
          </a:p>
          <a:p>
            <a:pPr marL="0" lvl="0" indent="0">
              <a:buNone/>
            </a:pPr>
            <a:r>
              <a:rPr lang="ru-RU" sz="4800" dirty="0" smtClean="0"/>
              <a:t>- Лучшая </a:t>
            </a:r>
            <a:r>
              <a:rPr lang="ru-RU" sz="4800" dirty="0"/>
              <a:t>методическая разработка в предметных областях «Основы религиозных культур и светской этики» (ОРКСЭ), «Основы духовно-нравственной культуры народов России» (ОДНКНР), «Основы православной веры» (для образовательных организаций с религиозным компонентом).</a:t>
            </a:r>
          </a:p>
          <a:p>
            <a:pPr marL="0" lvl="0" indent="0">
              <a:buNone/>
            </a:pPr>
            <a:r>
              <a:rPr lang="ru-RU" sz="4800" dirty="0" smtClean="0"/>
              <a:t>- Лучший </a:t>
            </a:r>
            <a:r>
              <a:rPr lang="ru-RU" sz="4800" dirty="0"/>
              <a:t>образовательный издательский проект года.</a:t>
            </a:r>
          </a:p>
          <a:p>
            <a:pPr marL="0" indent="0">
              <a:buNone/>
            </a:pPr>
            <a:r>
              <a:rPr lang="ru-RU" sz="4800" dirty="0"/>
              <a:t> </a:t>
            </a:r>
          </a:p>
          <a:p>
            <a:pPr marL="0" indent="0" algn="ctr">
              <a:buNone/>
            </a:pPr>
            <a:r>
              <a:rPr lang="ru-RU" sz="4800" dirty="0"/>
              <a:t>Федеральный округ (</a:t>
            </a:r>
            <a:r>
              <a:rPr lang="ru-RU" sz="4800" i="1" dirty="0"/>
              <a:t>указать)</a:t>
            </a:r>
            <a:r>
              <a:rPr lang="ru-RU" sz="4800" dirty="0"/>
              <a:t> </a:t>
            </a:r>
            <a:br>
              <a:rPr lang="ru-RU" sz="4800" dirty="0"/>
            </a:br>
            <a:r>
              <a:rPr lang="ru-RU" sz="4800" dirty="0"/>
              <a:t>20___ год</a:t>
            </a:r>
          </a:p>
          <a:p>
            <a:pPr marL="0" indent="0" algn="ctr">
              <a:buNone/>
            </a:pPr>
            <a:r>
              <a:rPr lang="ru-RU" sz="4800" i="1" dirty="0"/>
              <a:t>[Заявка подписывается автором (авторами) работы]</a:t>
            </a:r>
            <a:endParaRPr lang="ru-RU" sz="4800" dirty="0"/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54131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08720"/>
            <a:ext cx="7543800" cy="3816424"/>
          </a:xfrm>
        </p:spPr>
        <p:txBody>
          <a:bodyPr>
            <a:noAutofit/>
          </a:bodyPr>
          <a:lstStyle/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pPr algn="ctr"/>
            <a:endParaRPr lang="ru-RU" sz="1000" b="1" dirty="0" smtClean="0"/>
          </a:p>
          <a:p>
            <a:pPr algn="ctr"/>
            <a:endParaRPr lang="ru-RU" sz="1000" b="1" dirty="0" smtClean="0"/>
          </a:p>
          <a:p>
            <a:pPr algn="ctr"/>
            <a:endParaRPr lang="ru-RU" sz="1000" b="1" dirty="0"/>
          </a:p>
          <a:p>
            <a:pPr marL="0" indent="0" algn="ctr">
              <a:buNone/>
            </a:pPr>
            <a:r>
              <a:rPr lang="ru-RU" sz="1200" b="1" dirty="0" smtClean="0"/>
              <a:t>Согласие </a:t>
            </a:r>
            <a:r>
              <a:rPr lang="ru-RU" sz="1200" b="1" dirty="0"/>
              <a:t>на участие в региональном этапе конкурса</a:t>
            </a:r>
            <a:endParaRPr lang="ru-RU" sz="1200" dirty="0"/>
          </a:p>
          <a:p>
            <a:pPr marL="0" indent="0">
              <a:buNone/>
            </a:pPr>
            <a:r>
              <a:rPr lang="ru-RU" sz="1100" dirty="0"/>
              <a:t> </a:t>
            </a:r>
            <a:r>
              <a:rPr lang="ru-RU" sz="1100" dirty="0" smtClean="0"/>
              <a:t>Я</a:t>
            </a:r>
            <a:r>
              <a:rPr lang="ru-RU" sz="1100" dirty="0"/>
              <a:t>, </a:t>
            </a:r>
            <a:r>
              <a:rPr lang="ru-RU" sz="1100" dirty="0" smtClean="0"/>
              <a:t>_________________________________________________________________________</a:t>
            </a:r>
            <a:endParaRPr lang="ru-RU" sz="1100" dirty="0"/>
          </a:p>
          <a:p>
            <a:pPr marL="0" indent="0">
              <a:buNone/>
            </a:pPr>
            <a:r>
              <a:rPr lang="ru-RU" sz="1100" dirty="0"/>
              <a:t>подтверждаю согласие на участие в региональном этапе Всероссийского конкурса в области педагогики, воспитания и работы с детьми школьного возраста и молодежью до 20 лет «За нравственный подвиг учителя» в 2022 году. </a:t>
            </a:r>
          </a:p>
          <a:p>
            <a:pPr marL="0" indent="0">
              <a:buNone/>
            </a:pPr>
            <a:r>
              <a:rPr lang="ru-RU" sz="1100" dirty="0" smtClean="0"/>
              <a:t>Подтверждаю </a:t>
            </a:r>
            <a:r>
              <a:rPr lang="ru-RU" sz="1100" dirty="0"/>
              <a:t>правильность изложенной в Заявке на участие в региональном этапе Всероссийского конкурса в области педагогики, воспитания и работы с детьми школьного возраста и молодежью до 20 лет «За нравственный подвиг учителя» в 2022 году информации. </a:t>
            </a:r>
          </a:p>
          <a:p>
            <a:pPr marL="0" indent="0">
              <a:buNone/>
            </a:pPr>
            <a:r>
              <a:rPr lang="ru-RU" sz="1100" dirty="0"/>
              <a:t> </a:t>
            </a:r>
            <a:r>
              <a:rPr lang="ru-RU" sz="1100" dirty="0" smtClean="0"/>
              <a:t>В </a:t>
            </a:r>
            <a:r>
              <a:rPr lang="ru-RU" sz="1100" dirty="0"/>
              <a:t>соответствии с Федеральным законом Российской Федерации от г. 152-ФЗ                 «О персональных данных», даю согласие на обработку своих персональных данных в рамках организации и проведения Конкурсных мероприятий, а именно: </a:t>
            </a:r>
          </a:p>
          <a:p>
            <a:pPr marL="0" indent="0">
              <a:buNone/>
            </a:pPr>
            <a:r>
              <a:rPr lang="ru-RU" sz="1100" dirty="0" smtClean="0"/>
              <a:t>Разрешаю </a:t>
            </a:r>
            <a:r>
              <a:rPr lang="ru-RU" sz="1100" dirty="0"/>
              <a:t>зарегистрировать в базе данных участников Конкурсных мероприятий путем записи персональных данных Анкеты участника. </a:t>
            </a:r>
          </a:p>
          <a:p>
            <a:pPr marL="0" lvl="0" indent="0">
              <a:buNone/>
            </a:pPr>
            <a:r>
              <a:rPr lang="ru-RU" sz="1100" dirty="0"/>
              <a:t>Разрешаю в рамках организации и проведения указанных мероприятий вести обработку персональных данных с использованием средств автоматизации или без использования таких средств. </a:t>
            </a:r>
          </a:p>
          <a:p>
            <a:pPr marL="0" lvl="0" indent="0">
              <a:buNone/>
            </a:pPr>
            <a:r>
              <a:rPr lang="ru-RU" sz="1100" dirty="0"/>
              <a:t>Разрешаю дальнейшую передачу персональных данных в государственные органы с целью совершения действий в соответствии Законами Российской Федерации.</a:t>
            </a:r>
          </a:p>
          <a:p>
            <a:pPr marL="0" lvl="0" indent="0">
              <a:buNone/>
            </a:pPr>
            <a:r>
              <a:rPr lang="ru-RU" sz="1100" dirty="0"/>
              <a:t>Разрешаю передачу моих персональных данных третьим лицам (организациям), которые в соответствии с договором с Организатором Конкурса осуществляют организационные мероприятия.</a:t>
            </a:r>
          </a:p>
          <a:p>
            <a:pPr marL="0" lvl="0" indent="0">
              <a:buNone/>
            </a:pPr>
            <a:r>
              <a:rPr lang="ru-RU" sz="1100" dirty="0"/>
              <a:t>Разрешаю в рамках организации и проведения указанных мероприятий распространение персональных данных (фото, ФИО, дата рождения, место работы, стаж работы, личные интересы, общественная деятельность) путем размещения в Интернете, буклетах и периодических образовательных изданиях с возможностью редакторской обработки, а также в целях подготовки раздаточных материалов, листов регистрации, листов оценки работ членами жюри, итоговых бюллетеней и каталогах. </a:t>
            </a:r>
          </a:p>
          <a:p>
            <a:pPr marL="0" lvl="0" indent="0">
              <a:buNone/>
            </a:pPr>
            <a:r>
              <a:rPr lang="ru-RU" sz="1100" dirty="0"/>
              <a:t>Гарантирую соблюдение авторских прав при подготовке материалов, представленных на Конкурс. </a:t>
            </a:r>
          </a:p>
          <a:p>
            <a:pPr marL="0" indent="0">
              <a:buNone/>
            </a:pPr>
            <a:r>
              <a:rPr lang="ru-RU" sz="1100" dirty="0" smtClean="0"/>
              <a:t>При </a:t>
            </a:r>
            <a:r>
              <a:rPr lang="ru-RU" sz="1100" dirty="0"/>
              <a:t>этом: </a:t>
            </a:r>
          </a:p>
          <a:p>
            <a:pPr marL="0" indent="0">
              <a:buNone/>
            </a:pPr>
            <a:r>
              <a:rPr lang="ru-RU" sz="1100" dirty="0" smtClean="0"/>
              <a:t>1</a:t>
            </a:r>
            <a:r>
              <a:rPr lang="ru-RU" sz="1100" dirty="0"/>
              <a:t>. Организатор Конкурса гарантирует обеспечение сохранности базы данных участников от несанкционированного доступа. </a:t>
            </a:r>
          </a:p>
          <a:p>
            <a:pPr marL="0" indent="0">
              <a:buNone/>
            </a:pPr>
            <a:r>
              <a:rPr lang="ru-RU" sz="1100" dirty="0"/>
              <a:t>2. Организатор Конкурса гарантирует, что персональные данные участника Конкурса будут использованы только для целей организации и проведения указанных мероприятий. </a:t>
            </a:r>
          </a:p>
          <a:p>
            <a:pPr marL="0" indent="0">
              <a:buNone/>
            </a:pPr>
            <a:r>
              <a:rPr lang="ru-RU" sz="1100" dirty="0"/>
              <a:t>3. Согласие на обработку персональных данных действует до момента завершения совершения всех действий, связанных с организацией и проведением указанных мероприятий Конкурса в соответствии с Положением об их проведении. </a:t>
            </a:r>
            <a:endParaRPr lang="ru-RU" sz="1100" dirty="0" smtClean="0"/>
          </a:p>
          <a:p>
            <a:pPr marL="0" indent="0" algn="ctr">
              <a:buNone/>
            </a:pPr>
            <a:r>
              <a:rPr lang="ru-RU" sz="1100" dirty="0"/>
              <a:t>Подпись _________________(___________________)        Дата ___</a:t>
            </a:r>
          </a:p>
          <a:p>
            <a:endParaRPr lang="ru-RU" sz="1100" dirty="0"/>
          </a:p>
          <a:p>
            <a:pPr marL="0" indent="0">
              <a:buNone/>
            </a:pPr>
            <a:r>
              <a:rPr lang="ru-RU" sz="1100" dirty="0"/>
              <a:t> </a:t>
            </a:r>
          </a:p>
          <a:p>
            <a:pPr marL="0" indent="0">
              <a:buNone/>
            </a:pPr>
            <a:r>
              <a:rPr lang="ru-RU" sz="1100" dirty="0"/>
              <a:t> </a:t>
            </a:r>
          </a:p>
          <a:p>
            <a:pPr algn="r"/>
            <a:endParaRPr lang="ru-RU" sz="1000" b="1" i="1" dirty="0" smtClean="0"/>
          </a:p>
          <a:p>
            <a:pPr algn="r"/>
            <a:endParaRPr lang="ru-RU" sz="1000" b="1" i="1" dirty="0"/>
          </a:p>
          <a:p>
            <a:pPr algn="r"/>
            <a:endParaRPr lang="ru-RU" sz="1000" b="1" i="1" dirty="0" smtClean="0"/>
          </a:p>
          <a:p>
            <a:pPr algn="r"/>
            <a:endParaRPr lang="ru-RU" sz="1000" b="1" i="1" dirty="0"/>
          </a:p>
          <a:p>
            <a:pPr algn="r"/>
            <a:endParaRPr lang="ru-RU" sz="1000" b="1" i="1" dirty="0" smtClean="0"/>
          </a:p>
          <a:p>
            <a:pPr algn="r"/>
            <a:endParaRPr lang="ru-RU" sz="1000" b="1" i="1" dirty="0"/>
          </a:p>
          <a:p>
            <a:pPr algn="r"/>
            <a:endParaRPr lang="ru-RU" sz="1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98097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92696"/>
            <a:ext cx="7543800" cy="3951312"/>
          </a:xfrm>
        </p:spPr>
        <p:txBody>
          <a:bodyPr>
            <a:noAutofit/>
          </a:bodyPr>
          <a:lstStyle/>
          <a:p>
            <a:pPr algn="r"/>
            <a:endParaRPr lang="ru-RU" sz="1000" b="1" i="1" dirty="0" smtClean="0"/>
          </a:p>
          <a:p>
            <a:pPr algn="r"/>
            <a:endParaRPr lang="ru-RU" sz="1000" b="1" i="1" dirty="0"/>
          </a:p>
          <a:p>
            <a:pPr algn="r"/>
            <a:endParaRPr lang="ru-RU" sz="1000" b="1" i="1" dirty="0" smtClean="0"/>
          </a:p>
          <a:p>
            <a:pPr algn="r"/>
            <a:endParaRPr lang="ru-RU" sz="1000" b="1" i="1" dirty="0"/>
          </a:p>
          <a:p>
            <a:pPr algn="r"/>
            <a:endParaRPr lang="ru-RU" sz="1000" b="1" i="1" dirty="0" smtClean="0"/>
          </a:p>
          <a:p>
            <a:pPr algn="r"/>
            <a:endParaRPr lang="ru-RU" sz="1000" b="1" i="1" dirty="0"/>
          </a:p>
          <a:p>
            <a:pPr marL="0" indent="0" algn="r">
              <a:buNone/>
            </a:pPr>
            <a:r>
              <a:rPr lang="ru-RU" sz="1200" b="1" dirty="0" smtClean="0">
                <a:solidFill>
                  <a:srgbClr val="C00000"/>
                </a:solidFill>
              </a:rPr>
              <a:t>ОБРАЗЕЦ </a:t>
            </a:r>
            <a:r>
              <a:rPr lang="ru-RU" sz="1200" b="1" dirty="0">
                <a:solidFill>
                  <a:srgbClr val="C00000"/>
                </a:solidFill>
              </a:rPr>
              <a:t>АНКЕТЫ УЧАСТНИКА КОНКУРСА</a:t>
            </a:r>
            <a:endParaRPr lang="ru-RU" sz="12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1200" dirty="0" smtClean="0"/>
              <a:t>Русская </a:t>
            </a:r>
            <a:r>
              <a:rPr lang="ru-RU" sz="1200" dirty="0"/>
              <a:t>православная церковь</a:t>
            </a:r>
          </a:p>
          <a:p>
            <a:pPr marL="0" indent="0" algn="ctr">
              <a:buNone/>
            </a:pPr>
            <a:r>
              <a:rPr lang="ru-RU" sz="1200" dirty="0"/>
              <a:t>Московский Патриархат</a:t>
            </a:r>
          </a:p>
          <a:p>
            <a:pPr marL="0" indent="0" algn="ctr">
              <a:buNone/>
            </a:pPr>
            <a:r>
              <a:rPr lang="ru-RU" sz="1200" dirty="0"/>
              <a:t>Полномочный представитель Президента Российской Федерации </a:t>
            </a:r>
            <a:r>
              <a:rPr lang="ru-RU" sz="1200" dirty="0" smtClean="0"/>
              <a:t>в </a:t>
            </a:r>
            <a:r>
              <a:rPr lang="ru-RU" sz="1200" i="1" dirty="0" smtClean="0"/>
              <a:t>                                                                                                                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Министерство просвещения </a:t>
            </a:r>
            <a:r>
              <a:rPr lang="ru-RU" sz="1200" dirty="0"/>
              <a:t>Российской Федерации</a:t>
            </a:r>
            <a:br>
              <a:rPr lang="ru-RU" sz="1200" dirty="0"/>
            </a:br>
            <a:r>
              <a:rPr lang="ru-RU" sz="1200" dirty="0" smtClean="0"/>
              <a:t>ежегодный </a:t>
            </a:r>
            <a:r>
              <a:rPr lang="ru-RU" sz="1200" dirty="0"/>
              <a:t>Всероссийский конкурс в области педагогики, </a:t>
            </a:r>
            <a:r>
              <a:rPr lang="ru-RU" sz="1200" dirty="0" err="1" smtClean="0"/>
              <a:t>воспитанияи</a:t>
            </a:r>
            <a:r>
              <a:rPr lang="ru-RU" sz="1200" dirty="0" smtClean="0"/>
              <a:t> </a:t>
            </a:r>
            <a:r>
              <a:rPr lang="ru-RU" sz="1200" dirty="0"/>
              <a:t>работы с детьми и молодёжью до 20 лет</a:t>
            </a:r>
          </a:p>
          <a:p>
            <a:pPr marL="0" indent="0" algn="ctr">
              <a:buNone/>
            </a:pPr>
            <a:r>
              <a:rPr lang="ru-RU" sz="1200" b="1" dirty="0"/>
              <a:t>«За нравственный подвиг учителя»</a:t>
            </a:r>
            <a:endParaRPr lang="ru-RU" sz="1200" dirty="0"/>
          </a:p>
          <a:p>
            <a:pPr marL="0" indent="0">
              <a:buNone/>
            </a:pPr>
            <a:r>
              <a:rPr lang="ru-RU" sz="1200" dirty="0" smtClean="0"/>
              <a:t>Фамилия </a:t>
            </a:r>
            <a:r>
              <a:rPr lang="ru-RU" sz="1200" dirty="0"/>
              <a:t>Имя Отчество (</a:t>
            </a:r>
            <a:r>
              <a:rPr lang="ru-RU" sz="1200" i="1" dirty="0"/>
              <a:t>в именительном падеже</a:t>
            </a:r>
            <a:r>
              <a:rPr lang="ru-RU" sz="1200" dirty="0" smtClean="0"/>
              <a:t>)_____________________________</a:t>
            </a:r>
            <a:endParaRPr lang="ru-RU" sz="1200" dirty="0"/>
          </a:p>
          <a:p>
            <a:pPr marL="0" indent="0">
              <a:buNone/>
            </a:pPr>
            <a:r>
              <a:rPr lang="ru-RU" sz="1200" dirty="0" smtClean="0"/>
              <a:t>Название </a:t>
            </a:r>
            <a:r>
              <a:rPr lang="ru-RU" sz="1200" dirty="0"/>
              <a:t>работы </a:t>
            </a:r>
            <a:r>
              <a:rPr lang="ru-RU" sz="1200" dirty="0" smtClean="0"/>
              <a:t>______________________________________________________</a:t>
            </a:r>
          </a:p>
          <a:p>
            <a:pPr marL="0" indent="0">
              <a:buNone/>
            </a:pPr>
            <a:r>
              <a:rPr lang="ru-RU" sz="1200" dirty="0"/>
              <a:t> </a:t>
            </a:r>
            <a:r>
              <a:rPr lang="ru-RU" sz="1200" b="1" dirty="0" smtClean="0"/>
              <a:t>Номинация</a:t>
            </a:r>
            <a:r>
              <a:rPr lang="ru-RU" sz="1200" dirty="0" smtClean="0"/>
              <a:t> </a:t>
            </a:r>
            <a:r>
              <a:rPr lang="ru-RU" sz="1200" dirty="0"/>
              <a:t>(</a:t>
            </a:r>
            <a:r>
              <a:rPr lang="ru-RU" sz="1200" i="1" dirty="0"/>
              <a:t>указать одну номинацию</a:t>
            </a:r>
            <a:r>
              <a:rPr lang="ru-RU" sz="1200" dirty="0"/>
              <a:t>):</a:t>
            </a:r>
          </a:p>
          <a:p>
            <a:pPr marL="0" indent="0">
              <a:buNone/>
            </a:pPr>
            <a:r>
              <a:rPr lang="ru-RU" sz="1200" dirty="0" smtClean="0"/>
              <a:t>За </a:t>
            </a:r>
            <a:r>
              <a:rPr lang="ru-RU" sz="1200" dirty="0"/>
              <a:t>организацию духовно-нравственного воспитания в  образовательной организации.</a:t>
            </a:r>
          </a:p>
          <a:p>
            <a:pPr marL="0" lvl="0" indent="0">
              <a:buNone/>
            </a:pPr>
            <a:r>
              <a:rPr lang="ru-RU" sz="1200" dirty="0"/>
              <a:t>Лучшая дополнительная общеразвивающая программа духовно-нравственного и гражданско-патриотического воспитания детей и молодежи.</a:t>
            </a:r>
          </a:p>
          <a:p>
            <a:pPr marL="0" lvl="0" indent="0">
              <a:buNone/>
            </a:pPr>
            <a:r>
              <a:rPr lang="ru-RU" sz="1200" dirty="0"/>
              <a:t>Лучшая методическая разработка в предметных областях «Основы религиозных культур и светской этики» (ОРКСЭ), «Основы духовно-нравственной культуры народов России» (ОДНКНР), «Основы православной веры» (для образовательных организаций с религиозным компонентом).</a:t>
            </a:r>
          </a:p>
          <a:p>
            <a:pPr marL="0" lvl="0" indent="0">
              <a:buNone/>
            </a:pPr>
            <a:r>
              <a:rPr lang="ru-RU" sz="1200" dirty="0"/>
              <a:t>Лучший образовательный издательский проект года.</a:t>
            </a:r>
          </a:p>
          <a:p>
            <a:pPr marL="0" indent="0" algn="ctr">
              <a:buNone/>
            </a:pPr>
            <a:r>
              <a:rPr lang="ru-RU" sz="1200" b="1" dirty="0" smtClean="0"/>
              <a:t>Информация </a:t>
            </a:r>
            <a:r>
              <a:rPr lang="ru-RU" sz="1200" b="1" dirty="0"/>
              <a:t>об авторе работы:</a:t>
            </a:r>
            <a:endParaRPr lang="ru-RU" sz="1200" dirty="0"/>
          </a:p>
          <a:p>
            <a:pPr marL="0" indent="0">
              <a:buNone/>
            </a:pPr>
            <a:r>
              <a:rPr lang="ru-RU" sz="1200" dirty="0"/>
              <a:t>Дата и место рождения ___________________________________________________</a:t>
            </a:r>
          </a:p>
          <a:p>
            <a:pPr marL="0" indent="0">
              <a:buNone/>
            </a:pPr>
            <a:r>
              <a:rPr lang="ru-RU" sz="1200" dirty="0"/>
              <a:t>Адрес места жительства (с указанием почтового индекса), телефоны, </a:t>
            </a:r>
            <a:r>
              <a:rPr lang="en-US" sz="1200" dirty="0"/>
              <a:t>e</a:t>
            </a:r>
            <a:r>
              <a:rPr lang="ru-RU" sz="1200" dirty="0"/>
              <a:t>-</a:t>
            </a:r>
            <a:r>
              <a:rPr lang="en-US" sz="1200" dirty="0"/>
              <a:t>mail </a:t>
            </a:r>
            <a:r>
              <a:rPr lang="ru-RU" sz="1200" dirty="0" smtClean="0"/>
              <a:t>________________</a:t>
            </a:r>
            <a:endParaRPr lang="ru-RU" sz="1200" dirty="0"/>
          </a:p>
          <a:p>
            <a:pPr marL="0" indent="0">
              <a:buNone/>
            </a:pPr>
            <a:r>
              <a:rPr lang="ru-RU" sz="1200" dirty="0" smtClean="0"/>
              <a:t>Место </a:t>
            </a:r>
            <a:r>
              <a:rPr lang="ru-RU" sz="1200" dirty="0"/>
              <a:t>работы или род занятий __________________________________________________</a:t>
            </a:r>
          </a:p>
          <a:p>
            <a:pPr marL="0" indent="0">
              <a:buNone/>
            </a:pPr>
            <a:r>
              <a:rPr lang="ru-RU" sz="1200" dirty="0"/>
              <a:t>Почётные звания (при их наличии)  ______________________________________________</a:t>
            </a:r>
          </a:p>
          <a:p>
            <a:pPr marL="0" indent="0">
              <a:buNone/>
            </a:pPr>
            <a:r>
              <a:rPr lang="ru-RU" sz="1200" dirty="0"/>
              <a:t>Наличие премий, призов и иных наград ___________________________________________</a:t>
            </a:r>
          </a:p>
          <a:p>
            <a:pPr marL="0" indent="0" algn="ctr">
              <a:buNone/>
            </a:pPr>
            <a:r>
              <a:rPr lang="ru-RU" sz="1200" dirty="0"/>
              <a:t> </a:t>
            </a:r>
            <a:r>
              <a:rPr lang="ru-RU" sz="1200" dirty="0" smtClean="0"/>
              <a:t>Федеральный </a:t>
            </a:r>
            <a:r>
              <a:rPr lang="ru-RU" sz="1200" dirty="0"/>
              <a:t>округ  (</a:t>
            </a:r>
            <a:r>
              <a:rPr lang="ru-RU" sz="1200" i="1" dirty="0"/>
              <a:t>указать</a:t>
            </a:r>
            <a:r>
              <a:rPr lang="ru-RU" sz="1200" dirty="0"/>
              <a:t>)</a:t>
            </a:r>
            <a:br>
              <a:rPr lang="ru-RU" sz="1200" dirty="0"/>
            </a:br>
            <a:r>
              <a:rPr lang="ru-RU" sz="1200" dirty="0"/>
              <a:t>20 ___ год</a:t>
            </a:r>
            <a:br>
              <a:rPr lang="ru-RU" sz="1200" dirty="0"/>
            </a:br>
            <a:r>
              <a:rPr lang="ru-RU" sz="1200" i="1" dirty="0" smtClean="0"/>
              <a:t>Анкета </a:t>
            </a:r>
            <a:r>
              <a:rPr lang="ru-RU" sz="1200" i="1" dirty="0"/>
              <a:t>подписывается </a:t>
            </a:r>
            <a:r>
              <a:rPr lang="ru-RU" sz="1200" i="1" dirty="0" smtClean="0"/>
              <a:t>автором работы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64261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96752"/>
            <a:ext cx="7543800" cy="453650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ru-RU" sz="2600" dirty="0" smtClean="0">
              <a:solidFill>
                <a:schemeClr val="tx1"/>
              </a:solidFill>
              <a:cs typeface="Arial" pitchFamily="34" charset="0"/>
            </a:endParaRPr>
          </a:p>
          <a:p>
            <a:pPr algn="just"/>
            <a:r>
              <a:rPr lang="ru-RU" sz="26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Требования к оформлению работ и шаблоны документов для участников Конкурса на сайте Ярославской епархии русской православной церкви </a:t>
            </a:r>
            <a:r>
              <a:rPr lang="ru-RU" u="sng" dirty="0" smtClean="0">
                <a:solidFill>
                  <a:schemeClr val="tx2">
                    <a:lumMod val="90000"/>
                    <a:lumOff val="10000"/>
                  </a:schemeClr>
                </a:solidFill>
                <a:hlinkClick r:id="rId2"/>
              </a:rPr>
              <a:t>http</a:t>
            </a:r>
            <a:r>
              <a:rPr lang="ru-RU" u="sng" dirty="0">
                <a:solidFill>
                  <a:schemeClr val="tx2">
                    <a:lumMod val="90000"/>
                    <a:lumOff val="10000"/>
                  </a:schemeClr>
                </a:solidFill>
                <a:hlinkClick r:id="rId2"/>
              </a:rPr>
              <a:t>://</a:t>
            </a:r>
            <a:r>
              <a:rPr lang="ru-RU" u="sng" dirty="0" smtClean="0">
                <a:solidFill>
                  <a:schemeClr val="tx2">
                    <a:lumMod val="90000"/>
                    <a:lumOff val="10000"/>
                  </a:schemeClr>
                </a:solidFill>
                <a:hlinkClick r:id="rId2"/>
              </a:rPr>
              <a:t>www.yarprosvet.ru/nashi-proekty/konkurs-lza-nravstvennyj-podvig-uchitelyar.html</a:t>
            </a:r>
            <a:endParaRPr lang="ru-RU" u="sng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just"/>
            <a:r>
              <a:rPr lang="ru-RU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Конкурсные комиссии  не будут рассматривать работы победителей I этапа Конкурса, у которых в пакете сопроводительной документации отсутствует отзыв на работу за подписью руководителя епархиального отдела религиозного образования и </a:t>
            </a:r>
            <a:r>
              <a:rPr lang="ru-RU" dirty="0" err="1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катехизации</a:t>
            </a:r>
            <a:r>
              <a:rPr lang="ru-RU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 той епархии, от которой направляется </a:t>
            </a:r>
            <a:r>
              <a:rPr lang="ru-RU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работа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  <a:p>
            <a:pPr algn="just"/>
            <a:endParaRPr lang="ru-RU" u="sng" dirty="0" smtClean="0"/>
          </a:p>
          <a:p>
            <a:pPr algn="just"/>
            <a:endParaRPr lang="ru-RU" dirty="0"/>
          </a:p>
          <a:p>
            <a:pPr algn="just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476672"/>
            <a:ext cx="7543800" cy="5407496"/>
          </a:xfrm>
        </p:spPr>
        <p:txBody>
          <a:bodyPr>
            <a:normAutofit fontScale="70000" lnSpcReduction="20000"/>
          </a:bodyPr>
          <a:lstStyle/>
          <a:p>
            <a:pPr marL="109728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cs typeface="Arial" pitchFamily="34" charset="0"/>
              </a:rPr>
              <a:t>Призовые места </a:t>
            </a:r>
          </a:p>
          <a:p>
            <a:pPr marL="109728" indent="0" algn="ctr">
              <a:buNone/>
            </a:pPr>
            <a:endParaRPr lang="ru-RU" sz="4000" dirty="0" smtClean="0">
              <a:solidFill>
                <a:srgbClr val="C00000"/>
              </a:solidFill>
              <a:cs typeface="Arial" pitchFamily="34" charset="0"/>
            </a:endParaRPr>
          </a:p>
          <a:p>
            <a:pPr algn="just"/>
            <a:r>
              <a:rPr lang="ru-RU" sz="3200" b="1" dirty="0" smtClean="0">
                <a:solidFill>
                  <a:srgbClr val="C00000"/>
                </a:solidFill>
                <a:cs typeface="Arial" pitchFamily="34" charset="0"/>
              </a:rPr>
              <a:t>Гран-при Конкурса</a:t>
            </a:r>
            <a:r>
              <a:rPr lang="ru-RU" sz="3200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cs typeface="Arial" pitchFamily="34" charset="0"/>
              </a:rPr>
              <a:t>– </a:t>
            </a:r>
            <a:r>
              <a:rPr lang="ru-RU" sz="3200" b="1" dirty="0" smtClean="0">
                <a:solidFill>
                  <a:srgbClr val="C00000"/>
                </a:solidFill>
                <a:cs typeface="Arial" pitchFamily="34" charset="0"/>
              </a:rPr>
              <a:t>одно место </a:t>
            </a:r>
            <a:r>
              <a:rPr lang="ru-RU" sz="3200" dirty="0" smtClean="0">
                <a:solidFill>
                  <a:schemeClr val="tx1"/>
                </a:solidFill>
                <a:cs typeface="Arial" pitchFamily="34" charset="0"/>
              </a:rPr>
              <a:t>(</a:t>
            </a:r>
            <a:r>
              <a:rPr lang="ru-RU" sz="3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индивидуальная работа, в исключительном случае коллектив авторов)</a:t>
            </a:r>
          </a:p>
          <a:p>
            <a:pPr algn="just"/>
            <a:r>
              <a:rPr lang="ru-RU" sz="3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В </a:t>
            </a:r>
            <a:r>
              <a:rPr lang="ru-RU" sz="3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номинации </a:t>
            </a:r>
            <a:r>
              <a:rPr lang="ru-RU" sz="3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1 - </a:t>
            </a:r>
            <a:r>
              <a:rPr lang="ru-RU" sz="3200" b="1" dirty="0">
                <a:solidFill>
                  <a:srgbClr val="C00000"/>
                </a:solidFill>
                <a:cs typeface="Arial" pitchFamily="34" charset="0"/>
              </a:rPr>
              <a:t>одно место </a:t>
            </a:r>
            <a:r>
              <a:rPr lang="ru-RU" sz="3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(индивидуальная работа или коллектив авторов - не более трех человек</a:t>
            </a:r>
            <a:r>
              <a:rPr lang="ru-RU" sz="3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)</a:t>
            </a:r>
            <a:endParaRPr lang="ru-RU" sz="3200" dirty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  <a:p>
            <a:pPr algn="just"/>
            <a:r>
              <a:rPr lang="ru-RU" sz="3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В номинации </a:t>
            </a:r>
            <a:r>
              <a:rPr lang="ru-RU" sz="3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2</a:t>
            </a:r>
            <a:r>
              <a:rPr lang="ru-RU" sz="32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- </a:t>
            </a:r>
            <a:r>
              <a:rPr lang="ru-RU" sz="3200" b="1" dirty="0">
                <a:solidFill>
                  <a:srgbClr val="C00000"/>
                </a:solidFill>
                <a:cs typeface="Arial" pitchFamily="34" charset="0"/>
              </a:rPr>
              <a:t>одно место </a:t>
            </a:r>
            <a:r>
              <a:rPr lang="ru-RU" sz="3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(индивидуальная работа или коллектив авторов - не более трех человек</a:t>
            </a:r>
            <a:r>
              <a:rPr lang="ru-RU" sz="3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)</a:t>
            </a:r>
            <a:endParaRPr lang="ru-RU" sz="3200" dirty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  <a:p>
            <a:pPr algn="just"/>
            <a:r>
              <a:rPr lang="ru-RU" sz="3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В номинации </a:t>
            </a:r>
            <a:r>
              <a:rPr lang="ru-RU" sz="3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3</a:t>
            </a:r>
            <a:r>
              <a:rPr lang="ru-RU" sz="32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- </a:t>
            </a:r>
            <a:r>
              <a:rPr lang="ru-RU" sz="3200" b="1" dirty="0">
                <a:solidFill>
                  <a:srgbClr val="C00000"/>
                </a:solidFill>
                <a:cs typeface="Arial" pitchFamily="34" charset="0"/>
              </a:rPr>
              <a:t>одно место</a:t>
            </a:r>
            <a:r>
              <a:rPr lang="ru-RU" sz="32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(индивидуальная работа или коллектив авторов </a:t>
            </a:r>
            <a:r>
              <a:rPr lang="en-US" sz="3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- </a:t>
            </a:r>
            <a:r>
              <a:rPr lang="ru-RU" sz="3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не</a:t>
            </a:r>
            <a:r>
              <a:rPr lang="en-US" sz="3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 </a:t>
            </a:r>
            <a:r>
              <a:rPr lang="ru-RU" sz="3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более трех человек</a:t>
            </a:r>
            <a:r>
              <a:rPr lang="ru-RU" sz="3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)</a:t>
            </a:r>
            <a:endParaRPr lang="ru-RU" sz="3200" dirty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  <a:p>
            <a:pPr algn="just"/>
            <a:r>
              <a:rPr lang="ru-RU" sz="3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В номинации </a:t>
            </a:r>
            <a:r>
              <a:rPr lang="ru-RU" sz="3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4 - </a:t>
            </a:r>
            <a:r>
              <a:rPr lang="ru-RU" sz="3200" b="1" dirty="0">
                <a:solidFill>
                  <a:srgbClr val="C00000"/>
                </a:solidFill>
                <a:cs typeface="Arial" pitchFamily="34" charset="0"/>
              </a:rPr>
              <a:t>одно место </a:t>
            </a:r>
            <a:r>
              <a:rPr lang="ru-RU" sz="3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(индивидуальная работа или коллектив авторов - не более трех человек</a:t>
            </a:r>
            <a:r>
              <a:rPr lang="ru-RU" sz="3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)</a:t>
            </a:r>
            <a:endParaRPr lang="ru-RU" sz="3200" dirty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  <a:p>
            <a:pPr marL="109728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Общее количество призовых мест - 5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3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684076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  <a:cs typeface="Arial" pitchFamily="34" charset="0"/>
              </a:rPr>
              <a:t>Контакты</a:t>
            </a:r>
          </a:p>
          <a:p>
            <a:pPr marL="109728" indent="0" algn="ctr">
              <a:buNone/>
            </a:pPr>
            <a:endParaRPr lang="ru-RU" sz="28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ru-RU" sz="20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Центр </a:t>
            </a:r>
            <a:r>
              <a:rPr lang="ru-RU" sz="2000" b="1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сопровождения общественно-значимых мероприятий ГАУ ДПО ЯО ИРО</a:t>
            </a:r>
            <a:r>
              <a:rPr lang="ru-RU" sz="20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:</a:t>
            </a:r>
          </a:p>
          <a:p>
            <a:pPr marL="109728" indent="0" algn="just">
              <a:buNone/>
            </a:pPr>
            <a:r>
              <a:rPr lang="ru-RU" sz="20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телефон: (4852) 23-07-63</a:t>
            </a:r>
          </a:p>
          <a:p>
            <a:pPr marL="109728" indent="0" algn="just">
              <a:buNone/>
            </a:pPr>
            <a:r>
              <a:rPr lang="ru-RU" sz="20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Старший методист </a:t>
            </a:r>
            <a:r>
              <a:rPr lang="ru-RU" sz="20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Лапшина Ирина Васильевна </a:t>
            </a:r>
            <a:endParaRPr lang="ru-RU" sz="2000" dirty="0" smtClean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ru-RU" sz="20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  <a:hlinkClick r:id="rId2"/>
              </a:rPr>
              <a:t>lapshina@iro.yar.ru</a:t>
            </a:r>
            <a:endParaRPr lang="ru-RU" sz="2000" dirty="0" smtClean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ru-RU" sz="20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Старший </a:t>
            </a:r>
            <a:r>
              <a:rPr lang="ru-RU" sz="20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методист </a:t>
            </a:r>
            <a:r>
              <a:rPr lang="ru-RU" sz="2000" b="1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Вербицкая Елена Валентиновна</a:t>
            </a:r>
          </a:p>
          <a:p>
            <a:pPr marL="109728" indent="0" algn="just">
              <a:buNone/>
            </a:pPr>
            <a:r>
              <a:rPr lang="ru-RU" sz="20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  <a:hlinkClick r:id="rId3"/>
              </a:rPr>
              <a:t>verbitskaya@iro.yar.ru</a:t>
            </a:r>
            <a:endParaRPr lang="ru-RU" sz="2000" dirty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ru-RU" sz="20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Отдел </a:t>
            </a:r>
            <a:r>
              <a:rPr lang="ru-RU" sz="2000" b="1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религиозного образования и </a:t>
            </a:r>
            <a:r>
              <a:rPr lang="ru-RU" sz="2000" b="1" dirty="0" err="1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катехизации</a:t>
            </a:r>
            <a:r>
              <a:rPr lang="ru-RU" sz="2000" b="1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 Ярославской митрополии:</a:t>
            </a:r>
          </a:p>
          <a:p>
            <a:pPr marL="109728" indent="0" algn="just">
              <a:buNone/>
            </a:pPr>
            <a:r>
              <a:rPr lang="ru-RU" sz="20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Исполнительный секретарь </a:t>
            </a:r>
            <a:r>
              <a:rPr lang="ru-RU" sz="20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регионального </a:t>
            </a:r>
            <a:r>
              <a:rPr lang="ru-RU" sz="20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этапа Всероссийского конкурса «За нравственный подвиг учителя</a:t>
            </a:r>
            <a:r>
              <a:rPr lang="ru-RU" sz="20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» </a:t>
            </a:r>
            <a:r>
              <a:rPr lang="ru-RU" sz="2000" b="1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протоиерей </a:t>
            </a:r>
            <a:r>
              <a:rPr lang="ru-RU" sz="2000" b="1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Павел Рахлин</a:t>
            </a:r>
            <a:r>
              <a:rPr lang="ru-RU" sz="20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, руководитель </a:t>
            </a:r>
            <a:r>
              <a:rPr lang="ru-RU" sz="20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Отдела религиозного образования и </a:t>
            </a:r>
            <a:r>
              <a:rPr lang="ru-RU" sz="2000" dirty="0" err="1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катехизации</a:t>
            </a:r>
            <a:r>
              <a:rPr lang="ru-RU" sz="20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 Ярославской митрополии</a:t>
            </a:r>
          </a:p>
          <a:p>
            <a:pPr marL="109728" indent="0">
              <a:buNone/>
            </a:pPr>
            <a:r>
              <a:rPr lang="ru-RU" sz="20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  <a:hlinkClick r:id="rId4"/>
              </a:rPr>
              <a:t>yaroroik@mail.ru</a:t>
            </a:r>
            <a:r>
              <a:rPr lang="ru-RU" sz="20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, телефон</a:t>
            </a:r>
            <a:r>
              <a:rPr lang="ru-RU" sz="20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: (4852) </a:t>
            </a:r>
            <a:r>
              <a:rPr lang="ru-RU" sz="20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26-01-84</a:t>
            </a:r>
            <a:endParaRPr lang="ru-RU" sz="2000" dirty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  <a:p>
            <a:pPr marL="109728" indent="0"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ru-RU" sz="12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  <a:cs typeface="Arial" pitchFamily="34" charset="0"/>
              </a:rPr>
              <a:t>О Конкурсе</a:t>
            </a:r>
          </a:p>
          <a:p>
            <a:pPr marL="0" indent="0">
              <a:buNone/>
            </a:pPr>
            <a:r>
              <a:rPr lang="ru-RU" dirty="0" smtClean="0">
                <a:cs typeface="Arial" pitchFamily="34" charset="0"/>
              </a:rPr>
              <a:t>Всероссийский конкурс в области педагогики, воспитания и работы с детьми и молодежью до 20 лет </a:t>
            </a:r>
            <a:r>
              <a:rPr lang="ru-RU" dirty="0" smtClean="0">
                <a:solidFill>
                  <a:srgbClr val="C00000"/>
                </a:solidFill>
                <a:cs typeface="Arial" pitchFamily="34" charset="0"/>
              </a:rPr>
              <a:t>«За нравственный подвиг учителя» </a:t>
            </a:r>
            <a:r>
              <a:rPr lang="ru-RU" dirty="0" smtClean="0">
                <a:cs typeface="Arial" pitchFamily="34" charset="0"/>
              </a:rPr>
              <a:t>проводится:</a:t>
            </a:r>
          </a:p>
          <a:p>
            <a:r>
              <a:rPr lang="ru-RU" dirty="0" smtClean="0">
                <a:cs typeface="Arial" pitchFamily="34" charset="0"/>
              </a:rPr>
              <a:t>Русской Православной Церковью</a:t>
            </a:r>
          </a:p>
          <a:p>
            <a:r>
              <a:rPr lang="ru-RU" dirty="0" smtClean="0">
                <a:cs typeface="Arial" pitchFamily="34" charset="0"/>
              </a:rPr>
              <a:t>Министерством просвещения Российской Федерации</a:t>
            </a:r>
          </a:p>
          <a:p>
            <a:pPr marL="0" indent="0" algn="ctr">
              <a:buNone/>
            </a:pPr>
            <a:endParaRPr lang="ru-RU" dirty="0"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dirty="0" smtClean="0">
                <a:cs typeface="Arial" pitchFamily="34" charset="0"/>
              </a:rPr>
              <a:t> </a:t>
            </a:r>
            <a:r>
              <a:rPr lang="ru-RU" sz="2000" dirty="0" smtClean="0">
                <a:cs typeface="Arial" pitchFamily="34" charset="0"/>
              </a:rPr>
              <a:t>при поддержке Полномочных представителей Президента Российской Федерации в федеральных округах</a:t>
            </a:r>
            <a:endParaRPr lang="ru-RU" sz="2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74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C00000"/>
                </a:solidFill>
                <a:cs typeface="Arial" pitchFamily="34" charset="0"/>
              </a:rPr>
              <a:t>Цель </a:t>
            </a:r>
            <a:r>
              <a:rPr lang="ru-RU" sz="2800" b="1" dirty="0" smtClean="0">
                <a:solidFill>
                  <a:srgbClr val="C00000"/>
                </a:solidFill>
                <a:cs typeface="Arial" pitchFamily="34" charset="0"/>
              </a:rPr>
              <a:t>Конкурса</a:t>
            </a:r>
          </a:p>
          <a:p>
            <a:pPr marL="0" indent="0" algn="ctr">
              <a:buNone/>
            </a:pPr>
            <a:r>
              <a:rPr lang="ru-RU" dirty="0" smtClean="0">
                <a:cs typeface="Arial" pitchFamily="34" charset="0"/>
              </a:rPr>
              <a:t>Развитие </a:t>
            </a:r>
            <a:r>
              <a:rPr lang="ru-RU" dirty="0">
                <a:cs typeface="Arial" pitchFamily="34" charset="0"/>
              </a:rPr>
              <a:t>системы духовно-нравственного и гражданско-патриотического образования и воспитания детей и  молодежи в образовательных организациях дошкольного, начального общего, основного общего, среднего общего образования и </a:t>
            </a:r>
            <a:r>
              <a:rPr lang="ru-RU" dirty="0" smtClean="0">
                <a:cs typeface="Arial" pitchFamily="34" charset="0"/>
              </a:rPr>
              <a:t>среднего профессионального образования, организациях </a:t>
            </a:r>
            <a:r>
              <a:rPr lang="ru-RU" dirty="0">
                <a:cs typeface="Arial" pitchFamily="34" charset="0"/>
              </a:rPr>
              <a:t> дополнительного образования детей, </a:t>
            </a:r>
            <a:r>
              <a:rPr lang="ru-RU" dirty="0" smtClean="0">
                <a:cs typeface="Arial" pitchFamily="34" charset="0"/>
              </a:rPr>
              <a:t>воскресных, </a:t>
            </a:r>
            <a:r>
              <a:rPr lang="ru-RU" dirty="0">
                <a:cs typeface="Arial" pitchFamily="34" charset="0"/>
              </a:rPr>
              <a:t>православных школах и </a:t>
            </a:r>
            <a:r>
              <a:rPr lang="ru-RU" dirty="0" smtClean="0">
                <a:cs typeface="Arial" pitchFamily="34" charset="0"/>
              </a:rPr>
              <a:t>гимназиях.</a:t>
            </a:r>
            <a:endParaRPr lang="ru-RU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81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764704"/>
            <a:ext cx="7543800" cy="49685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000" b="1" dirty="0">
                <a:solidFill>
                  <a:srgbClr val="C00000"/>
                </a:solidFill>
                <a:cs typeface="Arial" pitchFamily="34" charset="0"/>
              </a:rPr>
              <a:t>Задачи </a:t>
            </a:r>
            <a:r>
              <a:rPr lang="ru-RU" sz="3000" b="1" dirty="0" smtClean="0">
                <a:solidFill>
                  <a:srgbClr val="C00000"/>
                </a:solidFill>
                <a:cs typeface="Arial" pitchFamily="34" charset="0"/>
              </a:rPr>
              <a:t>конкурса</a:t>
            </a:r>
            <a:endParaRPr lang="ru-RU" sz="3000" dirty="0">
              <a:solidFill>
                <a:srgbClr val="C00000"/>
              </a:solidFill>
              <a:cs typeface="Arial" pitchFamily="34" charset="0"/>
            </a:endParaRPr>
          </a:p>
          <a:p>
            <a:r>
              <a:rPr lang="ru-RU" sz="2600" dirty="0">
                <a:cs typeface="Arial" pitchFamily="34" charset="0"/>
              </a:rPr>
              <a:t>О</a:t>
            </a:r>
            <a:r>
              <a:rPr lang="ru-RU" sz="2600" dirty="0" smtClean="0">
                <a:cs typeface="Arial" pitchFamily="34" charset="0"/>
              </a:rPr>
              <a:t>бобщение </a:t>
            </a:r>
            <a:r>
              <a:rPr lang="ru-RU" sz="2600" dirty="0">
                <a:cs typeface="Arial" pitchFamily="34" charset="0"/>
              </a:rPr>
              <a:t>имеющейся практики и выявление лучших систем духовно-нравственного и гражданско-патриотического образования и воспитания детей и молодежи в </a:t>
            </a:r>
            <a:r>
              <a:rPr lang="ru-RU" sz="2600" dirty="0" smtClean="0">
                <a:cs typeface="Arial" pitchFamily="34" charset="0"/>
              </a:rPr>
              <a:t>организациях</a:t>
            </a:r>
            <a:endParaRPr lang="ru-RU" sz="2600" dirty="0">
              <a:cs typeface="Arial" pitchFamily="34" charset="0"/>
            </a:endParaRPr>
          </a:p>
          <a:p>
            <a:r>
              <a:rPr lang="ru-RU" sz="2600" dirty="0">
                <a:cs typeface="Arial" pitchFamily="34" charset="0"/>
              </a:rPr>
              <a:t>Р</a:t>
            </a:r>
            <a:r>
              <a:rPr lang="ru-RU" sz="2600" dirty="0" smtClean="0">
                <a:cs typeface="Arial" pitchFamily="34" charset="0"/>
              </a:rPr>
              <a:t>аспространение </a:t>
            </a:r>
            <a:r>
              <a:rPr lang="ru-RU" sz="2600" dirty="0">
                <a:cs typeface="Arial" pitchFamily="34" charset="0"/>
              </a:rPr>
              <a:t>лучших практик духовно-нравственного и гражданско-патриотического </a:t>
            </a:r>
            <a:r>
              <a:rPr lang="ru-RU" sz="2600" dirty="0" smtClean="0">
                <a:cs typeface="Arial" pitchFamily="34" charset="0"/>
              </a:rPr>
              <a:t>воспитания</a:t>
            </a:r>
            <a:endParaRPr lang="ru-RU" sz="2600" dirty="0">
              <a:cs typeface="Arial" pitchFamily="34" charset="0"/>
            </a:endParaRPr>
          </a:p>
          <a:p>
            <a:r>
              <a:rPr lang="ru-RU" sz="2600" dirty="0" smtClean="0">
                <a:cs typeface="Arial" pitchFamily="34" charset="0"/>
              </a:rPr>
              <a:t>Стимулирование </a:t>
            </a:r>
            <a:r>
              <a:rPr lang="ru-RU" sz="2600" dirty="0">
                <a:cs typeface="Arial" pitchFamily="34" charset="0"/>
              </a:rPr>
              <a:t>творчества педагогов и воспитателей образовательных организаций и поощрения их за высокое качество духовно-нравственного и гражданско-патриотического воспитания и образования детей и </a:t>
            </a:r>
            <a:r>
              <a:rPr lang="ru-RU" sz="2600" dirty="0" smtClean="0">
                <a:cs typeface="Arial" pitchFamily="34" charset="0"/>
              </a:rPr>
              <a:t>молодежи</a:t>
            </a:r>
            <a:endParaRPr lang="ru-RU" sz="2600" dirty="0"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187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-387424"/>
            <a:ext cx="7543800" cy="6120680"/>
          </a:xfrm>
        </p:spPr>
        <p:txBody>
          <a:bodyPr>
            <a:normAutofit/>
          </a:bodyPr>
          <a:lstStyle/>
          <a:p>
            <a:pPr indent="-182880" algn="ctr" fontAlgn="auto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800" b="1" dirty="0">
                <a:solidFill>
                  <a:srgbClr val="C00000"/>
                </a:solidFill>
                <a:cs typeface="Arial" pitchFamily="34" charset="0"/>
              </a:rPr>
              <a:t>Участники </a:t>
            </a:r>
            <a:r>
              <a:rPr lang="ru-RU" sz="2800" b="1" dirty="0" smtClean="0">
                <a:solidFill>
                  <a:srgbClr val="C00000"/>
                </a:solidFill>
                <a:cs typeface="Arial" pitchFamily="34" charset="0"/>
              </a:rPr>
              <a:t>Конкурса</a:t>
            </a:r>
            <a:endParaRPr lang="ru-RU" sz="2800" dirty="0">
              <a:solidFill>
                <a:srgbClr val="C00000"/>
              </a:solidFill>
              <a:cs typeface="Arial" pitchFamily="34" charset="0"/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Педагогические работники образовательных организаций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Руководители образовательных организаций и коллективы авторов проекта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Представители общественных объединений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Представители воскресных школ и православных гимназий</a:t>
            </a:r>
          </a:p>
          <a:p>
            <a:pPr indent="-182880" algn="just" fontAlgn="auto">
              <a:buClr>
                <a:schemeClr val="accent6">
                  <a:lumMod val="75000"/>
                </a:schemeClr>
              </a:buClr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4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9180851"/>
              </p:ext>
            </p:extLst>
          </p:nvPr>
        </p:nvGraphicFramePr>
        <p:xfrm>
          <a:off x="539552" y="548680"/>
          <a:ext cx="8280920" cy="5904658"/>
        </p:xfrm>
        <a:graphic>
          <a:graphicData uri="http://schemas.openxmlformats.org/drawingml/2006/table">
            <a:tbl>
              <a:tblPr/>
              <a:tblGrid>
                <a:gridCol w="6537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367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904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05197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Этап</a:t>
                      </a:r>
                      <a:endParaRPr lang="ru-RU" sz="2000" dirty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Название этапа</a:t>
                      </a:r>
                      <a:endParaRPr lang="ru-RU" sz="2000" dirty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Сроки проведения</a:t>
                      </a:r>
                      <a:endParaRPr lang="ru-RU" sz="2000" dirty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68108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I.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Региональный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08 января</a:t>
                      </a:r>
                      <a:r>
                        <a:rPr lang="ru-RU" sz="200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– </a:t>
                      </a:r>
                      <a:r>
                        <a:rPr lang="ru-RU" sz="20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 марта 2024 года</a:t>
                      </a:r>
                      <a:r>
                        <a:rPr lang="ru-RU" sz="200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-загрузка работ в электронном виде на интернет- портал конкурса </a:t>
                      </a:r>
                      <a:r>
                        <a:rPr lang="en-US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000" b="0" i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http://konkurs.podvig-uchitelya.ru/</a:t>
                      </a:r>
                      <a:r>
                        <a:rPr lang="en-US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ru-RU" sz="200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и предоставление работ в печатном виде в ГАУ ДПО ЯО ИРО по адресу:</a:t>
                      </a:r>
                    </a:p>
                    <a:p>
                      <a:r>
                        <a:rPr lang="ru-RU" sz="200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г</a:t>
                      </a:r>
                      <a:r>
                        <a:rPr lang="ru-RU" sz="20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 Ярославль, ул. Богдановича, д. 16, </a:t>
                      </a:r>
                      <a:r>
                        <a:rPr lang="ru-RU" sz="2000" dirty="0" err="1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каб</a:t>
                      </a:r>
                      <a:r>
                        <a:rPr lang="ru-RU" sz="20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 311,</a:t>
                      </a:r>
                    </a:p>
                    <a:p>
                      <a:r>
                        <a:rPr lang="ru-RU" sz="20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тел. </a:t>
                      </a:r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 (4852) </a:t>
                      </a:r>
                      <a:r>
                        <a:rPr lang="ru-RU" sz="20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23-07-63</a:t>
                      </a:r>
                      <a:r>
                        <a:rPr lang="ru-RU" sz="200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 </a:t>
                      </a:r>
                      <a:r>
                        <a:rPr lang="ru-RU" sz="20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Вербицкая Елена </a:t>
                      </a:r>
                      <a:r>
                        <a:rPr lang="ru-RU" sz="200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Валентиновна, Лапшина Ирина Васильевна</a:t>
                      </a:r>
                      <a:endParaRPr lang="ru-RU" sz="2000" dirty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17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 апреля – </a:t>
                      </a:r>
                      <a:r>
                        <a:rPr lang="ru-RU" sz="20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13</a:t>
                      </a:r>
                      <a:r>
                        <a:rPr lang="ru-RU" sz="2000" b="1" baseline="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мая 2024 </a:t>
                      </a:r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года  </a:t>
                      </a:r>
                      <a:endParaRPr lang="ru-RU" sz="2000" b="1" dirty="0" smtClean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r>
                        <a:rPr lang="ru-RU" sz="2000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(</a:t>
                      </a:r>
                      <a:r>
                        <a:rPr lang="ru-RU" sz="20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подведение итогов)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173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II.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Межрегиональный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14 мая – 31 августа </a:t>
                      </a:r>
                      <a:r>
                        <a:rPr lang="ru-RU" sz="20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2024 </a:t>
                      </a:r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года</a:t>
                      </a:r>
                      <a:endParaRPr lang="ru-RU" sz="2000" dirty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8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III.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Всероссийский</a:t>
                      </a: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01 сентября </a:t>
                      </a:r>
                      <a:r>
                        <a:rPr lang="ru-RU" sz="20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– 30 </a:t>
                      </a:r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ноября </a:t>
                      </a:r>
                      <a:r>
                        <a:rPr lang="ru-RU" sz="2000" b="1" dirty="0" smtClean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2024 </a:t>
                      </a:r>
                      <a:r>
                        <a:rPr lang="ru-RU" sz="2000" b="1" dirty="0">
                          <a:solidFill>
                            <a:srgbClr val="46445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года</a:t>
                      </a:r>
                      <a:endParaRPr lang="ru-RU" sz="2000" dirty="0">
                        <a:solidFill>
                          <a:srgbClr val="46445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16838" marR="16838" marT="16838" marB="1683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54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842448" cy="461540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3300" b="1" dirty="0" smtClean="0">
                <a:solidFill>
                  <a:srgbClr val="C00000"/>
                </a:solidFill>
                <a:cs typeface="Arial" pitchFamily="34" charset="0"/>
              </a:rPr>
              <a:t>Номинации Конкурса </a:t>
            </a:r>
            <a:r>
              <a:rPr lang="ru-RU" sz="3300" b="1" smtClean="0">
                <a:solidFill>
                  <a:srgbClr val="C00000"/>
                </a:solidFill>
                <a:cs typeface="Arial" pitchFamily="34" charset="0"/>
              </a:rPr>
              <a:t>в </a:t>
            </a:r>
            <a:r>
              <a:rPr lang="ru-RU" sz="3300" b="1" smtClean="0">
                <a:solidFill>
                  <a:srgbClr val="C00000"/>
                </a:solidFill>
                <a:cs typeface="Arial" pitchFamily="34" charset="0"/>
              </a:rPr>
              <a:t>2024 </a:t>
            </a:r>
            <a:r>
              <a:rPr lang="ru-RU" sz="3300" b="1" dirty="0" smtClean="0">
                <a:solidFill>
                  <a:srgbClr val="C00000"/>
                </a:solidFill>
                <a:cs typeface="Arial" pitchFamily="34" charset="0"/>
              </a:rPr>
              <a:t>году</a:t>
            </a:r>
          </a:p>
          <a:p>
            <a:pPr algn="just"/>
            <a:r>
              <a:rPr lang="ru-RU" sz="2800" dirty="0" smtClean="0">
                <a:cs typeface="Arial" pitchFamily="34" charset="0"/>
              </a:rPr>
              <a:t>За </a:t>
            </a:r>
            <a:r>
              <a:rPr lang="ru-RU" sz="2800" dirty="0">
                <a:cs typeface="Arial" pitchFamily="34" charset="0"/>
              </a:rPr>
              <a:t>организацию духовно-нравственного воспитания в  образовательной </a:t>
            </a:r>
            <a:r>
              <a:rPr lang="ru-RU" sz="2800" dirty="0" smtClean="0">
                <a:cs typeface="Arial" pitchFamily="34" charset="0"/>
              </a:rPr>
              <a:t>организации</a:t>
            </a:r>
            <a:endParaRPr lang="ru-RU" sz="2800" dirty="0">
              <a:cs typeface="Arial" pitchFamily="34" charset="0"/>
            </a:endParaRPr>
          </a:p>
          <a:p>
            <a:pPr algn="just"/>
            <a:r>
              <a:rPr lang="ru-RU" sz="2800" dirty="0">
                <a:cs typeface="Arial" pitchFamily="34" charset="0"/>
              </a:rPr>
              <a:t>Лучшая дополнительная </a:t>
            </a:r>
            <a:r>
              <a:rPr lang="ru-RU" sz="2800" dirty="0" smtClean="0">
                <a:cs typeface="Arial" pitchFamily="34" charset="0"/>
              </a:rPr>
              <a:t>общеразвивающая </a:t>
            </a:r>
            <a:r>
              <a:rPr lang="ru-RU" sz="2800" dirty="0">
                <a:cs typeface="Arial" pitchFamily="34" charset="0"/>
              </a:rPr>
              <a:t>программа духовно-нравственного и гражданско-патриотического воспитания детей и </a:t>
            </a:r>
            <a:r>
              <a:rPr lang="ru-RU" sz="2800" dirty="0" smtClean="0">
                <a:cs typeface="Arial" pitchFamily="34" charset="0"/>
              </a:rPr>
              <a:t>молодежи</a:t>
            </a:r>
            <a:endParaRPr lang="ru-RU" sz="2800" dirty="0">
              <a:cs typeface="Arial" pitchFamily="34" charset="0"/>
            </a:endParaRPr>
          </a:p>
          <a:p>
            <a:pPr algn="just"/>
            <a:r>
              <a:rPr lang="ru-RU" sz="2800" dirty="0">
                <a:cs typeface="Arial" pitchFamily="34" charset="0"/>
              </a:rPr>
              <a:t>Лучшая методическая разработка в предметных областях «Основы религиозных культур и светской этики» (ОРКСЭ), «Основы духовно-нравственной культуры народов России» (ОДНКНР), «Основы православной веры» (для образовательных организаций с религиозным компонентом</a:t>
            </a:r>
            <a:r>
              <a:rPr lang="ru-RU" sz="2800" dirty="0" smtClean="0">
                <a:cs typeface="Arial" pitchFamily="34" charset="0"/>
              </a:rPr>
              <a:t>)</a:t>
            </a:r>
            <a:endParaRPr lang="ru-RU" sz="2800" dirty="0">
              <a:cs typeface="Arial" pitchFamily="34" charset="0"/>
            </a:endParaRPr>
          </a:p>
          <a:p>
            <a:pPr algn="just"/>
            <a:r>
              <a:rPr lang="ru-RU" sz="2800" dirty="0">
                <a:cs typeface="Arial" pitchFamily="34" charset="0"/>
              </a:rPr>
              <a:t>Лучший образовательный издательский проект </a:t>
            </a:r>
            <a:r>
              <a:rPr lang="ru-RU" sz="2800" dirty="0" smtClean="0">
                <a:cs typeface="Arial" pitchFamily="34" charset="0"/>
              </a:rPr>
              <a:t>года</a:t>
            </a:r>
            <a:endParaRPr lang="ru-RU" sz="2800" dirty="0"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4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26348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7200" b="1" dirty="0">
                <a:solidFill>
                  <a:srgbClr val="C00000"/>
                </a:solidFill>
                <a:cs typeface="Arial" pitchFamily="34" charset="0"/>
              </a:rPr>
              <a:t>Критерии к работам по </a:t>
            </a:r>
            <a:r>
              <a:rPr lang="ru-RU" sz="7200" b="1" dirty="0" smtClean="0">
                <a:solidFill>
                  <a:srgbClr val="C00000"/>
                </a:solidFill>
                <a:cs typeface="Arial" pitchFamily="34" charset="0"/>
              </a:rPr>
              <a:t>Номинациям 1 – 3</a:t>
            </a:r>
          </a:p>
          <a:p>
            <a:pPr marL="0" indent="0" algn="ctr">
              <a:buNone/>
            </a:pPr>
            <a:endParaRPr lang="ru-RU" sz="5900" b="1" dirty="0">
              <a:solidFill>
                <a:srgbClr val="C00000"/>
              </a:solidFill>
              <a:cs typeface="Arial" pitchFamily="34" charset="0"/>
            </a:endParaRPr>
          </a:p>
          <a:p>
            <a:pPr fontAlgn="base"/>
            <a:r>
              <a:rPr lang="ru-RU" sz="7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Соответствие </a:t>
            </a:r>
            <a:r>
              <a:rPr lang="ru-RU" sz="7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представленного материала условиям конкурса и заявленной номинации</a:t>
            </a:r>
          </a:p>
          <a:p>
            <a:pPr fontAlgn="base"/>
            <a:r>
              <a:rPr lang="ru-RU" sz="7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Актуальность </a:t>
            </a:r>
            <a:r>
              <a:rPr lang="ru-RU" sz="7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работы, в том числе выраженность </a:t>
            </a:r>
            <a:r>
              <a:rPr lang="ru-RU" sz="7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личной педагогической позиции</a:t>
            </a:r>
          </a:p>
          <a:p>
            <a:pPr lvl="0" fontAlgn="base"/>
            <a:r>
              <a:rPr lang="ru-RU" sz="7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Наличие способов (механизмов) решения задач духовно-нравственного и гражданско- патриотического воспитания детей и </a:t>
            </a:r>
            <a:r>
              <a:rPr lang="ru-RU" sz="7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молодежи</a:t>
            </a:r>
          </a:p>
          <a:p>
            <a:pPr fontAlgn="base"/>
            <a:r>
              <a:rPr lang="ru-RU" sz="7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Наличие возможности самовыражения учащихся, выбора форм участия в проекте</a:t>
            </a:r>
          </a:p>
          <a:p>
            <a:pPr fontAlgn="base"/>
            <a:r>
              <a:rPr lang="ru-RU" sz="7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Соответств</a:t>
            </a:r>
            <a:r>
              <a:rPr lang="ru-RU" sz="7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ие </a:t>
            </a:r>
            <a:r>
              <a:rPr lang="ru-RU" sz="7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содержания представленного материала </a:t>
            </a:r>
            <a:r>
              <a:rPr lang="ru-RU" sz="7200" dirty="0" err="1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психовозрастным</a:t>
            </a:r>
            <a:r>
              <a:rPr lang="ru-RU" sz="7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 особенностям </a:t>
            </a:r>
            <a:r>
              <a:rPr lang="ru-RU" sz="7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обучающихся</a:t>
            </a:r>
          </a:p>
          <a:p>
            <a:pPr fontAlgn="base"/>
            <a:r>
              <a:rPr lang="ru-RU" sz="7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Отражение </a:t>
            </a:r>
            <a:r>
              <a:rPr lang="ru-RU" sz="7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в содержании представленного материала требований ФГОС,  церковных документов и стандартов РПЦ в сфере образования</a:t>
            </a:r>
          </a:p>
          <a:p>
            <a:pPr fontAlgn="base"/>
            <a:r>
              <a:rPr lang="ru-RU" sz="7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Отражение православных педагогических </a:t>
            </a:r>
            <a:r>
              <a:rPr lang="ru-RU" sz="7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традиций</a:t>
            </a:r>
            <a:r>
              <a:rPr lang="ru-RU" sz="7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 </a:t>
            </a:r>
            <a:endParaRPr lang="ru-RU" sz="7200" dirty="0" smtClean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  <a:p>
            <a:pPr fontAlgn="base"/>
            <a:r>
              <a:rPr lang="ru-RU" sz="7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Ресурсное обеспечение работы (кадровое, материально-техническое, методическое и др.)</a:t>
            </a:r>
          </a:p>
          <a:p>
            <a:pPr lvl="0" fontAlgn="base"/>
            <a:r>
              <a:rPr lang="ru-RU" sz="7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Результативность, в том числе возможность использования </a:t>
            </a:r>
            <a:r>
              <a:rPr lang="ru-RU" sz="7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работы/результатов </a:t>
            </a:r>
            <a:r>
              <a:rPr lang="ru-RU" sz="7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в педагогической </a:t>
            </a:r>
            <a:r>
              <a:rPr lang="ru-RU" sz="7200" dirty="0" smtClean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практике </a:t>
            </a:r>
            <a:endParaRPr lang="ru-RU" sz="7200" dirty="0">
              <a:solidFill>
                <a:schemeClr val="tx2">
                  <a:lumMod val="90000"/>
                  <a:lumOff val="10000"/>
                </a:schemeClr>
              </a:solidFill>
              <a:cs typeface="Arial" pitchFamily="34" charset="0"/>
            </a:endParaRPr>
          </a:p>
          <a:p>
            <a:pPr fontAlgn="base"/>
            <a:r>
              <a:rPr lang="ru-RU" sz="72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Культура представления конкурсной работы</a:t>
            </a:r>
          </a:p>
          <a:p>
            <a:pPr marL="0" indent="0">
              <a:buNone/>
            </a:pP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2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476672"/>
            <a:ext cx="7704856" cy="5760640"/>
          </a:xfrm>
          <a:ln>
            <a:noFill/>
          </a:ln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3300" b="1" dirty="0">
                <a:solidFill>
                  <a:srgbClr val="C00000"/>
                </a:solidFill>
                <a:cs typeface="Arial" pitchFamily="34" charset="0"/>
              </a:rPr>
              <a:t>Критерии к работам по </a:t>
            </a:r>
            <a:r>
              <a:rPr lang="ru-RU" sz="3300" b="1" dirty="0" smtClean="0">
                <a:solidFill>
                  <a:srgbClr val="C00000"/>
                </a:solidFill>
                <a:cs typeface="Arial" pitchFamily="34" charset="0"/>
              </a:rPr>
              <a:t>Номинации 4 </a:t>
            </a:r>
          </a:p>
          <a:p>
            <a:pPr marL="0" indent="0" algn="ctr">
              <a:buNone/>
            </a:pPr>
            <a:endParaRPr lang="ru-RU" sz="3300" b="1" dirty="0">
              <a:solidFill>
                <a:srgbClr val="C00000"/>
              </a:solidFill>
              <a:cs typeface="Arial" pitchFamily="34" charset="0"/>
            </a:endParaRPr>
          </a:p>
          <a:p>
            <a:pPr fontAlgn="base"/>
            <a:r>
              <a:rPr lang="ru-RU" sz="33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Соответствие представленного материала условиям конкурса и заявленной номинации</a:t>
            </a:r>
          </a:p>
          <a:p>
            <a:pPr fontAlgn="base"/>
            <a:r>
              <a:rPr lang="ru-RU" sz="33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Актуальность работы, в том числе выраженность личной педагогической позиции</a:t>
            </a:r>
          </a:p>
          <a:p>
            <a:pPr lvl="0" fontAlgn="base"/>
            <a:r>
              <a:rPr lang="ru-RU" sz="33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Наличие способов (механизмов) решения задач духовно-нравственного и гражданско- патриотического воспитания детей и молодежи</a:t>
            </a:r>
          </a:p>
          <a:p>
            <a:pPr fontAlgn="base"/>
            <a:r>
              <a:rPr lang="ru-RU" sz="33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Наличие возможности самовыражения учащихся, выбора форм участия в проекте</a:t>
            </a:r>
          </a:p>
          <a:p>
            <a:pPr fontAlgn="base"/>
            <a:r>
              <a:rPr lang="ru-RU" sz="33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Соответствие содержания представленного материала </a:t>
            </a:r>
            <a:r>
              <a:rPr lang="ru-RU" sz="3300" dirty="0" err="1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психовозрастным</a:t>
            </a:r>
            <a:r>
              <a:rPr lang="ru-RU" sz="33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 особенностям обучающихся</a:t>
            </a:r>
          </a:p>
          <a:p>
            <a:pPr fontAlgn="base"/>
            <a:r>
              <a:rPr lang="ru-RU" sz="33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Отражение в содержании представленного материала требований ФГОС,  церковных документов и стандартов РПЦ в сфере образования</a:t>
            </a:r>
          </a:p>
          <a:p>
            <a:pPr fontAlgn="base"/>
            <a:r>
              <a:rPr lang="ru-RU" sz="33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Отражение православных педагогических традиций </a:t>
            </a:r>
          </a:p>
          <a:p>
            <a:pPr fontAlgn="base"/>
            <a:r>
              <a:rPr lang="ru-RU" sz="33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Ресурсное обеспечение работы (кадровое, материально-техническое, методическое и др.)</a:t>
            </a:r>
          </a:p>
          <a:p>
            <a:pPr lvl="0" fontAlgn="base"/>
            <a:r>
              <a:rPr lang="ru-RU" sz="33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Результативность, в том числе возможность использования работы/результатов в педагогической практике </a:t>
            </a:r>
          </a:p>
          <a:p>
            <a:pPr fontAlgn="base"/>
            <a:r>
              <a:rPr lang="ru-RU" sz="3300" dirty="0" smtClean="0">
                <a:solidFill>
                  <a:srgbClr val="C00000"/>
                </a:solidFill>
                <a:cs typeface="Arial" pitchFamily="34" charset="0"/>
              </a:rPr>
              <a:t>Уровень </a:t>
            </a:r>
            <a:r>
              <a:rPr lang="ru-RU" sz="3300" dirty="0">
                <a:solidFill>
                  <a:srgbClr val="C00000"/>
                </a:solidFill>
                <a:cs typeface="Arial" pitchFamily="34" charset="0"/>
              </a:rPr>
              <a:t>редакционной подготовки издания</a:t>
            </a:r>
          </a:p>
          <a:p>
            <a:pPr fontAlgn="base"/>
            <a:r>
              <a:rPr lang="ru-RU" sz="3300" dirty="0">
                <a:solidFill>
                  <a:srgbClr val="C00000"/>
                </a:solidFill>
                <a:cs typeface="Arial" pitchFamily="34" charset="0"/>
              </a:rPr>
              <a:t>Наличие рецензий на представленный </a:t>
            </a:r>
            <a:r>
              <a:rPr lang="ru-RU" sz="3300" dirty="0" smtClean="0">
                <a:solidFill>
                  <a:srgbClr val="C00000"/>
                </a:solidFill>
                <a:cs typeface="Arial" pitchFamily="34" charset="0"/>
              </a:rPr>
              <a:t>материал</a:t>
            </a:r>
            <a:endParaRPr lang="ru-RU" sz="3300" dirty="0">
              <a:solidFill>
                <a:srgbClr val="C00000"/>
              </a:solidFill>
              <a:cs typeface="Arial" pitchFamily="34" charset="0"/>
            </a:endParaRPr>
          </a:p>
          <a:p>
            <a:pPr fontAlgn="base"/>
            <a:r>
              <a:rPr lang="ru-RU" sz="3300" dirty="0">
                <a:solidFill>
                  <a:schemeClr val="tx2">
                    <a:lumMod val="90000"/>
                    <a:lumOff val="10000"/>
                  </a:schemeClr>
                </a:solidFill>
                <a:cs typeface="Arial" pitchFamily="34" charset="0"/>
              </a:rPr>
              <a:t>Культура представления конкурсной работы</a:t>
            </a:r>
          </a:p>
          <a:p>
            <a:pPr marL="0" indent="0" algn="ctr">
              <a:buNone/>
            </a:pPr>
            <a:endParaRPr lang="ru-RU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76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1544</TotalTime>
  <Words>694</Words>
  <Application>Microsoft Office PowerPoint</Application>
  <PresentationFormat>Экран (4:3)</PresentationFormat>
  <Paragraphs>200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NewsPrint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Викторовна Таттыбаева</dc:creator>
  <cp:lastModifiedBy>Екатерина Викторовна Таттыбаева</cp:lastModifiedBy>
  <cp:revision>93</cp:revision>
  <cp:lastPrinted>2024-01-30T07:55:59Z</cp:lastPrinted>
  <dcterms:created xsi:type="dcterms:W3CDTF">2021-02-12T04:04:00Z</dcterms:created>
  <dcterms:modified xsi:type="dcterms:W3CDTF">2024-01-31T12:46:55Z</dcterms:modified>
</cp:coreProperties>
</file>