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67" r:id="rId3"/>
    <p:sldId id="268" r:id="rId4"/>
    <p:sldId id="269" r:id="rId5"/>
    <p:sldId id="270" r:id="rId6"/>
  </p:sldIdLst>
  <p:sldSz cx="9144000" cy="5143500" type="screen16x9"/>
  <p:notesSz cx="6858000" cy="9144000"/>
  <p:defaultTextStyle>
    <a:defPPr>
      <a:defRPr lang="ru-RU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1A55A3"/>
    <a:srgbClr val="D9D9D9"/>
    <a:srgbClr val="000000"/>
    <a:srgbClr val="009AD0"/>
    <a:srgbClr val="009900"/>
    <a:srgbClr val="D600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1" autoAdjust="0"/>
    <p:restoredTop sz="94660"/>
  </p:normalViewPr>
  <p:slideViewPr>
    <p:cSldViewPr>
      <p:cViewPr>
        <p:scale>
          <a:sx n="90" d="100"/>
          <a:sy n="90" d="100"/>
        </p:scale>
        <p:origin x="-306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A0989-60A8-4651-AF72-B38FF64BE07C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49A38-CACB-4B0A-A2AF-BDB7F98D7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891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42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46125"/>
            <a:ext cx="662463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E57651-712C-4665-B096-28837752895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56940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9A38-CACB-4B0A-A2AF-BDB7F98D7EC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577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B009-4EBE-4B79-99C8-22089BB0ACB4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3D0-8BC5-4F72-B924-C0BD6F451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958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B009-4EBE-4B79-99C8-22089BB0ACB4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3D0-8BC5-4F72-B924-C0BD6F451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875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B009-4EBE-4B79-99C8-22089BB0ACB4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3D0-8BC5-4F72-B924-C0BD6F451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1770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8792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7"/>
            <a:ext cx="9144000" cy="82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B009-4EBE-4B79-99C8-22089BB0ACB4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3D0-8BC5-4F72-B924-C0BD6F451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349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B009-4EBE-4B79-99C8-22089BB0ACB4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3D0-8BC5-4F72-B924-C0BD6F451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570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B009-4EBE-4B79-99C8-22089BB0ACB4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3D0-8BC5-4F72-B924-C0BD6F451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975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B009-4EBE-4B79-99C8-22089BB0ACB4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3D0-8BC5-4F72-B924-C0BD6F451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491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B009-4EBE-4B79-99C8-22089BB0ACB4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3D0-8BC5-4F72-B924-C0BD6F451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330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B009-4EBE-4B79-99C8-22089BB0ACB4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3D0-8BC5-4F72-B924-C0BD6F451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369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B009-4EBE-4B79-99C8-22089BB0ACB4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3D0-8BC5-4F72-B924-C0BD6F451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503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B009-4EBE-4B79-99C8-22089BB0ACB4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B3D0-8BC5-4F72-B924-C0BD6F451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411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0B009-4EBE-4B79-99C8-22089BB0ACB4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DB3D0-8BC5-4F72-B924-C0BD6F451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620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11710"/>
            <a:ext cx="2814108" cy="158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2876834"/>
            <a:ext cx="4390435" cy="90024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lvl="0" algn="r">
              <a:lnSpc>
                <a:spcPct val="90000"/>
              </a:lnSpc>
            </a:pPr>
            <a:r>
              <a:rPr lang="ru-RU" sz="15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помогаем воспитать человека, способного делать осознанный свободный выбор и наделенного внутренними ресурсами для его реализации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702" y="853402"/>
            <a:ext cx="5592426" cy="12863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ru-RU" b="1" dirty="0" smtClean="0">
                <a:solidFill>
                  <a:srgbClr val="009900"/>
                </a:solidFill>
                <a:latin typeface="Arial Narrow" panose="020B0606020202030204" pitchFamily="34" charset="0"/>
                <a:cs typeface="Times New Roman" pitchFamily="18" charset="0"/>
              </a:rPr>
              <a:t>Ярославская область – </a:t>
            </a:r>
            <a:r>
              <a:rPr lang="ru-RU" b="1" dirty="0" err="1" smtClean="0">
                <a:solidFill>
                  <a:srgbClr val="009900"/>
                </a:solidFill>
                <a:latin typeface="Arial Narrow" panose="020B0606020202030204" pitchFamily="34" charset="0"/>
                <a:cs typeface="Times New Roman" pitchFamily="18" charset="0"/>
              </a:rPr>
              <a:t>пилотный</a:t>
            </a:r>
            <a:r>
              <a:rPr lang="ru-RU" b="1" dirty="0" smtClean="0">
                <a:solidFill>
                  <a:srgbClr val="009900"/>
                </a:solidFill>
                <a:latin typeface="Arial Narrow" panose="020B0606020202030204" pitchFamily="34" charset="0"/>
                <a:cs typeface="Times New Roman" pitchFamily="18" charset="0"/>
              </a:rPr>
              <a:t>  регион </a:t>
            </a:r>
            <a:r>
              <a:rPr lang="ru-RU" b="1" dirty="0" smtClean="0"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ru-RU" b="1" dirty="0" smtClean="0"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b="1" dirty="0" smtClean="0">
                <a:latin typeface="Arial Narrow" panose="020B0606020202030204" pitchFamily="34" charset="0"/>
                <a:cs typeface="Times New Roman" pitchFamily="18" charset="0"/>
              </a:rPr>
              <a:t>в реализации комплексной программы по развитию личностного потенциала, инициированной Благотворительным фондом Сбербанка </a:t>
            </a:r>
          </a:p>
          <a:p>
            <a:pPr algn="ctr"/>
            <a:r>
              <a:rPr lang="ru-RU" b="1" dirty="0" smtClean="0">
                <a:latin typeface="Arial Narrow" panose="020B0606020202030204" pitchFamily="34" charset="0"/>
                <a:cs typeface="Times New Roman" pitchFamily="18" charset="0"/>
              </a:rPr>
              <a:t>«Вклад в будущее»</a:t>
            </a:r>
            <a:endParaRPr lang="ru-RU" b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4537" y="13297"/>
            <a:ext cx="7719463" cy="68480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ru-RU" sz="2000" b="1" dirty="0"/>
              <a:t>РЕГИОНАЛЬНЫЙ ПРОЕКТ  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311" y="3795886"/>
            <a:ext cx="5819833" cy="135831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r>
              <a:rPr lang="ru-RU" sz="1400" b="1" dirty="0">
                <a:solidFill>
                  <a:srgbClr val="009900"/>
                </a:solidFill>
                <a:latin typeface="Arial Narrow" panose="020B0606020202030204" pitchFamily="34" charset="0"/>
                <a:cs typeface="Times New Roman" pitchFamily="18" charset="0"/>
              </a:rPr>
              <a:t>Цель проекта </a:t>
            </a: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– создание условий для проектирования и внедрения в ОО эффективных педагогических практик построения личностно-развивающей образовательной среды, способствующей развитию личностного потенциала и формированию компетенций XXI века у субъектов педагогического процесса.</a:t>
            </a:r>
          </a:p>
        </p:txBody>
      </p:sp>
      <p:pic>
        <p:nvPicPr>
          <p:cNvPr id="1027" name="Picture 3" descr="E:\Фото_8ноября\js6dFLany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869542"/>
            <a:ext cx="2566575" cy="19789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Фото_8ноября\IM3D2O0GCT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0" y="2283718"/>
            <a:ext cx="1222630" cy="15121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483519"/>
            <a:ext cx="7416824" cy="33855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1600" dirty="0" smtClean="0">
                <a:solidFill>
                  <a:prstClr val="white"/>
                </a:solidFill>
              </a:rPr>
              <a:t>«Реализация комплексной  программы по развитию личностного потенциала»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1296" y="4468804"/>
            <a:ext cx="2987824" cy="600162"/>
          </a:xfrm>
          <a:prstGeom prst="rect">
            <a:avLst/>
          </a:prstGeom>
          <a:gradFill flip="none" rotWithShape="1">
            <a:gsLst>
              <a:gs pos="0">
                <a:srgbClr val="1A55A3">
                  <a:shade val="30000"/>
                  <a:satMod val="115000"/>
                </a:srgbClr>
              </a:gs>
              <a:gs pos="50000">
                <a:srgbClr val="1A55A3">
                  <a:shade val="67500"/>
                  <a:satMod val="115000"/>
                </a:srgbClr>
              </a:gs>
              <a:gs pos="100000">
                <a:srgbClr val="1A55A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ГАУ ДПО ЯО Институт развития образования</a:t>
            </a:r>
          </a:p>
          <a:p>
            <a:r>
              <a:rPr lang="ru-RU" sz="1100" dirty="0">
                <a:solidFill>
                  <a:schemeClr val="bg1"/>
                </a:solidFill>
              </a:rPr>
              <a:t>             тел. 8 (4852) 23-06-82</a:t>
            </a:r>
          </a:p>
          <a:p>
            <a:r>
              <a:rPr lang="ru-RU" sz="1100" dirty="0">
                <a:solidFill>
                  <a:schemeClr val="bg1"/>
                </a:solidFill>
              </a:rPr>
              <a:t>             сайт </a:t>
            </a:r>
            <a:r>
              <a:rPr lang="en-US" sz="1100" dirty="0">
                <a:solidFill>
                  <a:schemeClr val="bg1"/>
                </a:solidFill>
              </a:rPr>
              <a:t> www.iro.yar.ru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516216" y="4731990"/>
            <a:ext cx="0" cy="275861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22149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111296" y="4468804"/>
            <a:ext cx="2987824" cy="600162"/>
          </a:xfrm>
          <a:prstGeom prst="rect">
            <a:avLst/>
          </a:prstGeom>
          <a:gradFill flip="none" rotWithShape="1">
            <a:gsLst>
              <a:gs pos="0">
                <a:srgbClr val="1A55A3">
                  <a:shade val="30000"/>
                  <a:satMod val="115000"/>
                </a:srgbClr>
              </a:gs>
              <a:gs pos="50000">
                <a:srgbClr val="1A55A3">
                  <a:shade val="67500"/>
                  <a:satMod val="115000"/>
                </a:srgbClr>
              </a:gs>
              <a:gs pos="100000">
                <a:srgbClr val="1A55A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ГАУ ДПО ЯО Институт развития образования</a:t>
            </a:r>
          </a:p>
          <a:p>
            <a:r>
              <a:rPr lang="ru-RU" sz="1100" dirty="0">
                <a:solidFill>
                  <a:schemeClr val="bg1"/>
                </a:solidFill>
              </a:rPr>
              <a:t>             тел. 8 (4852) 23-06-82</a:t>
            </a:r>
          </a:p>
          <a:p>
            <a:r>
              <a:rPr lang="ru-RU" sz="1100" dirty="0">
                <a:solidFill>
                  <a:schemeClr val="bg1"/>
                </a:solidFill>
              </a:rPr>
              <a:t>             сайт </a:t>
            </a:r>
            <a:r>
              <a:rPr lang="en-US" sz="1100" dirty="0">
                <a:solidFill>
                  <a:schemeClr val="bg1"/>
                </a:solidFill>
              </a:rPr>
              <a:t> www.iro.yar.ru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77" name="Овал 176"/>
          <p:cNvSpPr/>
          <p:nvPr/>
        </p:nvSpPr>
        <p:spPr>
          <a:xfrm>
            <a:off x="152885" y="3899625"/>
            <a:ext cx="8818956" cy="3283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 обучающихся педагогов «Развитие личностного потенциала»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0" name="Прямоугольник 103"/>
          <p:cNvSpPr>
            <a:spLocks noChangeArrowheads="1"/>
          </p:cNvSpPr>
          <p:nvPr/>
        </p:nvSpPr>
        <p:spPr bwMode="auto">
          <a:xfrm>
            <a:off x="1155868" y="2063076"/>
            <a:ext cx="1785146" cy="34624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экспертиза методических продуктов</a:t>
            </a:r>
          </a:p>
        </p:txBody>
      </p:sp>
      <p:sp>
        <p:nvSpPr>
          <p:cNvPr id="104" name="Прямоугольник 103"/>
          <p:cNvSpPr>
            <a:spLocks noChangeArrowheads="1"/>
          </p:cNvSpPr>
          <p:nvPr/>
        </p:nvSpPr>
        <p:spPr bwMode="auto">
          <a:xfrm>
            <a:off x="2499365" y="1031965"/>
            <a:ext cx="4280277" cy="346249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 проекта     </a:t>
            </a:r>
          </a:p>
        </p:txBody>
      </p:sp>
      <p:sp>
        <p:nvSpPr>
          <p:cNvPr id="105" name="Прямоугольник 103"/>
          <p:cNvSpPr>
            <a:spLocks noChangeArrowheads="1"/>
          </p:cNvSpPr>
          <p:nvPr/>
        </p:nvSpPr>
        <p:spPr bwMode="auto">
          <a:xfrm>
            <a:off x="5382300" y="2497280"/>
            <a:ext cx="3033347" cy="34624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4 программ повышения квалификации для разных категорий обучающихся педагогов</a:t>
            </a:r>
          </a:p>
        </p:txBody>
      </p:sp>
      <p:sp>
        <p:nvSpPr>
          <p:cNvPr id="121" name="Прямоугольник 103"/>
          <p:cNvSpPr>
            <a:spLocks noChangeArrowheads="1"/>
          </p:cNvSpPr>
          <p:nvPr/>
        </p:nvSpPr>
        <p:spPr bwMode="auto">
          <a:xfrm>
            <a:off x="547322" y="2512857"/>
            <a:ext cx="2004647" cy="40164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79" tIns="34289" rIns="68579" bIns="34289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он-</a:t>
            </a:r>
            <a:r>
              <a:rPr lang="ru-RU" sz="9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марафон образовательных практик развития личностного потенциала</a:t>
            </a:r>
          </a:p>
        </p:txBody>
      </p:sp>
      <p:sp>
        <p:nvSpPr>
          <p:cNvPr id="122" name="Прямоугольник 103"/>
          <p:cNvSpPr>
            <a:spLocks noChangeArrowheads="1"/>
          </p:cNvSpPr>
          <p:nvPr/>
        </p:nvSpPr>
        <p:spPr bwMode="auto">
          <a:xfrm>
            <a:off x="3031684" y="2400331"/>
            <a:ext cx="1966998" cy="44319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79" tIns="34289" rIns="68579" bIns="34289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инновационных практик  социально - эмоционального и когнитивного развития детей 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86295" y="943094"/>
            <a:ext cx="8539529" cy="2060705"/>
          </a:xfrm>
          <a:prstGeom prst="roundRect">
            <a:avLst/>
          </a:prstGeom>
          <a:noFill/>
          <a:ln w="222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04673" y="3291830"/>
            <a:ext cx="8586431" cy="2915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Ярославской области - участники регионального проекта </a:t>
            </a:r>
          </a:p>
        </p:txBody>
      </p:sp>
      <p:sp>
        <p:nvSpPr>
          <p:cNvPr id="39" name="Прямоугольник 103"/>
          <p:cNvSpPr>
            <a:spLocks noChangeArrowheads="1"/>
          </p:cNvSpPr>
          <p:nvPr/>
        </p:nvSpPr>
        <p:spPr bwMode="auto">
          <a:xfrm>
            <a:off x="5284269" y="1610383"/>
            <a:ext cx="1684870" cy="19389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79" tIns="34289" rIns="68579" bIns="34289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19687886">
            <a:off x="262413" y="1326550"/>
            <a:ext cx="2260835" cy="555011"/>
          </a:xfrm>
          <a:prstGeom prst="curvedDownArrow">
            <a:avLst>
              <a:gd name="adj1" fmla="val 17324"/>
              <a:gd name="adj2" fmla="val 50000"/>
              <a:gd name="adj3" fmla="val 34963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Прямоугольник 103"/>
          <p:cNvSpPr>
            <a:spLocks noChangeArrowheads="1"/>
          </p:cNvSpPr>
          <p:nvPr/>
        </p:nvSpPr>
        <p:spPr bwMode="auto">
          <a:xfrm>
            <a:off x="5543225" y="1903129"/>
            <a:ext cx="2472837" cy="44319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79" tIns="34289" rIns="68579" bIns="34289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мероприятия, </a:t>
            </a:r>
          </a:p>
          <a:p>
            <a:pPr algn="ctr">
              <a:lnSpc>
                <a:spcPct val="90000"/>
              </a:lnSpc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образовательных организаций -  участников проекта</a:t>
            </a:r>
          </a:p>
        </p:txBody>
      </p:sp>
      <p:sp>
        <p:nvSpPr>
          <p:cNvPr id="33" name="Прямоугольник 103"/>
          <p:cNvSpPr>
            <a:spLocks noChangeArrowheads="1"/>
          </p:cNvSpPr>
          <p:nvPr/>
        </p:nvSpPr>
        <p:spPr bwMode="auto">
          <a:xfrm>
            <a:off x="1660431" y="1700407"/>
            <a:ext cx="1783076" cy="20774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проектов по ЛРОС ОО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06192" y="1973446"/>
            <a:ext cx="2178077" cy="3182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>
              <a:lnSpc>
                <a:spcPct val="90000"/>
              </a:lnSpc>
            </a:pP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 ЛРОС образовательными организациями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4537" y="13297"/>
            <a:ext cx="7719463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ru-RU" b="1" dirty="0"/>
              <a:t>РЕГИОНАЛЬНЫЙ ПРОЕКТ 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475656" y="483519"/>
            <a:ext cx="7416824" cy="3385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1600" dirty="0" smtClean="0">
                <a:solidFill>
                  <a:prstClr val="white"/>
                </a:solidFill>
              </a:rPr>
              <a:t>«Реализация комплексной программы по развитию личностного потенциала»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92" y="4248012"/>
            <a:ext cx="980552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Партнеры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097" y="4474519"/>
            <a:ext cx="179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30" y="4352635"/>
            <a:ext cx="1005133" cy="70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Логотип НИУ ВШЭ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34" y="4348532"/>
            <a:ext cx="789863" cy="783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nnn\Documents\Data\__Для ректората\19-02-2019-старт-конкурсы\gerb1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81" t="13027" r="19068" b="13477"/>
          <a:stretch/>
        </p:blipFill>
        <p:spPr bwMode="auto">
          <a:xfrm>
            <a:off x="1155868" y="4248012"/>
            <a:ext cx="537339" cy="891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Выгнутая вверх стрелка 50"/>
          <p:cNvSpPr/>
          <p:nvPr/>
        </p:nvSpPr>
        <p:spPr>
          <a:xfrm rot="1912114" flipH="1">
            <a:off x="6734889" y="1327481"/>
            <a:ext cx="2260835" cy="555011"/>
          </a:xfrm>
          <a:prstGeom prst="curvedDownArrow">
            <a:avLst>
              <a:gd name="adj1" fmla="val 17324"/>
              <a:gd name="adj2" fmla="val 50000"/>
              <a:gd name="adj3" fmla="val 34963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>
            <a:stCxn id="53" idx="2"/>
          </p:cNvCxnSpPr>
          <p:nvPr/>
        </p:nvCxnSpPr>
        <p:spPr>
          <a:xfrm flipH="1">
            <a:off x="4597888" y="3583381"/>
            <a:ext cx="1" cy="316244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4597889" y="3010920"/>
            <a:ext cx="1" cy="316244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516216" y="4731990"/>
            <a:ext cx="0" cy="275861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48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nn\Documents\Data\__Для ректората\проектория\стрел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627">
            <a:off x="1099469" y="1625581"/>
            <a:ext cx="7079050" cy="3687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282" y="843558"/>
            <a:ext cx="8499963" cy="37898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учителя к ученику: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личностного потенциала педагогов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5023" y="2930087"/>
            <a:ext cx="3304184" cy="900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/>
          <a:p>
            <a:r>
              <a:rPr lang="ru-RU" dirty="0" smtClean="0">
                <a:solidFill>
                  <a:srgbClr val="009900"/>
                </a:solidFill>
              </a:rPr>
              <a:t>30</a:t>
            </a:r>
            <a:r>
              <a:rPr lang="ru-RU" sz="1400" dirty="0"/>
              <a:t>   общеобразовательных организаций</a:t>
            </a:r>
          </a:p>
          <a:p>
            <a:r>
              <a:rPr lang="ru-RU" dirty="0">
                <a:solidFill>
                  <a:srgbClr val="009900"/>
                </a:solidFill>
              </a:rPr>
              <a:t>282</a:t>
            </a:r>
            <a:r>
              <a:rPr lang="ru-RU" sz="1400" dirty="0">
                <a:solidFill>
                  <a:srgbClr val="009900"/>
                </a:solidFill>
              </a:rPr>
              <a:t> </a:t>
            </a:r>
            <a:r>
              <a:rPr lang="ru-RU" sz="1400" dirty="0"/>
              <a:t>педагога </a:t>
            </a:r>
          </a:p>
          <a:p>
            <a:r>
              <a:rPr lang="ru-RU" dirty="0">
                <a:solidFill>
                  <a:srgbClr val="009900"/>
                </a:solidFill>
              </a:rPr>
              <a:t>10</a:t>
            </a:r>
            <a:r>
              <a:rPr lang="ru-RU" dirty="0">
                <a:solidFill>
                  <a:srgbClr val="D60093"/>
                </a:solidFill>
              </a:rPr>
              <a:t> </a:t>
            </a:r>
            <a:r>
              <a:rPr lang="ru-RU" dirty="0" smtClean="0">
                <a:solidFill>
                  <a:srgbClr val="D60093"/>
                </a:solidFill>
              </a:rPr>
              <a:t>  </a:t>
            </a:r>
            <a:r>
              <a:rPr lang="ru-RU" sz="1400" dirty="0" err="1"/>
              <a:t>тьюторов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0024" y="4060263"/>
            <a:ext cx="3304184" cy="623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/>
          <a:p>
            <a:r>
              <a:rPr lang="ru-RU" b="1" dirty="0" smtClean="0">
                <a:solidFill>
                  <a:srgbClr val="009900"/>
                </a:solidFill>
              </a:rPr>
              <a:t>11</a:t>
            </a:r>
            <a:r>
              <a:rPr lang="ru-RU" dirty="0" smtClean="0">
                <a:solidFill>
                  <a:srgbClr val="009900"/>
                </a:solidFill>
              </a:rPr>
              <a:t> </a:t>
            </a:r>
            <a:r>
              <a:rPr lang="ru-RU" dirty="0" smtClean="0"/>
              <a:t>  </a:t>
            </a:r>
            <a:r>
              <a:rPr lang="ru-RU" sz="1400" dirty="0"/>
              <a:t>общеобразовательных организаций</a:t>
            </a:r>
          </a:p>
          <a:p>
            <a:r>
              <a:rPr lang="ru-RU" b="1" dirty="0" smtClean="0">
                <a:solidFill>
                  <a:srgbClr val="009900"/>
                </a:solidFill>
              </a:rPr>
              <a:t>162</a:t>
            </a:r>
            <a:r>
              <a:rPr lang="ru-RU" dirty="0" smtClean="0">
                <a:solidFill>
                  <a:srgbClr val="009900"/>
                </a:solidFill>
              </a:rPr>
              <a:t> </a:t>
            </a:r>
            <a:r>
              <a:rPr lang="ru-RU" sz="1400" dirty="0"/>
              <a:t>педагога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7180" y="1850820"/>
            <a:ext cx="3304184" cy="900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/>
          <a:p>
            <a:r>
              <a:rPr lang="ru-RU" dirty="0">
                <a:solidFill>
                  <a:srgbClr val="009900"/>
                </a:solidFill>
              </a:rPr>
              <a:t>50</a:t>
            </a:r>
            <a:r>
              <a:rPr lang="ru-RU" sz="1400" dirty="0"/>
              <a:t>    общеобразовательных организаций</a:t>
            </a:r>
          </a:p>
          <a:p>
            <a:r>
              <a:rPr lang="ru-RU" dirty="0">
                <a:solidFill>
                  <a:srgbClr val="009900"/>
                </a:solidFill>
              </a:rPr>
              <a:t>309</a:t>
            </a:r>
            <a:r>
              <a:rPr lang="ru-RU" sz="1400" dirty="0">
                <a:solidFill>
                  <a:srgbClr val="009900"/>
                </a:solidFill>
              </a:rPr>
              <a:t> </a:t>
            </a:r>
            <a:r>
              <a:rPr lang="ru-RU" sz="1400" dirty="0"/>
              <a:t>педагогов</a:t>
            </a:r>
          </a:p>
          <a:p>
            <a:r>
              <a:rPr lang="ru-RU" dirty="0">
                <a:solidFill>
                  <a:srgbClr val="009900"/>
                </a:solidFill>
              </a:rPr>
              <a:t>15</a:t>
            </a:r>
            <a:r>
              <a:rPr lang="ru-RU" sz="1400" dirty="0"/>
              <a:t>    </a:t>
            </a:r>
            <a:r>
              <a:rPr lang="ru-RU" sz="1400" dirty="0" err="1"/>
              <a:t>тьюторов</a:t>
            </a:r>
            <a:r>
              <a:rPr lang="ru-RU" sz="14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328" y="3752978"/>
            <a:ext cx="2184511" cy="346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>
              <a:defRPr u="sng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2018-2019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7657" y="2643758"/>
            <a:ext cx="2184511" cy="346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>
              <a:defRPr u="sng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2019-2020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7551" y="1491631"/>
            <a:ext cx="2184511" cy="346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/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2020-2021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923" y="1491631"/>
            <a:ext cx="2138791" cy="34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68579" tIns="34289" rIns="68579" bIns="34289" rtlCol="0">
            <a:spAutoFit/>
          </a:bodyPr>
          <a:lstStyle/>
          <a:p>
            <a:r>
              <a:rPr lang="ru-RU" dirty="0" smtClean="0"/>
              <a:t>Обучение педагогов</a:t>
            </a:r>
            <a:endParaRPr lang="ru-RU" dirty="0"/>
          </a:p>
        </p:txBody>
      </p:sp>
      <p:pic>
        <p:nvPicPr>
          <p:cNvPr id="2054" name="Picture 6" descr="http://www.iro.yar.ru/fileadmin/_processed_/9/d/csm_050419-kpk15_f6615f7ba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6" y="1203598"/>
            <a:ext cx="2558687" cy="1448477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iro.yar.ru/fileadmin/_processed_/e/3/csm_050419-kpk02_e9c6f2d7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81" y="2796092"/>
            <a:ext cx="2530046" cy="143226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11296" y="4468804"/>
            <a:ext cx="2987824" cy="600162"/>
          </a:xfrm>
          <a:prstGeom prst="rect">
            <a:avLst/>
          </a:prstGeom>
          <a:gradFill flip="none" rotWithShape="1">
            <a:gsLst>
              <a:gs pos="0">
                <a:srgbClr val="1A55A3">
                  <a:shade val="30000"/>
                  <a:satMod val="115000"/>
                </a:srgbClr>
              </a:gs>
              <a:gs pos="50000">
                <a:srgbClr val="1A55A3">
                  <a:shade val="67500"/>
                  <a:satMod val="115000"/>
                </a:srgbClr>
              </a:gs>
              <a:gs pos="100000">
                <a:srgbClr val="1A55A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ГАУ ДПО ЯО Институт развития образования</a:t>
            </a:r>
          </a:p>
          <a:p>
            <a:r>
              <a:rPr lang="ru-RU" sz="1100" dirty="0">
                <a:solidFill>
                  <a:schemeClr val="bg1"/>
                </a:solidFill>
              </a:rPr>
              <a:t>             тел. 8 (4852) 23-06-82</a:t>
            </a:r>
          </a:p>
          <a:p>
            <a:r>
              <a:rPr lang="ru-RU" sz="1100" dirty="0">
                <a:solidFill>
                  <a:schemeClr val="bg1"/>
                </a:solidFill>
              </a:rPr>
              <a:t>             сайт </a:t>
            </a:r>
            <a:r>
              <a:rPr lang="en-US" sz="1100" dirty="0">
                <a:solidFill>
                  <a:schemeClr val="bg1"/>
                </a:solidFill>
              </a:rPr>
              <a:t> www.iro.yar.ru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516216" y="4731990"/>
            <a:ext cx="0" cy="275861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24537" y="13297"/>
            <a:ext cx="7719463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ru-RU" b="1" dirty="0"/>
              <a:t>РЕГИОНАЛЬНЫЙ </a:t>
            </a:r>
            <a:r>
              <a:rPr lang="ru-RU" b="1" dirty="0" smtClean="0"/>
              <a:t>ПРОЕКТ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75656" y="483519"/>
            <a:ext cx="7416824" cy="3385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1600" dirty="0" smtClean="0">
                <a:solidFill>
                  <a:prstClr val="white"/>
                </a:solidFill>
              </a:rPr>
              <a:t>«Реализация комплексной программы по развитию личностного потенциала» 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3" name="Picture 2" descr="C:\Users\123\Documents\ViberDownloads\0-02-04-cca0f21ffee119aa2d7d883fbc7d255926b1b65fee569912b88b1b2beff6b57b_eb8e73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3435846"/>
            <a:ext cx="1944216" cy="158417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Users\123\Documents\ViberDownloads\0-02-05-06d688663d198f84cab5d72eb9191d914a89e3fd693a6ecdde6b6eb0b81ce48b_d25a5b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995686"/>
            <a:ext cx="2278560" cy="1584176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41197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221488" cy="48351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РЕГИОНАЛЬНЫЙ ПРОЕКТ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prstClr val="white"/>
                </a:solidFill>
              </a:rPr>
              <a:t>«Реализация комплексной программы по развитию личностного потенциала»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83519"/>
            <a:ext cx="7416824" cy="3385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1600" dirty="0" smtClean="0">
                <a:solidFill>
                  <a:prstClr val="white"/>
                </a:solidFill>
              </a:rPr>
              <a:t>«Реализация комплексной программы по развитию личностного потенциала» 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052" name="Picture 4" descr="C:\Users\123\Documents\ViberDownloads\0-02-05-1153e013635a02d17b1651da4d3bf3c8f01c65ec5a8e725eafc1bcbb4f2ee2e8_92b6bc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87774"/>
            <a:ext cx="2592288" cy="19442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6" name="Picture 8" descr="C:\Users\123\Documents\ViberDownloads\0-02-04-cf1ad9ebb0a4a2a0918f683f00b5366b0b1f543ceacb0c44b6e97c9dcaeff794_8ef79d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491630"/>
            <a:ext cx="1512168" cy="273630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8" name="Picture 10" descr="C:\Users\123\Documents\ViberDownloads\0-02-05-2c23fadbebeb2448c3d0821a18288859560538187ad1630acf83070042c75abb_86fc124a_1568912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859782"/>
            <a:ext cx="1512168" cy="20882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61" name="Picture 13" descr="E:\Сбербанк_фото_ноябрь_2019\6_11\P10607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1131591"/>
            <a:ext cx="2016224" cy="136815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62" name="Picture 14" descr="E:\Сбербанк_фото_ноябрь_2019\6_11\P10607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787774"/>
            <a:ext cx="2448272" cy="180956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4" name="TextBox 23"/>
          <p:cNvSpPr txBox="1"/>
          <p:nvPr/>
        </p:nvSpPr>
        <p:spPr>
          <a:xfrm>
            <a:off x="611560" y="843558"/>
            <a:ext cx="6048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A55A3"/>
                </a:solidFill>
                <a:latin typeface="Arial" pitchFamily="34" charset="0"/>
                <a:cs typeface="Arial" pitchFamily="34" charset="0"/>
              </a:rPr>
              <a:t>Чему учатся управленческие и педагогические команды?</a:t>
            </a:r>
            <a:endParaRPr lang="ru-RU" sz="1600" dirty="0">
              <a:solidFill>
                <a:srgbClr val="1A55A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70" t="10000" r="2594" b="4888"/>
          <a:stretch/>
        </p:blipFill>
        <p:spPr>
          <a:xfrm>
            <a:off x="5292080" y="1203599"/>
            <a:ext cx="1944216" cy="12241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67" name="Picture 19" descr="E:\Сбербанк_фото_ноябрь_2019\6_11\P1060801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1203598"/>
            <a:ext cx="2448272" cy="144016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283152" cy="55552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РЕГИОНАЛЬНЫЙ ПРОЕКТ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915566"/>
            <a:ext cx="8229600" cy="3682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1A55A3"/>
                </a:solidFill>
                <a:latin typeface="Arial" pitchFamily="34" charset="0"/>
                <a:cs typeface="Arial" pitchFamily="34" charset="0"/>
              </a:rPr>
              <a:t>Что дает проект детям?</a:t>
            </a:r>
          </a:p>
          <a:p>
            <a:pPr algn="ctr">
              <a:buNone/>
            </a:pPr>
            <a:endParaRPr lang="ru-RU" sz="1600" dirty="0" smtClean="0">
              <a:solidFill>
                <a:srgbClr val="1A55A3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600" dirty="0" smtClean="0">
              <a:solidFill>
                <a:srgbClr val="1A55A3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600" dirty="0" smtClean="0">
              <a:solidFill>
                <a:srgbClr val="1A55A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483518"/>
            <a:ext cx="7416824" cy="3385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1600" dirty="0" smtClean="0">
                <a:solidFill>
                  <a:prstClr val="white"/>
                </a:solidFill>
              </a:rPr>
              <a:t>«Реализация комплексной программы по развитию личностного потенциала»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79712" y="2283718"/>
            <a:ext cx="482453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ВОЗМОЖНОСТИ ДЛЯ СВОБОДНОГО САМОРАЗВИТИЯ </a:t>
            </a:r>
          </a:p>
          <a:p>
            <a:pPr algn="ctr">
              <a:buNone/>
            </a:pPr>
            <a:r>
              <a:rPr lang="ru-RU" sz="1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В ОБРАЗОВАТЕЛЬНОЙ СРЕДЕ</a:t>
            </a:r>
            <a:endParaRPr lang="ru-RU" sz="12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E:\Управленский модуль 2019\картинки\ebdd944e1429c6acba52d7665e81f3f9bdaf8b3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435846"/>
            <a:ext cx="2304255" cy="153616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5" name="Picture 3" descr="E:\Управленский модуль 2019\картинки\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987824" y="3435846"/>
            <a:ext cx="1843403" cy="151216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7" name="Picture 5" descr="E:\Управленский модуль 2019\картинки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059582"/>
            <a:ext cx="2232248" cy="144016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8" name="Picture 6" descr="E:\Управленский модуль 2019\картинки\5488762087065477_fcf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0717" y="2859782"/>
            <a:ext cx="2173770" cy="115212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9" name="Picture 7" descr="E:\Управленский модуль 2019\картинки\291217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457449"/>
            <a:ext cx="1296144" cy="149056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059582"/>
            <a:ext cx="160017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 descr="E:\Управленский модуль 2019\картинки\for_repost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203598"/>
            <a:ext cx="2232248" cy="100811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2" name="TextBox 21"/>
          <p:cNvSpPr txBox="1"/>
          <p:nvPr/>
        </p:nvSpPr>
        <p:spPr>
          <a:xfrm>
            <a:off x="6660232" y="4227934"/>
            <a:ext cx="2304256" cy="723273"/>
          </a:xfrm>
          <a:prstGeom prst="rect">
            <a:avLst/>
          </a:prstGeom>
          <a:gradFill flip="none" rotWithShape="1">
            <a:gsLst>
              <a:gs pos="0">
                <a:srgbClr val="1A55A3">
                  <a:shade val="30000"/>
                  <a:satMod val="115000"/>
                </a:srgbClr>
              </a:gs>
              <a:gs pos="50000">
                <a:srgbClr val="1A55A3">
                  <a:shade val="67500"/>
                  <a:satMod val="115000"/>
                </a:srgbClr>
              </a:gs>
              <a:gs pos="100000">
                <a:srgbClr val="1A55A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ГАУ ДПО ЯО Институт развития образования</a:t>
            </a:r>
          </a:p>
          <a:p>
            <a:r>
              <a:rPr lang="ru-RU" sz="1000" dirty="0">
                <a:solidFill>
                  <a:schemeClr val="bg1"/>
                </a:solidFill>
              </a:rPr>
              <a:t>             тел. 8 (4852) 23-06-82</a:t>
            </a:r>
          </a:p>
          <a:p>
            <a:r>
              <a:rPr lang="ru-RU" sz="1000" dirty="0">
                <a:solidFill>
                  <a:schemeClr val="bg1"/>
                </a:solidFill>
              </a:rPr>
              <a:t>             сайт </a:t>
            </a:r>
            <a:r>
              <a:rPr lang="en-US" sz="1000" dirty="0">
                <a:solidFill>
                  <a:schemeClr val="bg1"/>
                </a:solidFill>
              </a:rPr>
              <a:t> www.iro.yar.r</a:t>
            </a:r>
            <a:r>
              <a:rPr lang="en-US" sz="1100" dirty="0">
                <a:solidFill>
                  <a:schemeClr val="bg1"/>
                </a:solidFill>
              </a:rPr>
              <a:t>u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313</Words>
  <Application>Microsoft Office PowerPoint</Application>
  <PresentationFormat>Экран (16:9)</PresentationFormat>
  <Paragraphs>61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От учителя к ученику: развитие личностного потенциала педагогов</vt:lpstr>
      <vt:lpstr>РЕГИОНАЛЬНЫЙ ПРОЕКТ</vt:lpstr>
      <vt:lpstr>РЕГИОНАЛЬНЫЙ ПРОЕКТ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 слайд</dc:title>
  <dc:creator>Наталья Николаевна Новикова</dc:creator>
  <cp:lastModifiedBy>123</cp:lastModifiedBy>
  <cp:revision>143</cp:revision>
  <dcterms:created xsi:type="dcterms:W3CDTF">2019-11-14T11:06:38Z</dcterms:created>
  <dcterms:modified xsi:type="dcterms:W3CDTF">2019-11-22T22:13:41Z</dcterms:modified>
</cp:coreProperties>
</file>