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5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144" y="2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DE243A1-5BD0-4035-BE68-8EA71BC17166}" type="datetimeFigureOut">
              <a:rPr lang="ru-RU" smtClean="0"/>
              <a:t>01.06.2021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90B60B4-3B4C-47FE-94D1-12597B25AFF2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4172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243A1-5BD0-4035-BE68-8EA71BC17166}" type="datetimeFigureOut">
              <a:rPr lang="ru-RU" smtClean="0"/>
              <a:t>01.06.2021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B60B4-3B4C-47FE-94D1-12597B25AF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4872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243A1-5BD0-4035-BE68-8EA71BC17166}" type="datetimeFigureOut">
              <a:rPr lang="ru-RU" smtClean="0"/>
              <a:t>01.06.2021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B60B4-3B4C-47FE-94D1-12597B25AF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877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243A1-5BD0-4035-BE68-8EA71BC17166}" type="datetimeFigureOut">
              <a:rPr lang="ru-RU" smtClean="0"/>
              <a:t>01.06.2021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B60B4-3B4C-47FE-94D1-12597B25AF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0616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243A1-5BD0-4035-BE68-8EA71BC17166}" type="datetimeFigureOut">
              <a:rPr lang="ru-RU" smtClean="0"/>
              <a:t>01.06.2021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B60B4-3B4C-47FE-94D1-12597B25AFF2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3244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243A1-5BD0-4035-BE68-8EA71BC17166}" type="datetimeFigureOut">
              <a:rPr lang="ru-RU" smtClean="0"/>
              <a:t>01.06.2021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B60B4-3B4C-47FE-94D1-12597B25AF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5781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243A1-5BD0-4035-BE68-8EA71BC17166}" type="datetimeFigureOut">
              <a:rPr lang="ru-RU" smtClean="0"/>
              <a:t>01.06.2021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B60B4-3B4C-47FE-94D1-12597B25AF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2465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243A1-5BD0-4035-BE68-8EA71BC17166}" type="datetimeFigureOut">
              <a:rPr lang="ru-RU" smtClean="0"/>
              <a:t>01.06.2021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B60B4-3B4C-47FE-94D1-12597B25AF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9324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243A1-5BD0-4035-BE68-8EA71BC17166}" type="datetimeFigureOut">
              <a:rPr lang="ru-RU" smtClean="0"/>
              <a:t>01.06.2021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B60B4-3B4C-47FE-94D1-12597B25AF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6905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243A1-5BD0-4035-BE68-8EA71BC17166}" type="datetimeFigureOut">
              <a:rPr lang="ru-RU" smtClean="0"/>
              <a:t>01.06.2021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B60B4-3B4C-47FE-94D1-12597B25AF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1422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243A1-5BD0-4035-BE68-8EA71BC17166}" type="datetimeFigureOut">
              <a:rPr lang="ru-RU" smtClean="0"/>
              <a:t>01.06.2021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B60B4-3B4C-47FE-94D1-12597B25AF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6936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0DE243A1-5BD0-4035-BE68-8EA71BC17166}" type="datetimeFigureOut">
              <a:rPr lang="ru-RU" smtClean="0"/>
              <a:t>01.06.2021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90B60B4-3B4C-47FE-94D1-12597B25AF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9608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tx1"/>
        </a:buClr>
        <a:buSzPct val="80000"/>
        <a:buFont typeface="Corbe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uobodaibo.ru/index/sistema_obespechenija_professionalnogo_razvitija_pedagogicheskikh_rabotnikov/0-143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7BCB1F0-FBD1-4BB1-BD89-9759CE128FA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Мониторинг проектов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5343D167-55CB-45E7-B868-E41F3764F4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6410" y="4212534"/>
            <a:ext cx="11214100" cy="1388165"/>
          </a:xfrm>
        </p:spPr>
        <p:txBody>
          <a:bodyPr/>
          <a:lstStyle/>
          <a:p>
            <a:r>
              <a:rPr lang="ru-RU" i="1" dirty="0"/>
              <a:t>Савиных Галина</a:t>
            </a:r>
            <a:r>
              <a:rPr lang="ru-RU" dirty="0"/>
              <a:t>, </a:t>
            </a:r>
          </a:p>
          <a:p>
            <a:r>
              <a:rPr lang="ru-RU" dirty="0" err="1"/>
              <a:t>к.п.н</a:t>
            </a:r>
            <a:r>
              <a:rPr lang="ru-RU" dirty="0"/>
              <a:t>., научный сотрудник ГБОУ ВО «Академия социального управления»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6328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8DAEA0C-E8F9-41C6-A624-9382BCFC3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Размышления за рамками сказанного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E7106F8-A0FD-4405-86B8-0CC87EDE60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 algn="just">
              <a:buNone/>
            </a:pPr>
            <a:r>
              <a:rPr lang="ru-RU" dirty="0"/>
              <a:t>Бюрократия – зло, но пока прописывается документ (паспорт проекта и др.), вызревает его логика</a:t>
            </a:r>
          </a:p>
          <a:p>
            <a:pPr marL="45720" indent="0" algn="just">
              <a:buNone/>
            </a:pPr>
            <a:r>
              <a:rPr lang="ru-RU"/>
              <a:t>Можно перейти </a:t>
            </a:r>
            <a:r>
              <a:rPr lang="ru-RU" dirty="0"/>
              <a:t>на «открытые мониторинги», когда ход выполнения проекта публично представлена его мини-странице, но много нерациональных хлопот с защитой персональных данных. Компенсируем внутриорганизационной «публичностью» </a:t>
            </a:r>
          </a:p>
          <a:p>
            <a:pPr marL="45720" indent="0" algn="just">
              <a:buNone/>
            </a:pPr>
            <a:r>
              <a:rPr lang="ru-RU" dirty="0"/>
              <a:t>Сегодня, когда регионы подвязаны к мониторингу ФИОКО, есть смыл внести лепту в соответствующие материалы. Например, работа с педагогами-историками может быть представлена регионом по критерию </a:t>
            </a:r>
            <a:r>
              <a:rPr lang="ru-RU" dirty="0"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«</a:t>
            </a:r>
            <a:r>
              <a:rPr lang="ru-RU" b="0" i="0" dirty="0"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Система обеспечения профессионального развития педагогических работников</a:t>
            </a:r>
            <a:r>
              <a:rPr lang="ru-RU" b="0" i="0" dirty="0">
                <a:effectLst/>
              </a:rPr>
              <a:t>»</a:t>
            </a: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4519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EC0F2E0-C5E8-4C4A-BA2F-C320443BB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Сначала «похвалить»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7919049-6644-45FB-A3A1-6A94D5FCDB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Все проекты актуальные; проектные решения прикладные</a:t>
            </a:r>
          </a:p>
          <a:p>
            <a:pPr marL="0" indent="0">
              <a:buNone/>
            </a:pPr>
            <a:r>
              <a:rPr lang="ru-RU" dirty="0"/>
              <a:t>Обозначена точка «А», представлена обуславливающая проект проблематика</a:t>
            </a:r>
          </a:p>
          <a:p>
            <a:pPr marL="0" indent="0">
              <a:buNone/>
            </a:pPr>
            <a:r>
              <a:rPr lang="ru-RU" dirty="0"/>
              <a:t>Продуманы этапы и сроки</a:t>
            </a:r>
          </a:p>
          <a:p>
            <a:pPr marL="0" indent="0">
              <a:buNone/>
            </a:pPr>
            <a:r>
              <a:rPr lang="ru-RU" dirty="0"/>
              <a:t>Зафиксировано наполнение по этапам</a:t>
            </a:r>
          </a:p>
          <a:p>
            <a:pPr marL="0" indent="0">
              <a:buNone/>
            </a:pPr>
            <a:r>
              <a:rPr lang="ru-RU" dirty="0"/>
              <a:t>Учтены риски </a:t>
            </a:r>
          </a:p>
          <a:p>
            <a:pPr marL="0" indent="0">
              <a:buNone/>
            </a:pPr>
            <a:r>
              <a:rPr lang="ru-RU" dirty="0"/>
              <a:t>В целом, понятно, для чего проекты разработаны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1287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DEE750C-CEBA-4C13-BBD4-D3BA044B5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Два аспекта мониторинга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7964CCA-AA54-42B6-8D90-29134826C7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/>
              <a:t>Мониторинг как синоним контроля, системное наблюдение. Предмет мониторинга – ход проекта, выполнение его сроков, снятие рисков невыполнения, достижение целевых индикаторов</a:t>
            </a:r>
          </a:p>
          <a:p>
            <a:pPr marL="514350" indent="-514350">
              <a:buAutoNum type="arabicPeriod"/>
            </a:pPr>
            <a:r>
              <a:rPr lang="ru-RU" dirty="0"/>
              <a:t>Мониторинг как оболочка работы с данными. Предмет мониторинга – изменения, происходящие в том, подо что разработан проект </a:t>
            </a:r>
          </a:p>
        </p:txBody>
      </p:sp>
    </p:spTree>
    <p:extLst>
      <p:ext uri="{BB962C8B-B14F-4D97-AF65-F5344CB8AC3E}">
        <p14:creationId xmlns:p14="http://schemas.microsoft.com/office/powerpoint/2010/main" val="1089326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570D7F0-4ADE-42CC-9A15-E18F2C0F7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Дефициты мониторинга- «контроля»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AF3094A-DB89-4C70-B256-FB5380721F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9564" y="2482850"/>
            <a:ext cx="9872871" cy="4038600"/>
          </a:xfrm>
        </p:spPr>
        <p:txBody>
          <a:bodyPr>
            <a:normAutofit/>
          </a:bodyPr>
          <a:lstStyle/>
          <a:p>
            <a:pPr marL="342900" indent="-342900"/>
            <a:r>
              <a:rPr lang="ru-RU" sz="2400" dirty="0"/>
              <a:t>Недостаточная артикуляция продуктовой стратегии проектов</a:t>
            </a:r>
          </a:p>
          <a:p>
            <a:pPr marL="342900" indent="-342900"/>
            <a:r>
              <a:rPr lang="ru-RU" sz="2400" dirty="0"/>
              <a:t>Постановка задач в логике </a:t>
            </a:r>
            <a:r>
              <a:rPr lang="ru-RU" sz="2400" dirty="0" err="1"/>
              <a:t>мероприятийного</a:t>
            </a:r>
            <a:r>
              <a:rPr lang="ru-RU" sz="2400" dirty="0"/>
              <a:t> подхода</a:t>
            </a:r>
          </a:p>
          <a:p>
            <a:pPr marL="342900" indent="-342900"/>
            <a:r>
              <a:rPr lang="ru-RU" sz="2400" dirty="0"/>
              <a:t>Недостаточно акцентированы измерители эффективности</a:t>
            </a:r>
          </a:p>
          <a:p>
            <a:pPr marL="342900" indent="-342900"/>
            <a:r>
              <a:rPr lang="ru-RU" sz="2400" dirty="0" err="1"/>
              <a:t>Расфокусировка</a:t>
            </a:r>
            <a:r>
              <a:rPr lang="ru-RU" sz="2400" dirty="0"/>
              <a:t> проектной цели </a:t>
            </a:r>
          </a:p>
        </p:txBody>
      </p:sp>
    </p:spTree>
    <p:extLst>
      <p:ext uri="{BB962C8B-B14F-4D97-AF65-F5344CB8AC3E}">
        <p14:creationId xmlns:p14="http://schemas.microsoft.com/office/powerpoint/2010/main" val="2213791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31FE100-3360-4BC5-A95B-F46D652E63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 продуктовой стратегии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54882E1-154D-475E-8EF1-46C86E6EF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ru-RU" sz="2400" dirty="0"/>
              <a:t>Продукты не то же самое, что обслуживающие выполнение проекта материалы, средства и др. </a:t>
            </a:r>
          </a:p>
          <a:p>
            <a:pPr marL="45720" indent="0">
              <a:buNone/>
            </a:pPr>
            <a:r>
              <a:rPr lang="ru-RU" sz="2000" dirty="0"/>
              <a:t>Допустим, одна из проектных задач – обучить педагогов-историков работе с обновленными КИМ ГИА по истории. Программы повышения квалификации – это не продукт проекта, а его средство. Продуктом будет то, что отчуждаемо под целевую аудиторию; например «</a:t>
            </a:r>
            <a:r>
              <a:rPr lang="ru-RU" sz="2000" b="0" i="0" u="none" strike="noStrike" dirty="0">
                <a:solidFill>
                  <a:srgbClr val="000000"/>
                </a:solidFill>
                <a:effectLst/>
              </a:rPr>
              <a:t>банк цифровых ресурсов». Насчет «методических рекомендаций»: если ими будет пользоваться педагог для работы с учениками – это продукт, а если эти рекомендации для преподавателей программ повышения  квалификации как соисполнителей проекта, то это – средство проекта (решения проектной задачи по обучению педагогов)</a:t>
            </a:r>
          </a:p>
          <a:p>
            <a:pPr marL="45720" indent="0">
              <a:buNone/>
            </a:pPr>
            <a:endParaRPr lang="ru-RU" sz="1800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43423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0C586F9-D97F-47AB-AB8D-009CC5383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«</a:t>
            </a:r>
            <a:r>
              <a:rPr lang="ru-RU" dirty="0" err="1"/>
              <a:t>Мероприятийный</a:t>
            </a:r>
            <a:r>
              <a:rPr lang="ru-RU" dirty="0"/>
              <a:t> подход» </a:t>
            </a:r>
            <a:r>
              <a:rPr lang="en-US" dirty="0"/>
              <a:t>VS </a:t>
            </a:r>
            <a:r>
              <a:rPr lang="ru-RU" dirty="0"/>
              <a:t>управление на основе данных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6EDDFF7-0D88-4B5F-AE19-44F22154FF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57400"/>
            <a:ext cx="3879851" cy="40386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dirty="0"/>
              <a:t>Мода на «проведенные мероприятий», «охват», «количество участников» и подобные атрибуты проекта ушла </a:t>
            </a:r>
          </a:p>
          <a:p>
            <a:pPr marL="45720" indent="0">
              <a:buNone/>
            </a:pPr>
            <a:r>
              <a:rPr lang="ru-RU" dirty="0"/>
              <a:t>Есть резон ориентироваться на методику ФИОКО для проведения оценки механизмов управления качеством образования в субъектах РФ (письмо от 30.04.2020 № 02-20/178) </a:t>
            </a:r>
          </a:p>
          <a:p>
            <a:pPr marL="45720" indent="0">
              <a:buNone/>
            </a:pPr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75AD51CB-39A0-48B6-AA8C-1757882B47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965960"/>
            <a:ext cx="5133277" cy="4194412"/>
          </a:xfrm>
          <a:prstGeom prst="rect">
            <a:avLst/>
          </a:prstGeom>
        </p:spPr>
      </p:pic>
      <p:sp>
        <p:nvSpPr>
          <p:cNvPr id="7" name="Стрелка: вправо 6">
            <a:extLst>
              <a:ext uri="{FF2B5EF4-FFF2-40B4-BE49-F238E27FC236}">
                <a16:creationId xmlns:a16="http://schemas.microsoft.com/office/drawing/2014/main" xmlns="" id="{4E3FB0F7-033D-4B25-9B6F-87B9F28C176E}"/>
              </a:ext>
            </a:extLst>
          </p:cNvPr>
          <p:cNvSpPr/>
          <p:nvPr/>
        </p:nvSpPr>
        <p:spPr>
          <a:xfrm>
            <a:off x="4425950" y="4159250"/>
            <a:ext cx="1543050" cy="482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>
            <a:extLst>
              <a:ext uri="{FF2B5EF4-FFF2-40B4-BE49-F238E27FC236}">
                <a16:creationId xmlns:a16="http://schemas.microsoft.com/office/drawing/2014/main" xmlns="" id="{3C5AC896-FE24-440A-8D94-CE4F77BE3032}"/>
              </a:ext>
            </a:extLst>
          </p:cNvPr>
          <p:cNvSpPr/>
          <p:nvPr/>
        </p:nvSpPr>
        <p:spPr>
          <a:xfrm>
            <a:off x="9889427" y="766170"/>
            <a:ext cx="1466850" cy="135636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Здесь про мониторинг в 2-м значении</a:t>
            </a:r>
          </a:p>
        </p:txBody>
      </p:sp>
      <p:sp>
        <p:nvSpPr>
          <p:cNvPr id="5" name="Стрелка: изогнутая влево 4">
            <a:extLst>
              <a:ext uri="{FF2B5EF4-FFF2-40B4-BE49-F238E27FC236}">
                <a16:creationId xmlns:a16="http://schemas.microsoft.com/office/drawing/2014/main" xmlns="" id="{72496920-AC8B-4588-B5ED-6459BAE2AF47}"/>
              </a:ext>
            </a:extLst>
          </p:cNvPr>
          <p:cNvSpPr/>
          <p:nvPr/>
        </p:nvSpPr>
        <p:spPr>
          <a:xfrm>
            <a:off x="10858500" y="2053988"/>
            <a:ext cx="520700" cy="126833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740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DFEFE3C-9688-4495-ACD8-9BAFBF0E2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 измерители эффективности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B170AC2-6B8F-4674-AF5A-BE7EB1EBBE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02920" indent="-457200">
              <a:buAutoNum type="arabicPeriod"/>
            </a:pPr>
            <a:r>
              <a:rPr lang="ru-RU" dirty="0"/>
              <a:t>Эффективность как полнота решения проектных задач</a:t>
            </a:r>
          </a:p>
          <a:p>
            <a:pPr marL="502920" indent="-457200">
              <a:buAutoNum type="arabicPeriod"/>
            </a:pPr>
            <a:r>
              <a:rPr lang="ru-RU" dirty="0"/>
              <a:t>Эффективность как наличие незапланированных положительных эффектов</a:t>
            </a:r>
          </a:p>
          <a:p>
            <a:pPr marL="45720" indent="0">
              <a:buNone/>
            </a:pPr>
            <a:r>
              <a:rPr lang="ru-RU" i="1" dirty="0"/>
              <a:t>В первом случае</a:t>
            </a:r>
            <a:r>
              <a:rPr lang="ru-RU" dirty="0"/>
              <a:t>, достаточно разобраться с проектными задачами и под решение каждой подвести релевантные этой задаче измерители. </a:t>
            </a:r>
          </a:p>
          <a:p>
            <a:pPr marL="45720" indent="0">
              <a:buNone/>
            </a:pPr>
            <a:r>
              <a:rPr lang="ru-RU" dirty="0"/>
              <a:t>При  продуктовой стратегии эффективность измеряется качеством полученных продуктов (положительная экспертиза, востребованность ЦА проекта, интерес к продукту со стороны, перспективы </a:t>
            </a:r>
            <a:r>
              <a:rPr lang="ru-RU" dirty="0" err="1"/>
              <a:t>тиражируемости</a:t>
            </a:r>
            <a:r>
              <a:rPr lang="ru-RU" dirty="0"/>
              <a:t>)</a:t>
            </a:r>
          </a:p>
          <a:p>
            <a:pPr marL="45720" indent="0">
              <a:buNone/>
            </a:pPr>
            <a:r>
              <a:rPr lang="ru-RU" dirty="0"/>
              <a:t>В проектах, имеющих целью конкретный показатель качества (например, результаты ГИА по истории), эффективность это достижение показателя</a:t>
            </a:r>
          </a:p>
          <a:p>
            <a:pPr marL="45720" indent="0">
              <a:buNone/>
            </a:pPr>
            <a:r>
              <a:rPr lang="ru-RU" i="1" dirty="0"/>
              <a:t>Во втором случае</a:t>
            </a:r>
            <a:r>
              <a:rPr lang="ru-RU" dirty="0"/>
              <a:t>, эффекты не измеряют, а просто фиксируют уже на этапе анализа выполнения проекта</a:t>
            </a:r>
          </a:p>
        </p:txBody>
      </p:sp>
    </p:spTree>
    <p:extLst>
      <p:ext uri="{BB962C8B-B14F-4D97-AF65-F5344CB8AC3E}">
        <p14:creationId xmlns:p14="http://schemas.microsoft.com/office/powerpoint/2010/main" val="6191262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0905F61-395B-451C-9C4D-4B38B260C2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 </a:t>
            </a:r>
            <a:r>
              <a:rPr lang="ru-RU" dirty="0" err="1"/>
              <a:t>расфокусировку</a:t>
            </a:r>
            <a:r>
              <a:rPr lang="ru-RU" dirty="0"/>
              <a:t> цели проекта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4857606-52D4-4C56-A6DB-954E47ED5D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ru-RU" dirty="0"/>
              <a:t>Прописанная цель не всегда отражает реальную боль разработчиков или заказчиков проекта («Мысль изреченная есть ложь…»)</a:t>
            </a:r>
          </a:p>
          <a:p>
            <a:pPr marL="45720" indent="0">
              <a:buNone/>
            </a:pPr>
            <a:r>
              <a:rPr lang="ru-RU" dirty="0"/>
              <a:t>Пример </a:t>
            </a:r>
            <a:r>
              <a:rPr lang="ru-RU" dirty="0" err="1"/>
              <a:t>расфокусировки</a:t>
            </a:r>
            <a:r>
              <a:rPr lang="ru-RU" dirty="0"/>
              <a:t> – «Создать условия для повышения предметных и цифровых компетентностей учителей истории в условиях смешанного обучения, как следствие – повышение качества исторического образования в общеобразовательной школе»</a:t>
            </a:r>
          </a:p>
          <a:p>
            <a:pPr marL="45720" indent="0">
              <a:buNone/>
            </a:pPr>
            <a:r>
              <a:rPr lang="ru-RU" dirty="0"/>
              <a:t>Реальная цель здесь – добиться достойных показателей ГИА по истории в 2021/22 г. Создать условия для этого. Все остальное выносим в задачи по достижению цели. И от поставленных задач выстраиваем логику мониторинга</a:t>
            </a:r>
          </a:p>
        </p:txBody>
      </p:sp>
    </p:spTree>
    <p:extLst>
      <p:ext uri="{BB962C8B-B14F-4D97-AF65-F5344CB8AC3E}">
        <p14:creationId xmlns:p14="http://schemas.microsoft.com/office/powerpoint/2010/main" val="27362143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7244DCD-72FF-42B9-BD46-0ABF94FEA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Мониторинг как оболочка работы с данными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B119FD6-BB4C-4D41-A198-A3E88EB84F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" indent="0">
              <a:buNone/>
            </a:pPr>
            <a:r>
              <a:rPr lang="ru-RU" dirty="0"/>
              <a:t>Должна быть изначально задана структура данных</a:t>
            </a:r>
          </a:p>
          <a:p>
            <a:pPr>
              <a:buFontTx/>
              <a:buChar char="-"/>
            </a:pPr>
            <a:r>
              <a:rPr lang="ru-RU" dirty="0"/>
              <a:t>либо атрибутирующих успешность/ неуспешность решения проектных задач на определенном этапе (</a:t>
            </a:r>
            <a:r>
              <a:rPr lang="ru-RU" i="1" dirty="0"/>
              <a:t>например</a:t>
            </a:r>
            <a:r>
              <a:rPr lang="ru-RU" dirty="0"/>
              <a:t>, результаты диагностики профессиональных компетенций педагогов-историков после обучения на курсах);</a:t>
            </a:r>
          </a:p>
          <a:p>
            <a:pPr>
              <a:buFontTx/>
              <a:buChar char="-"/>
            </a:pPr>
            <a:r>
              <a:rPr lang="ru-RU" dirty="0"/>
              <a:t>либо предусмотренных каким-либо «большим» исследованием, для которого проект выступает оптимальной площадкой получения данных; для достижения проектной цели такие данные напрямую не используются</a:t>
            </a:r>
          </a:p>
          <a:p>
            <a:pPr marL="45720" indent="0">
              <a:buNone/>
            </a:pPr>
            <a:r>
              <a:rPr lang="ru-RU" dirty="0"/>
              <a:t>Под заданную структуру данных планируются приемы их сбора, обработки и аналитические документы. </a:t>
            </a:r>
            <a:r>
              <a:rPr lang="ru-RU" i="1" dirty="0"/>
              <a:t>Пример:</a:t>
            </a:r>
            <a:r>
              <a:rPr lang="ru-RU" dirty="0"/>
              <a:t> «Мониторинг дефицитов в подготовке учителей-участников проекта на уровне </a:t>
            </a:r>
            <a:r>
              <a:rPr lang="ru-RU" dirty="0" err="1"/>
              <a:t>общепользовательских</a:t>
            </a:r>
            <a:r>
              <a:rPr lang="ru-RU" dirty="0"/>
              <a:t>, общепедагогических и предметно-педагогических ИКТ-компетенций и дефицитов обучающихся»</a:t>
            </a:r>
          </a:p>
        </p:txBody>
      </p:sp>
    </p:spTree>
    <p:extLst>
      <p:ext uri="{BB962C8B-B14F-4D97-AF65-F5344CB8AC3E}">
        <p14:creationId xmlns:p14="http://schemas.microsoft.com/office/powerpoint/2010/main" val="3812789132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Базис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Базис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asis" id="{5665723A-49BA-4B57-8411-A56F8F207965}" vid="{ACC63D00-1EE0-4159-BF5A-6FF02000B7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Базис</Template>
  <TotalTime>180</TotalTime>
  <Words>657</Words>
  <Application>Microsoft Office PowerPoint</Application>
  <PresentationFormat>Произвольный</PresentationFormat>
  <Paragraphs>45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Базис</vt:lpstr>
      <vt:lpstr>Мониторинг проектов</vt:lpstr>
      <vt:lpstr>Сначала «похвалить»</vt:lpstr>
      <vt:lpstr>Два аспекта мониторинга</vt:lpstr>
      <vt:lpstr>Дефициты мониторинга- «контроля»</vt:lpstr>
      <vt:lpstr>О продуктовой стратегии</vt:lpstr>
      <vt:lpstr>«Мероприятийный подход» VS управление на основе данных</vt:lpstr>
      <vt:lpstr>Про измерители эффективности</vt:lpstr>
      <vt:lpstr>Про расфокусировку цели проекта</vt:lpstr>
      <vt:lpstr>Мониторинг как оболочка работы с данными</vt:lpstr>
      <vt:lpstr>Размышления за рамками сказанного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Мониторинг проектов</dc:title>
  <dc:creator>Савиных Галина Петровна</dc:creator>
  <cp:lastModifiedBy>Елена Львовна Измайлова</cp:lastModifiedBy>
  <cp:revision>20</cp:revision>
  <dcterms:created xsi:type="dcterms:W3CDTF">2021-05-28T14:29:15Z</dcterms:created>
  <dcterms:modified xsi:type="dcterms:W3CDTF">2021-06-01T06:29:29Z</dcterms:modified>
</cp:coreProperties>
</file>