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3" r:id="rId3"/>
    <p:sldId id="686" r:id="rId4"/>
    <p:sldId id="683" r:id="rId5"/>
    <p:sldId id="684" r:id="rId6"/>
    <p:sldId id="258" r:id="rId7"/>
    <p:sldId id="290" r:id="rId8"/>
    <p:sldId id="264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1A086-80DC-4D68-8352-53769EC67E04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CCC22-DCDF-4484-B3ED-EA6BB19CB3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722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9d77e4cc64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7" name="Google Shape;167;g9d77e4cc64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9d77e4cc64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7" name="Google Shape;167;g9d77e4cc64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8667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9d77e4cc64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7" name="Google Shape;227;g9d77e4cc64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8235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9d8f2df188_0_5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9d8f2df188_0_5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9d8f2df188_0_5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g9d8f2df188_0_5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E8E2-AD41-4074-B8D2-9D7E04511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9F43D93-A77A-4A5F-B11F-E4A0FC6FF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EFF566-09E3-4088-9255-B3E6DD4C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5667-6873-4B4D-B89D-03F749DB14E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8F6296-2A1F-4298-86D9-AC4883236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1C4E73-9FCF-4869-AB7F-45EA9030F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E9E-969E-4F94-BDE5-A3E88713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00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833ECB-CB1A-4254-85D0-8F2A463B2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AE95B15-1DF0-4F1B-A224-08C0D4BA4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2956B4-5F1F-4B88-913D-21707533A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5667-6873-4B4D-B89D-03F749DB14E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D033D7-4E3E-438B-9FB1-FC641B160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1465BB-80BD-427A-89E3-E62D0FBF8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E9E-969E-4F94-BDE5-A3E88713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44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18DCA3E-38F1-438E-8045-707A77109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F10BD6-7EF9-42E3-BB02-A39C0F3D3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848D5B-398B-4A63-B5BD-2436415B6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5667-6873-4B4D-B89D-03F749DB14E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634508-24CE-4CA1-A5A6-A41AB7245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3C7F7F-1A4A-41BB-8529-FE1059FC3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E9E-969E-4F94-BDE5-A3E88713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22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D0E98-58E5-4A94-A69A-99ADB3496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9DFE86-A8BD-4351-8CCE-C364004EA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EF1D8-319E-4F64-919F-627AB556D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5667-6873-4B4D-B89D-03F749DB14E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958ADB-CA56-4EA2-BCCE-377DB0D0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D8D726-82D8-456A-9963-893209ED6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E9E-969E-4F94-BDE5-A3E88713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5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66F5C-FBB6-479D-ABE2-FFCA8B12F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98ABDC-C2C2-4822-9631-ED2905795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858980-9987-456E-ABBA-7A2DDA7CF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5667-6873-4B4D-B89D-03F749DB14E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7BB9DD-A50C-4DB9-9FDF-E1835B07D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6A94FE-D903-4652-BE11-488CE5387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E9E-969E-4F94-BDE5-A3E88713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564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92901-05CD-434A-948C-513C96D11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8610DC-CCA4-4464-B97B-1665305EB4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121E1F-0C22-412D-B2FD-B683C3B0C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E4159F-0A03-475E-9A18-6D2EA5C00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5667-6873-4B4D-B89D-03F749DB14E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ED8624-7118-4187-B0C3-A2DA7C938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0DCE9D-204B-46AA-B3CB-8068C60E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E9E-969E-4F94-BDE5-A3E88713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50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60345C-5239-4200-A886-8BB1D34A2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27D55E-BF0E-442C-B1DD-E2E6AA03B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F00C85-B386-40BE-91DF-4EAD73250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017C461-7DEA-4007-929A-2AF78015B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10B779-33E3-41D0-9D84-2A68BB5459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B918C57-4552-4DB9-95CB-F470940E9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5667-6873-4B4D-B89D-03F749DB14E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0CA6978-412C-4403-9655-77120AB9D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4CAF49F-35BF-4F73-B20E-E6699F118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E9E-969E-4F94-BDE5-A3E88713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14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384E1A-AF1C-49A8-B616-FEF5A6032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1E4B4F-9F97-4F3C-B84B-358235434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5667-6873-4B4D-B89D-03F749DB14E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2D61260-42CA-4789-95B5-0CA61607F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9CBAB1E-B8AA-4844-B9A7-8B60E07C0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E9E-969E-4F94-BDE5-A3E88713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56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4B170C6-1B3E-4C8F-ABF4-CFCFB8E5F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5667-6873-4B4D-B89D-03F749DB14E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E75C7-3C7A-409C-B610-A0E67178A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3157CC4-AC8A-4FE9-A0BD-891747BD5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E9E-969E-4F94-BDE5-A3E88713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7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13820-32A0-438B-AE38-E5B07C5E3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A59F51-779E-4DEF-A92E-CA42338FB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4701B6-6567-43E9-8CEE-14BF0F01B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13BACB-6C10-484C-86A9-173A965A9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5667-6873-4B4D-B89D-03F749DB14E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E004BF-8688-4EB6-8E27-6C0FDA07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60E805-E6C2-44CA-99ED-F8602631C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E9E-969E-4F94-BDE5-A3E88713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191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85E7E7-74D8-4114-B969-B5AE1931B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27213CA-E628-4668-848A-836E58D16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949081-6CC7-4B51-B2DD-DFEDA3A0E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7E1301-4973-4D5D-B9A1-3871283AC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5667-6873-4B4D-B89D-03F749DB14E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7E0131-B8B5-468B-B0F8-D0349487C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41A62F-5145-4C76-BF3F-14A6BA9EA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EE9E-969E-4F94-BDE5-A3E88713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12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089C24-4AF3-4AD6-917D-50ECAA440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F880C-E949-4D6A-A97C-F30A11EAB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650DB8-737C-4CC8-80E8-D2ECEF9DC5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75667-6873-4B4D-B89D-03F749DB14E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07A738-9A4E-4B49-811D-F1F2FA392D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9AC57F-0324-491F-837C-CBD10A51A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BEE9E-969E-4F94-BDE5-A3E88713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70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20BC0-202D-4B13-8AC3-FAA0544418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 поисках инструментов развития ЛП </a:t>
            </a:r>
            <a:br>
              <a:rPr lang="ru-RU" b="1" dirty="0"/>
            </a:br>
            <a:r>
              <a:rPr lang="ru-RU" b="1" dirty="0"/>
              <a:t>в дистанционном обучении: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D8B4EC-F6B2-40A1-92C7-2ABAA3A797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из опыта работы</a:t>
            </a:r>
          </a:p>
        </p:txBody>
      </p:sp>
    </p:spTree>
    <p:extLst>
      <p:ext uri="{BB962C8B-B14F-4D97-AF65-F5344CB8AC3E}">
        <p14:creationId xmlns:p14="http://schemas.microsoft.com/office/powerpoint/2010/main" val="291467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06754" y="1100455"/>
            <a:ext cx="3736685" cy="5334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3">
            <a:extLst>
              <a:ext uri="{FF2B5EF4-FFF2-40B4-BE49-F238E27FC236}">
                <a16:creationId xmlns:a16="http://schemas.microsoft.com/office/drawing/2014/main" id="{99CB9FE1-CCC8-CA4E-A344-5689DAFAAD97}"/>
              </a:ext>
            </a:extLst>
          </p:cNvPr>
          <p:cNvSpPr/>
          <p:nvPr/>
        </p:nvSpPr>
        <p:spPr>
          <a:xfrm>
            <a:off x="957475" y="2582117"/>
            <a:ext cx="3937211" cy="2954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ru-RU" sz="3200" dirty="0">
                <a:solidFill>
                  <a:srgbClr val="216539"/>
                </a:solidFill>
                <a:latin typeface="Fedra Sans Pro Bold" panose="020B0403040000020004" pitchFamily="34" charset="0"/>
                <a:ea typeface="Fedra Sans Pro Bold" panose="020B0403040000020004" pitchFamily="34" charset="0"/>
              </a:rPr>
              <a:t>Лучше, если развитие </a:t>
            </a:r>
            <a:br>
              <a:rPr lang="en" sz="3200" dirty="0">
                <a:solidFill>
                  <a:srgbClr val="216539"/>
                </a:solidFill>
                <a:latin typeface="Fedra Sans Pro Bold" panose="020B0403040000020004" pitchFamily="34" charset="0"/>
                <a:ea typeface="Fedra Sans Pro Bold" panose="020B0403040000020004" pitchFamily="34" charset="0"/>
              </a:rPr>
            </a:br>
            <a:r>
              <a:rPr lang="en" sz="3200" dirty="0">
                <a:solidFill>
                  <a:srgbClr val="216539"/>
                </a:solidFill>
                <a:latin typeface="Fedra Sans Pro Bold" panose="020B0403040000020004" pitchFamily="34" charset="0"/>
                <a:ea typeface="Fedra Sans Pro Bold" panose="020B0403040000020004" pitchFamily="34" charset="0"/>
              </a:rPr>
              <a:t>личностн</a:t>
            </a:r>
            <a:r>
              <a:rPr lang="ru-RU" sz="3200" dirty="0">
                <a:solidFill>
                  <a:srgbClr val="216539"/>
                </a:solidFill>
                <a:latin typeface="Fedra Sans Pro Bold" panose="020B0403040000020004" pitchFamily="34" charset="0"/>
                <a:ea typeface="Fedra Sans Pro Bold" panose="020B0403040000020004" pitchFamily="34" charset="0"/>
              </a:rPr>
              <a:t>ого</a:t>
            </a:r>
            <a:r>
              <a:rPr lang="en" sz="3200" dirty="0">
                <a:solidFill>
                  <a:srgbClr val="216539"/>
                </a:solidFill>
                <a:latin typeface="Fedra Sans Pro Bold" panose="020B0403040000020004" pitchFamily="34" charset="0"/>
                <a:ea typeface="Fedra Sans Pro Bold" panose="020B0403040000020004" pitchFamily="34" charset="0"/>
              </a:rPr>
              <a:t> потенциал</a:t>
            </a:r>
            <a:r>
              <a:rPr lang="ru-RU" sz="3200" dirty="0">
                <a:solidFill>
                  <a:srgbClr val="216539"/>
                </a:solidFill>
                <a:latin typeface="Fedra Sans Pro Bold" panose="020B0403040000020004" pitchFamily="34" charset="0"/>
                <a:ea typeface="Fedra Sans Pro Bold" panose="020B0403040000020004" pitchFamily="34" charset="0"/>
              </a:rPr>
              <a:t>а будет «встроено» в </a:t>
            </a:r>
            <a:r>
              <a:rPr lang="ru-RU" sz="3200" b="1" dirty="0">
                <a:solidFill>
                  <a:srgbClr val="216539"/>
                </a:solidFill>
                <a:latin typeface="Fedra Sans Pro Bold" panose="020B0403040000020004" pitchFamily="34" charset="0"/>
                <a:ea typeface="Fedra Sans Pro Bold" panose="020B0403040000020004" pitchFamily="34" charset="0"/>
              </a:rPr>
              <a:t>основные процессы в </a:t>
            </a:r>
            <a:r>
              <a:rPr lang="ru-RU" sz="3200" dirty="0">
                <a:solidFill>
                  <a:srgbClr val="216539"/>
                </a:solidFill>
                <a:latin typeface="Fedra Sans Pro Bold" panose="020B0403040000020004" pitchFamily="34" charset="0"/>
                <a:ea typeface="Fedra Sans Pro Bold" panose="020B0403040000020004" pitchFamily="34" charset="0"/>
              </a:rPr>
              <a:t>школе</a:t>
            </a:r>
            <a:r>
              <a:rPr lang="en-US" sz="3200" dirty="0">
                <a:solidFill>
                  <a:srgbClr val="216539"/>
                </a:solidFill>
                <a:latin typeface="Fedra Sans Pro Bold" panose="020B0403040000020004" pitchFamily="34" charset="0"/>
                <a:ea typeface="Fedra Sans Pro Bold" panose="020B0403040000020004" pitchFamily="34" charset="0"/>
              </a:rPr>
              <a:t>.</a:t>
            </a:r>
            <a:endParaRPr lang="ru-RU" sz="3200" dirty="0">
              <a:solidFill>
                <a:srgbClr val="216539"/>
              </a:solidFill>
              <a:latin typeface="Fedra Sans Pro Bold" panose="020B0403040000020004" pitchFamily="34" charset="0"/>
              <a:ea typeface="Fedra Sans Pro Bold" panose="020B04030400000200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24707AE-9F76-4C66-A40E-4E77929505C6}"/>
              </a:ext>
            </a:extLst>
          </p:cNvPr>
          <p:cNvSpPr txBox="1">
            <a:spLocks/>
          </p:cNvSpPr>
          <p:nvPr/>
        </p:nvSpPr>
        <p:spPr>
          <a:xfrm>
            <a:off x="177800" y="15001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Что помогает и мешает развитию ЛП в дистанционном обучении?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24707AE-9F76-4C66-A40E-4E77929505C6}"/>
              </a:ext>
            </a:extLst>
          </p:cNvPr>
          <p:cNvSpPr txBox="1">
            <a:spLocks/>
          </p:cNvSpPr>
          <p:nvPr/>
        </p:nvSpPr>
        <p:spPr>
          <a:xfrm>
            <a:off x="828040" y="46497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Что помогает и мешает развитию ЛП в дистанционном обучении?</a:t>
            </a: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E3214AEB-4A8B-4D58-8907-CF834147D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902954"/>
              </p:ext>
            </p:extLst>
          </p:nvPr>
        </p:nvGraphicFramePr>
        <p:xfrm>
          <a:off x="934720" y="2050626"/>
          <a:ext cx="8981440" cy="2154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0720">
                  <a:extLst>
                    <a:ext uri="{9D8B030D-6E8A-4147-A177-3AD203B41FA5}">
                      <a16:colId xmlns:a16="http://schemas.microsoft.com/office/drawing/2014/main" val="3412663176"/>
                    </a:ext>
                  </a:extLst>
                </a:gridCol>
                <a:gridCol w="4490720">
                  <a:extLst>
                    <a:ext uri="{9D8B030D-6E8A-4147-A177-3AD203B41FA5}">
                      <a16:colId xmlns:a16="http://schemas.microsoft.com/office/drawing/2014/main" val="2340044526"/>
                    </a:ext>
                  </a:extLst>
                </a:gridCol>
              </a:tblGrid>
              <a:tr h="41740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Помогает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Мешает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063204"/>
                  </a:ext>
                </a:extLst>
              </a:tr>
              <a:tr h="417407">
                <a:tc>
                  <a:txBody>
                    <a:bodyPr/>
                    <a:lstStyle/>
                    <a:p>
                      <a:r>
                        <a:rPr lang="ru-RU" dirty="0"/>
                        <a:t>Наличие </a:t>
                      </a:r>
                      <a:r>
                        <a:rPr lang="en-US" dirty="0"/>
                        <a:t>“</a:t>
                      </a:r>
                      <a:r>
                        <a:rPr lang="ru-RU" dirty="0"/>
                        <a:t>активов развития»</a:t>
                      </a:r>
                    </a:p>
                    <a:p>
                      <a:r>
                        <a:rPr lang="ru-RU" dirty="0"/>
                        <a:t>Личный смысл</a:t>
                      </a:r>
                    </a:p>
                    <a:p>
                      <a:r>
                        <a:rPr lang="ru-RU" dirty="0"/>
                        <a:t>Мотивация</a:t>
                      </a:r>
                    </a:p>
                    <a:p>
                      <a:r>
                        <a:rPr lang="ru-RU" dirty="0"/>
                        <a:t>Подготовленность к самостоятельной работе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Отсутствие </a:t>
                      </a:r>
                      <a:r>
                        <a:rPr lang="en-US" dirty="0"/>
                        <a:t>“</a:t>
                      </a:r>
                      <a:r>
                        <a:rPr lang="ru-RU" dirty="0"/>
                        <a:t>активов развития»</a:t>
                      </a:r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Отсутствие опыта самостоятельной работы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654163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3D4ED42-D5D3-40E6-894A-8CBF9C95DABD}"/>
              </a:ext>
            </a:extLst>
          </p:cNvPr>
          <p:cNvSpPr txBox="1">
            <a:spLocks/>
          </p:cNvSpPr>
          <p:nvPr/>
        </p:nvSpPr>
        <p:spPr>
          <a:xfrm>
            <a:off x="878840" y="451881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/>
              <a:t>Скромная последовательная работа лучше «гламурных» акций!</a:t>
            </a:r>
          </a:p>
        </p:txBody>
      </p:sp>
    </p:spTree>
    <p:extLst>
      <p:ext uri="{BB962C8B-B14F-4D97-AF65-F5344CB8AC3E}">
        <p14:creationId xmlns:p14="http://schemas.microsoft.com/office/powerpoint/2010/main" val="65549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0" name="Google Shape;230;p37"/>
          <p:cNvGraphicFramePr/>
          <p:nvPr>
            <p:extLst>
              <p:ext uri="{D42A27DB-BD31-4B8C-83A1-F6EECF244321}">
                <p14:modId xmlns:p14="http://schemas.microsoft.com/office/powerpoint/2010/main" val="2866984654"/>
              </p:ext>
            </p:extLst>
          </p:nvPr>
        </p:nvGraphicFramePr>
        <p:xfrm>
          <a:off x="527049" y="2400835"/>
          <a:ext cx="11137899" cy="3510386"/>
        </p:xfrm>
        <a:graphic>
          <a:graphicData uri="http://schemas.openxmlformats.org/drawingml/2006/table">
            <a:tbl>
              <a:tblPr bandRow="1">
                <a:noFill/>
              </a:tblPr>
              <a:tblGrid>
                <a:gridCol w="2185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6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dirty="0">
                        <a:solidFill>
                          <a:schemeClr val="tx1"/>
                        </a:solidFill>
                        <a:latin typeface="Fedra Sans Pro Book" panose="020B0403040000020004" pitchFamily="34" charset="0"/>
                        <a:ea typeface="Fedra Sans Pro Book" panose="020B0403040000020004" pitchFamily="34" charset="0"/>
                      </a:endParaRPr>
                    </a:p>
                  </a:txBody>
                  <a:tcPr marL="91467" marR="91467" marT="45733" marB="45733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ru-RU" sz="1600" b="1" i="0" dirty="0">
                          <a:solidFill>
                            <a:schemeClr val="tx1"/>
                          </a:solidFill>
                          <a:latin typeface="Fedra Sans Pro" panose="020B0403040000020004" pitchFamily="34" charset="0"/>
                          <a:ea typeface="Fedra Sans Pro" panose="020B0403040000020004" pitchFamily="34" charset="0"/>
                        </a:rPr>
                        <a:t>Важные вопросы 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latin typeface="Fedra Sans Pro" panose="020B0403040000020004" pitchFamily="34" charset="0"/>
                          <a:ea typeface="Fedra Sans Pro" panose="020B0403040000020004" pitchFamily="34" charset="0"/>
                        </a:rPr>
                        <a:t>/</a:t>
                      </a:r>
                      <a:r>
                        <a:rPr lang="ru-RU" sz="1600" b="1" i="0" dirty="0">
                          <a:solidFill>
                            <a:schemeClr val="tx1"/>
                          </a:solidFill>
                          <a:latin typeface="Fedra Sans Pro" panose="020B0403040000020004" pitchFamily="34" charset="0"/>
                          <a:ea typeface="Fedra Sans Pro" panose="020B0403040000020004" pitchFamily="34" charset="0"/>
                        </a:rPr>
                        <a:t> мысли</a:t>
                      </a:r>
                      <a:endParaRPr sz="1600" b="1" i="0" dirty="0">
                        <a:solidFill>
                          <a:schemeClr val="tx1"/>
                        </a:solidFill>
                        <a:latin typeface="Fedra Sans Pro" panose="020B0403040000020004" pitchFamily="34" charset="0"/>
                        <a:ea typeface="Fedra Sans Pro" panose="020B0403040000020004" pitchFamily="34" charset="0"/>
                      </a:endParaRPr>
                    </a:p>
                  </a:txBody>
                  <a:tcPr marL="91467" marR="91467" marT="45733" marB="45733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01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</a:rPr>
                        <a:t>Могу </a:t>
                      </a:r>
                      <a:br>
                        <a:rPr lang="en" sz="1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</a:rPr>
                      </a:br>
                      <a:r>
                        <a:rPr lang="en" sz="1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</a:rPr>
                        <a:t>выбирать</a:t>
                      </a:r>
                      <a:endParaRPr sz="1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Fedra Sans Pro Book" panose="020B04030400000200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Fedra Sans Pro Book" panose="020B0403040000020004" pitchFamily="34" charset="0"/>
                        <a:cs typeface="Calibri" panose="020F0502020204030204" pitchFamily="34" charset="0"/>
                      </a:endParaRPr>
                    </a:p>
                  </a:txBody>
                  <a:tcPr marL="91467" marR="91467" marT="45733" marB="45733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</a:rPr>
                        <a:t>Что может выбирать ребенок в школе?</a:t>
                      </a:r>
                    </a:p>
                  </a:txBody>
                  <a:tcPr marL="91467" marR="91467" marT="45733" marB="45733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91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</a:rPr>
                        <a:t>Могу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</a:rPr>
                        <a:t>достигать </a:t>
                      </a:r>
                      <a:br>
                        <a:rPr lang="en" sz="1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</a:rPr>
                      </a:br>
                      <a:r>
                        <a:rPr lang="en" sz="1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</a:rPr>
                        <a:t>цели</a:t>
                      </a:r>
                      <a:endParaRPr sz="1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Fedra Sans Pro Book" panose="020B0403040000020004" pitchFamily="34" charset="0"/>
                        <a:cs typeface="Calibri" panose="020F0502020204030204" pitchFamily="34" charset="0"/>
                      </a:endParaRPr>
                    </a:p>
                  </a:txBody>
                  <a:tcPr marL="91467" marR="91467" marT="45733" marB="45733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</a:rPr>
                        <a:t>Чтобы учащийся был заинтересован в достижении цели, она должна быть понятна и принята как личная. </a:t>
                      </a:r>
                      <a:endParaRPr sz="18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Fedra Sans Pro Book" panose="020B0403040000020004" pitchFamily="34" charset="0"/>
                        <a:cs typeface="Calibri" panose="020F0502020204030204" pitchFamily="34" charset="0"/>
                      </a:endParaRPr>
                    </a:p>
                  </a:txBody>
                  <a:tcPr marL="91467" marR="91467" marT="45733" marB="45733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066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</a:rPr>
                        <a:t>Могу изменяться, </a:t>
                      </a:r>
                      <a:br>
                        <a:rPr lang="en" sz="1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</a:rPr>
                      </a:br>
                      <a:r>
                        <a:rPr lang="en" sz="18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</a:rPr>
                        <a:t>не изменяя себе</a:t>
                      </a:r>
                      <a:endParaRPr sz="18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Fedra Sans Pro Book" panose="020B0403040000020004" pitchFamily="34" charset="0"/>
                        <a:cs typeface="Calibri" panose="020F0502020204030204" pitchFamily="34" charset="0"/>
                      </a:endParaRPr>
                    </a:p>
                  </a:txBody>
                  <a:tcPr marL="91467" marR="91467" marT="45733" marB="45733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  <a:sym typeface="Arial"/>
                        </a:rPr>
                        <a:t>Как мы можем обеспечить подлинное у</a:t>
                      </a:r>
                      <a:r>
                        <a:rPr lang="en" sz="18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  <a:sym typeface="Arial"/>
                        </a:rPr>
                        <a:t>частие в построении норм и ценностей коллектива, осознанное принятие этих ценностей</a:t>
                      </a:r>
                      <a:r>
                        <a:rPr lang="ru-RU" sz="18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Fedra Sans Pro Book" panose="020B0403040000020004" pitchFamily="34" charset="0"/>
                          <a:cs typeface="Calibri" panose="020F0502020204030204" pitchFamily="34" charset="0"/>
                          <a:sym typeface="Arial"/>
                        </a:rPr>
                        <a:t>?</a:t>
                      </a:r>
                    </a:p>
                  </a:txBody>
                  <a:tcPr marL="91467" marR="91467" marT="45733" marB="45733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Google Shape;71;p3">
            <a:extLst>
              <a:ext uri="{FF2B5EF4-FFF2-40B4-BE49-F238E27FC236}">
                <a16:creationId xmlns:a16="http://schemas.microsoft.com/office/drawing/2014/main" id="{E2B129C6-5297-254D-AB7A-40175598E756}"/>
              </a:ext>
            </a:extLst>
          </p:cNvPr>
          <p:cNvSpPr/>
          <p:nvPr/>
        </p:nvSpPr>
        <p:spPr>
          <a:xfrm>
            <a:off x="527049" y="529987"/>
            <a:ext cx="11137900" cy="8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/>
            <a:r>
              <a:rPr lang="en" sz="2667" b="1" dirty="0">
                <a:solidFill>
                  <a:srgbClr val="216539"/>
                </a:solidFill>
                <a:latin typeface="Fedra Sans Pro Bold" panose="020B0403040000020004" pitchFamily="34" charset="0"/>
                <a:ea typeface="Fedra Sans Pro Bold" panose="020B0403040000020004" pitchFamily="34" charset="0"/>
              </a:rPr>
              <a:t>Что можно привнести или изменить в процессе обучения для того, чтобы они способствовали развитию личностного потенциала?</a:t>
            </a:r>
            <a:endParaRPr lang="ru-RU" sz="2667" b="1" dirty="0">
              <a:solidFill>
                <a:srgbClr val="216539"/>
              </a:solidFill>
              <a:latin typeface="Fedra Sans Pro Bold" panose="020B0403040000020004" pitchFamily="34" charset="0"/>
              <a:ea typeface="Fedra Sans Pro Bold" panose="020B0403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202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882330-6EE4-4146-80D7-278D209D9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109"/>
            <a:ext cx="10515600" cy="1325563"/>
          </a:xfrm>
        </p:spPr>
        <p:txBody>
          <a:bodyPr/>
          <a:lstStyle/>
          <a:p>
            <a:r>
              <a:rPr lang="ru-RU" dirty="0"/>
              <a:t>Пре-адаптация: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B4262C-C5FB-43A5-B63E-4C36C8D97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Что нужно привнести в очное обучение, чтобы лучше сработал переход на </a:t>
            </a:r>
            <a:r>
              <a:rPr lang="ru-RU" dirty="0" err="1"/>
              <a:t>дистант</a:t>
            </a:r>
            <a:r>
              <a:rPr lang="ru-RU" dirty="0"/>
              <a:t>?</a:t>
            </a:r>
          </a:p>
        </p:txBody>
      </p:sp>
      <p:pic>
        <p:nvPicPr>
          <p:cNvPr id="1028" name="Picture 4" descr="Brookes Moscow International IB World School in Moscow, Russia - Home |  Facebook">
            <a:extLst>
              <a:ext uri="{FF2B5EF4-FFF2-40B4-BE49-F238E27FC236}">
                <a16:creationId xmlns:a16="http://schemas.microsoft.com/office/drawing/2014/main" id="{4A71B953-3E3B-4DB0-9D39-630C53B94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640" y="3169603"/>
            <a:ext cx="4132877" cy="2072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rookes International Ib School in Saint Petersburg, частная школа,  Татарский пер., 3-5, Санкт-Петербург, Россия — Яндекс.Карты">
            <a:extLst>
              <a:ext uri="{FF2B5EF4-FFF2-40B4-BE49-F238E27FC236}">
                <a16:creationId xmlns:a16="http://schemas.microsoft.com/office/drawing/2014/main" id="{2723032D-5020-4158-A4C0-5B995A10E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327" y="3169603"/>
            <a:ext cx="2897312" cy="206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70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882330-6EE4-4146-80D7-278D209D9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60" y="233045"/>
            <a:ext cx="10515600" cy="1325563"/>
          </a:xfrm>
        </p:spPr>
        <p:txBody>
          <a:bodyPr/>
          <a:lstStyle/>
          <a:p>
            <a:r>
              <a:rPr lang="ru-RU" dirty="0"/>
              <a:t>Смена акцентов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004A7E8-B2F7-4298-88FF-74C879C5E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216333"/>
              </p:ext>
            </p:extLst>
          </p:nvPr>
        </p:nvGraphicFramePr>
        <p:xfrm>
          <a:off x="695960" y="1385888"/>
          <a:ext cx="1017524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9720">
                  <a:extLst>
                    <a:ext uri="{9D8B030D-6E8A-4147-A177-3AD203B41FA5}">
                      <a16:colId xmlns:a16="http://schemas.microsoft.com/office/drawing/2014/main" val="2429446462"/>
                    </a:ext>
                  </a:extLst>
                </a:gridCol>
                <a:gridCol w="3616960">
                  <a:extLst>
                    <a:ext uri="{9D8B030D-6E8A-4147-A177-3AD203B41FA5}">
                      <a16:colId xmlns:a16="http://schemas.microsoft.com/office/drawing/2014/main" val="2049995508"/>
                    </a:ext>
                  </a:extLst>
                </a:gridCol>
                <a:gridCol w="3718560">
                  <a:extLst>
                    <a:ext uri="{9D8B030D-6E8A-4147-A177-3AD203B41FA5}">
                      <a16:colId xmlns:a16="http://schemas.microsoft.com/office/drawing/2014/main" val="1832173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Что?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Зачем?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Как?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06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От процесса к результату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Повышает смысл учебной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Демонстрируем и используем учебные цели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205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От единообразия к вариативности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Дает возможность выбора, повышает мотивацию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Предоставляем выбор учебных заданий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397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От усреднения оценок к «накопительному» оцениванию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Развивает настойчивость и веру в себя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Предоставляем возможность получить максимальную оценку при достижении запланированного результата (даже при первых неудачных попытках)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144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От фронтальной к индивидуальной работе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Дает возможность индивидуализированного взаимодействия с учащимися, которым больше требуется наше внимание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 менее половины времени дистанционного урока – на индивидуальную работу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961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79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AB47F5-06C1-49F6-B7F2-1401655FE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440" y="498810"/>
            <a:ext cx="4094480" cy="293670"/>
          </a:xfrm>
          <a:ln w="12700">
            <a:miter lim="400000"/>
          </a:ln>
        </p:spPr>
        <p:txBody>
          <a:bodyPr vert="horz" wrap="square" lIns="25400" tIns="25400" rIns="25400" bIns="25400" rtlCol="0" anchor="b">
            <a:spAutoFit/>
          </a:bodyPr>
          <a:lstStyle/>
          <a:p>
            <a:pPr algn="l" hangingPunct="0"/>
            <a:r>
              <a:rPr lang="ru-RU" sz="1750" b="1" cap="all" dirty="0">
                <a:latin typeface="SB Sans Text Cond"/>
              </a:rPr>
              <a:t>Нарисуем маршрут(ы)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FE32C8-11C5-4A3D-924C-92F9E0815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871" y="1986013"/>
            <a:ext cx="9108440" cy="2416046"/>
          </a:xfrm>
          <a:ln w="12700">
            <a:miter lim="400000"/>
          </a:ln>
        </p:spPr>
        <p:txBody>
          <a:bodyPr vert="horz" wrap="square" lIns="22860" tIns="45720" rIns="22860" bIns="45720" rtlCol="0">
            <a:spAutoFit/>
          </a:bodyPr>
          <a:lstStyle/>
          <a:p>
            <a:pPr marL="428625" indent="-394494" hangingPunct="0"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750" dirty="0">
                <a:latin typeface="SB Sans Text Cond"/>
                <a:sym typeface="Helvetica Neue Medium"/>
              </a:rPr>
              <a:t>Хорошо, если дети видят весь маршрут продвижения – как минимум, внутри модуля. Убедитесь, что модуль, с которым вы будете работать, наполнен всеми материалами. Хорошо представленные материалы – карта, по которой ребенок сможет идти сам. </a:t>
            </a:r>
          </a:p>
          <a:p>
            <a:pPr marL="428625" indent="-394494" hangingPunct="0">
              <a:buClr>
                <a:srgbClr val="0070C0"/>
              </a:buClr>
              <a:buFont typeface="Wingdings" pitchFamily="2" charset="2"/>
              <a:buChar char="q"/>
            </a:pPr>
            <a:endParaRPr lang="ru-RU" sz="1750" dirty="0">
              <a:latin typeface="SB Sans Text Cond"/>
              <a:sym typeface="Helvetica Neue Medium"/>
            </a:endParaRPr>
          </a:p>
          <a:p>
            <a:pPr marL="428625" indent="-394494" hangingPunct="0"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750" dirty="0">
                <a:latin typeface="SB Sans Text Cond"/>
                <a:sym typeface="Helvetica Neue Medium"/>
              </a:rPr>
              <a:t>Убедитесь, что все дети понимают, что и когда необходимо выполнить. Не забудем про старую детскую игру «А вы нам не говорили…». Хорошо дублировать это письменно – в форме эл. почты, в группе в соц. сети, в объявлениях в электронном журнале. </a:t>
            </a:r>
          </a:p>
          <a:p>
            <a:pPr marL="446088" indent="-395288" hangingPunct="0">
              <a:buClr>
                <a:srgbClr val="0070C0"/>
              </a:buClr>
              <a:buFont typeface="Wingdings" pitchFamily="2" charset="2"/>
              <a:buChar char="q"/>
            </a:pPr>
            <a:endParaRPr lang="ru-RU" sz="1750" dirty="0">
              <a:latin typeface="SB Sans Text Cond"/>
              <a:sym typeface="Helvetica Neue Medium"/>
            </a:endParaRPr>
          </a:p>
        </p:txBody>
      </p:sp>
      <p:sp>
        <p:nvSpPr>
          <p:cNvPr id="6" name="Кружок">
            <a:extLst>
              <a:ext uri="{FF2B5EF4-FFF2-40B4-BE49-F238E27FC236}">
                <a16:creationId xmlns:a16="http://schemas.microsoft.com/office/drawing/2014/main" id="{69A1E2FF-1CD2-BB4A-9350-FBA7DEF894F5}"/>
              </a:ext>
            </a:extLst>
          </p:cNvPr>
          <p:cNvSpPr/>
          <p:nvPr/>
        </p:nvSpPr>
        <p:spPr>
          <a:xfrm>
            <a:off x="11178961" y="3843790"/>
            <a:ext cx="623831" cy="58284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63500">
            <a:solidFill>
              <a:srgbClr val="333433"/>
            </a:solidFill>
          </a:ln>
        </p:spPr>
        <p:txBody>
          <a:bodyPr lIns="0" tIns="0" rIns="0" bIns="0" anchor="ctr"/>
          <a:lstStyle/>
          <a:p>
            <a:endParaRPr sz="900"/>
          </a:p>
        </p:txBody>
      </p:sp>
      <p:sp>
        <p:nvSpPr>
          <p:cNvPr id="7" name="Сквиркл">
            <a:extLst>
              <a:ext uri="{FF2B5EF4-FFF2-40B4-BE49-F238E27FC236}">
                <a16:creationId xmlns:a16="http://schemas.microsoft.com/office/drawing/2014/main" id="{343D4B69-F33C-394E-A375-9EB52ADCBC20}"/>
              </a:ext>
            </a:extLst>
          </p:cNvPr>
          <p:cNvSpPr/>
          <p:nvPr/>
        </p:nvSpPr>
        <p:spPr>
          <a:xfrm rot="19763807">
            <a:off x="698428" y="4236618"/>
            <a:ext cx="545627" cy="538166"/>
          </a:xfrm>
          <a:prstGeom prst="roundRect">
            <a:avLst>
              <a:gd name="adj" fmla="val 3688"/>
            </a:avLst>
          </a:prstGeom>
          <a:solidFill>
            <a:srgbClr val="E2E31E"/>
          </a:solidFill>
          <a:ln w="63500">
            <a:solidFill>
              <a:srgbClr val="333433"/>
            </a:solidFill>
          </a:ln>
        </p:spPr>
        <p:txBody>
          <a:bodyPr lIns="0" tIns="0" rIns="0" bIns="0" anchor="ctr"/>
          <a:lstStyle/>
          <a:p>
            <a:endParaRPr sz="900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4075AF54-7167-024F-83E9-B083D31488E6}"/>
              </a:ext>
            </a:extLst>
          </p:cNvPr>
          <p:cNvSpPr/>
          <p:nvPr/>
        </p:nvSpPr>
        <p:spPr>
          <a:xfrm>
            <a:off x="5938257" y="5828595"/>
            <a:ext cx="425669" cy="458540"/>
          </a:xfrm>
          <a:prstGeom prst="triangle">
            <a:avLst/>
          </a:prstGeom>
          <a:solidFill>
            <a:srgbClr val="00B0F0"/>
          </a:solidFill>
          <a:ln w="63500">
            <a:solidFill>
              <a:srgbClr val="333433"/>
            </a:solidFill>
          </a:ln>
        </p:spPr>
        <p:txBody>
          <a:bodyPr lIns="0" tIns="0" rIns="0" bIns="0" anchor="ctr"/>
          <a:lstStyle/>
          <a:p>
            <a:endParaRPr lang="ru-RU" sz="900"/>
          </a:p>
        </p:txBody>
      </p:sp>
      <p:cxnSp>
        <p:nvCxnSpPr>
          <p:cNvPr id="10" name="Curved Connector 9">
            <a:extLst>
              <a:ext uri="{FF2B5EF4-FFF2-40B4-BE49-F238E27FC236}">
                <a16:creationId xmlns:a16="http://schemas.microsoft.com/office/drawing/2014/main" id="{A3A15F0A-6F8E-5A4F-8633-9CCCB01FDFEC}"/>
              </a:ext>
            </a:extLst>
          </p:cNvPr>
          <p:cNvCxnSpPr>
            <a:cxnSpLocks/>
          </p:cNvCxnSpPr>
          <p:nvPr/>
        </p:nvCxnSpPr>
        <p:spPr>
          <a:xfrm>
            <a:off x="1343043" y="4635062"/>
            <a:ext cx="4595214" cy="1652072"/>
          </a:xfrm>
          <a:prstGeom prst="curvedConnector3">
            <a:avLst/>
          </a:prstGeom>
          <a:ln w="63500" cap="flat" cmpd="sng" algn="ctr">
            <a:solidFill>
              <a:schemeClr val="dk1"/>
            </a:solidFill>
            <a:prstDash val="lgDash"/>
            <a:round/>
            <a:headEnd type="none" w="med" len="med"/>
            <a:tailEnd type="stealth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Curved Connector 13">
            <a:extLst>
              <a:ext uri="{FF2B5EF4-FFF2-40B4-BE49-F238E27FC236}">
                <a16:creationId xmlns:a16="http://schemas.microsoft.com/office/drawing/2014/main" id="{29A594E6-D171-934A-BAF9-4F83DF340300}"/>
              </a:ext>
            </a:extLst>
          </p:cNvPr>
          <p:cNvCxnSpPr>
            <a:cxnSpLocks/>
          </p:cNvCxnSpPr>
          <p:nvPr/>
        </p:nvCxnSpPr>
        <p:spPr>
          <a:xfrm flipV="1">
            <a:off x="6363926" y="4135210"/>
            <a:ext cx="4815035" cy="2151924"/>
          </a:xfrm>
          <a:prstGeom prst="curvedConnector3">
            <a:avLst>
              <a:gd name="adj1" fmla="val 50000"/>
            </a:avLst>
          </a:prstGeom>
          <a:ln w="63500" cap="flat" cmpd="sng" algn="ctr">
            <a:solidFill>
              <a:schemeClr val="dk1"/>
            </a:solidFill>
            <a:prstDash val="lgDash"/>
            <a:round/>
            <a:headEnd type="none" w="med" len="med"/>
            <a:tailEnd type="stealth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2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9" name="Google Shape;429;p61" descr="C:\Users\Inga\Desktop\Инструменты отслеживания\JPG\26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39857" y="1989667"/>
            <a:ext cx="7117851" cy="428494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66;p15">
            <a:extLst>
              <a:ext uri="{FF2B5EF4-FFF2-40B4-BE49-F238E27FC236}">
                <a16:creationId xmlns:a16="http://schemas.microsoft.com/office/drawing/2014/main" id="{1FD8F450-45EB-2940-A869-E791503847D8}"/>
              </a:ext>
            </a:extLst>
          </p:cNvPr>
          <p:cNvSpPr txBox="1">
            <a:spLocks/>
          </p:cNvSpPr>
          <p:nvPr/>
        </p:nvSpPr>
        <p:spPr>
          <a:xfrm>
            <a:off x="527051" y="1084458"/>
            <a:ext cx="11137900" cy="76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3467" b="1" dirty="0">
                <a:solidFill>
                  <a:srgbClr val="206339"/>
                </a:solidFill>
                <a:latin typeface="Fedra Sans Pro" panose="020B0403040000020004" pitchFamily="34" charset="0"/>
                <a:ea typeface="Fedra Sans Pro" panose="020B0403040000020004" pitchFamily="34" charset="0"/>
              </a:rPr>
              <a:t>«</a:t>
            </a:r>
            <a:r>
              <a:rPr lang="ru-RU" sz="3467" b="1" dirty="0">
                <a:solidFill>
                  <a:srgbClr val="206339"/>
                </a:solidFill>
                <a:latin typeface="Fedra Sans Pro" panose="020B0403040000020004" pitchFamily="34" charset="0"/>
                <a:ea typeface="Fedra Sans Pro" panose="020B0403040000020004" pitchFamily="34" charset="0"/>
              </a:rPr>
              <a:t>Карта модуля</a:t>
            </a:r>
            <a:r>
              <a:rPr lang="en" sz="3467" b="1" dirty="0">
                <a:solidFill>
                  <a:srgbClr val="206339"/>
                </a:solidFill>
                <a:latin typeface="Fedra Sans Pro" panose="020B0403040000020004" pitchFamily="34" charset="0"/>
                <a:ea typeface="Fedra Sans Pro" panose="020B0403040000020004" pitchFamily="34" charset="0"/>
              </a:rPr>
              <a:t>» — на доске</a:t>
            </a:r>
            <a:endParaRPr lang="ru-RU" sz="3467" b="1" dirty="0">
              <a:solidFill>
                <a:srgbClr val="206339"/>
              </a:solidFill>
              <a:latin typeface="Fedra Sans Pro" panose="020B0403040000020004" pitchFamily="34" charset="0"/>
              <a:ea typeface="Fedra Sans Pro" panose="020B04030400000200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3" name="Google Shape;423;p60" descr="C:\Users\Inga\Desktop\Инструменты отслеживания\JPG\24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51881" y="1993992"/>
            <a:ext cx="7143033" cy="430010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66;p15">
            <a:extLst>
              <a:ext uri="{FF2B5EF4-FFF2-40B4-BE49-F238E27FC236}">
                <a16:creationId xmlns:a16="http://schemas.microsoft.com/office/drawing/2014/main" id="{B2F6B58B-5C9C-084E-9704-E29470D22D8E}"/>
              </a:ext>
            </a:extLst>
          </p:cNvPr>
          <p:cNvSpPr txBox="1">
            <a:spLocks/>
          </p:cNvSpPr>
          <p:nvPr/>
        </p:nvSpPr>
        <p:spPr>
          <a:xfrm>
            <a:off x="527051" y="1084458"/>
            <a:ext cx="11137900" cy="76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3467" b="1" dirty="0">
                <a:solidFill>
                  <a:srgbClr val="206339"/>
                </a:solidFill>
                <a:latin typeface="Fedra Sans Pro" panose="020B0403040000020004" pitchFamily="34" charset="0"/>
                <a:ea typeface="Fedra Sans Pro" panose="020B0403040000020004" pitchFamily="34" charset="0"/>
              </a:rPr>
              <a:t>«Карта модуля</a:t>
            </a:r>
            <a:r>
              <a:rPr lang="en" sz="3467" b="1" dirty="0">
                <a:solidFill>
                  <a:srgbClr val="206339"/>
                </a:solidFill>
                <a:latin typeface="Fedra Sans Pro" panose="020B0403040000020004" pitchFamily="34" charset="0"/>
                <a:ea typeface="Fedra Sans Pro" panose="020B0403040000020004" pitchFamily="34" charset="0"/>
              </a:rPr>
              <a:t>» — от бумаги к цифре</a:t>
            </a:r>
            <a:endParaRPr lang="ru-RU" sz="3467" b="1" dirty="0">
              <a:solidFill>
                <a:srgbClr val="206339"/>
              </a:solidFill>
              <a:latin typeface="Fedra Sans Pro" panose="020B0403040000020004" pitchFamily="34" charset="0"/>
              <a:ea typeface="Fedra Sans Pro" panose="020B04030400000200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385</Words>
  <Application>Microsoft Office PowerPoint</Application>
  <PresentationFormat>Широкоэкранный</PresentationFormat>
  <Paragraphs>48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Fedra Sans Pro</vt:lpstr>
      <vt:lpstr>Fedra Sans Pro Bold</vt:lpstr>
      <vt:lpstr>Fedra Sans Pro Book</vt:lpstr>
      <vt:lpstr>SB Sans Text Cond</vt:lpstr>
      <vt:lpstr>Wingdings</vt:lpstr>
      <vt:lpstr>Тема Office</vt:lpstr>
      <vt:lpstr>В поисках инструментов развития ЛП  в дистанционном обучении:</vt:lpstr>
      <vt:lpstr>Презентация PowerPoint</vt:lpstr>
      <vt:lpstr>Презентация PowerPoint</vt:lpstr>
      <vt:lpstr>Презентация PowerPoint</vt:lpstr>
      <vt:lpstr>Пре-адаптация:</vt:lpstr>
      <vt:lpstr>Смена акцентов</vt:lpstr>
      <vt:lpstr>Нарисуем маршрут(ы)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поисках инструментов развития ЛП  в дистанционном обучении:</dc:title>
  <dc:creator>Pavel</dc:creator>
  <cp:lastModifiedBy>Pavel</cp:lastModifiedBy>
  <cp:revision>25</cp:revision>
  <dcterms:created xsi:type="dcterms:W3CDTF">2021-04-05T17:46:16Z</dcterms:created>
  <dcterms:modified xsi:type="dcterms:W3CDTF">2021-04-07T08:26:36Z</dcterms:modified>
</cp:coreProperties>
</file>