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72" r:id="rId4"/>
    <p:sldId id="273" r:id="rId5"/>
    <p:sldId id="274" r:id="rId6"/>
    <p:sldId id="257" r:id="rId7"/>
    <p:sldId id="260" r:id="rId8"/>
    <p:sldId id="261" r:id="rId9"/>
    <p:sldId id="262" r:id="rId10"/>
    <p:sldId id="263" r:id="rId11"/>
    <p:sldId id="264" r:id="rId12"/>
    <p:sldId id="258" r:id="rId13"/>
    <p:sldId id="259" r:id="rId14"/>
    <p:sldId id="265" r:id="rId15"/>
    <p:sldId id="266" r:id="rId16"/>
    <p:sldId id="268" r:id="rId17"/>
    <p:sldId id="269" r:id="rId18"/>
    <p:sldId id="271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70A04-F2E2-48A0-95D9-717EA1592F9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BF012-3601-4CDD-8064-36C49AD35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0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powerpoint-templates.html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04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9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8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1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0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8407-C38D-4933-A07F-6568BF04E89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fM6Fcw-mMVJ5MPxqdxHL-RzIrNvIy9kB?usp=sha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sp@iro.ya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7342584" cy="11075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Веб-совещание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руководителями ОО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«Планирование событий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 полугодие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2021-2022»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5373216"/>
            <a:ext cx="386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Центр сопровождения проектов ГАУ ДПО ЯО ИРО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003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Май-Июнь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Нетворкинг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«Мастерская навигаторов»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Супервизии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 1 потока (май)</a:t>
            </a:r>
          </a:p>
          <a:p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Супервизии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 2-3 потока (июнь)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3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ППК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Направление от ОО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Сроки обучения </a:t>
            </a:r>
            <a:r>
              <a:rPr lang="ru-RU" b="1" dirty="0" smtClean="0">
                <a:solidFill>
                  <a:srgbClr val="0070C0"/>
                </a:solidFill>
              </a:rPr>
              <a:t>22.03.2022 -31.03.2022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Основные вопросы: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бучающиеся </a:t>
            </a:r>
            <a:r>
              <a:rPr lang="ru-RU" dirty="0">
                <a:solidFill>
                  <a:srgbClr val="0070C0"/>
                </a:solidFill>
              </a:rPr>
              <a:t>сообщества и </a:t>
            </a:r>
            <a:r>
              <a:rPr lang="ru-RU" dirty="0" smtClean="0">
                <a:solidFill>
                  <a:srgbClr val="0070C0"/>
                </a:solidFill>
              </a:rPr>
              <a:t>наставничество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одержание </a:t>
            </a:r>
            <a:r>
              <a:rPr lang="ru-RU" dirty="0">
                <a:solidFill>
                  <a:srgbClr val="0070C0"/>
                </a:solidFill>
              </a:rPr>
              <a:t>и технологии в деятельности </a:t>
            </a:r>
            <a:r>
              <a:rPr lang="ru-RU" dirty="0" smtClean="0">
                <a:solidFill>
                  <a:srgbClr val="0070C0"/>
                </a:solidFill>
              </a:rPr>
              <a:t>наставников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работа проектной команды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Результат:</a:t>
            </a:r>
            <a:r>
              <a:rPr lang="ru-RU" dirty="0" smtClean="0">
                <a:solidFill>
                  <a:srgbClr val="0070C0"/>
                </a:solidFill>
              </a:rPr>
              <a:t> презентация плана работы ПОС команде внедрения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Виртуальной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 </a:t>
            </a:r>
            <a:b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«ЛРОС через 3 года»</a:t>
            </a:r>
            <a:endParaRPr lang="ru-RU" dirty="0"/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gray">
          <a:xfrm>
            <a:off x="395537" y="2974976"/>
            <a:ext cx="3053158" cy="292209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Фото-видеоматериалы +</a:t>
            </a:r>
          </a:p>
          <a:p>
            <a:pPr algn="ctr"/>
            <a:r>
              <a:rPr lang="ru-RU" dirty="0" smtClean="0"/>
              <a:t>публикации о ЛРОС + </a:t>
            </a:r>
          </a:p>
          <a:p>
            <a:pPr algn="ctr"/>
            <a:r>
              <a:rPr lang="ru-RU" dirty="0" smtClean="0"/>
              <a:t>Описание изменений +</a:t>
            </a:r>
          </a:p>
          <a:p>
            <a:pPr algn="ctr"/>
            <a:r>
              <a:rPr lang="ru-RU" dirty="0" smtClean="0"/>
              <a:t> ссылка на сайт</a:t>
            </a:r>
            <a:endParaRPr lang="ru-RU" dirty="0"/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gray">
          <a:xfrm>
            <a:off x="5629920" y="2934260"/>
            <a:ext cx="3334568" cy="284029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  Рефлексивный </a:t>
            </a:r>
          </a:p>
          <a:p>
            <a:pPr algn="ctr"/>
            <a:r>
              <a:rPr lang="ru-RU" dirty="0" smtClean="0"/>
              <a:t>видеоролик о ЛРОС </a:t>
            </a:r>
          </a:p>
          <a:p>
            <a:pPr algn="ctr"/>
            <a:r>
              <a:rPr lang="ru-RU" dirty="0" smtClean="0"/>
              <a:t>(обращение директора, </a:t>
            </a:r>
          </a:p>
          <a:p>
            <a:pPr algn="ctr"/>
            <a:r>
              <a:rPr lang="ru-RU" dirty="0" smtClean="0"/>
              <a:t>команды внедрения</a:t>
            </a:r>
          </a:p>
          <a:p>
            <a:pPr algn="ctr"/>
            <a:r>
              <a:rPr lang="ru-RU" dirty="0" err="1" smtClean="0"/>
              <a:t>видеоинтервью</a:t>
            </a:r>
            <a:r>
              <a:rPr lang="ru-RU" dirty="0" smtClean="0"/>
              <a:t> с участниками) </a:t>
            </a:r>
          </a:p>
          <a:p>
            <a:pPr algn="ctr"/>
            <a:r>
              <a:rPr lang="ru-RU" dirty="0" smtClean="0"/>
              <a:t>+ видео уроков, занятий </a:t>
            </a:r>
          </a:p>
          <a:p>
            <a:pPr algn="ctr"/>
            <a:r>
              <a:rPr lang="ru-RU" dirty="0" smtClean="0"/>
              <a:t>+ электронные страницы </a:t>
            </a:r>
          </a:p>
          <a:p>
            <a:pPr algn="ctr"/>
            <a:r>
              <a:rPr lang="ru-RU" dirty="0" smtClean="0"/>
              <a:t>педагогов-участников проекта</a:t>
            </a:r>
          </a:p>
          <a:p>
            <a:pPr algn="ctr"/>
            <a:r>
              <a:rPr lang="ru-RU" dirty="0" smtClean="0"/>
              <a:t>+ электронные страницы ПОС</a:t>
            </a:r>
          </a:p>
          <a:p>
            <a:endParaRPr lang="ru-RU" dirty="0"/>
          </a:p>
        </p:txBody>
      </p:sp>
      <p:grpSp>
        <p:nvGrpSpPr>
          <p:cNvPr id="63" name="Group 15"/>
          <p:cNvGrpSpPr>
            <a:grpSpLocks/>
          </p:cNvGrpSpPr>
          <p:nvPr/>
        </p:nvGrpSpPr>
        <p:grpSpPr bwMode="auto">
          <a:xfrm>
            <a:off x="6224693" y="1882446"/>
            <a:ext cx="2382838" cy="538163"/>
            <a:chOff x="2251" y="1126"/>
            <a:chExt cx="1501" cy="339"/>
          </a:xfrm>
        </p:grpSpPr>
        <p:sp>
          <p:nvSpPr>
            <p:cNvPr id="64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" name="Rectangle 18"/>
          <p:cNvSpPr>
            <a:spLocks noChangeArrowheads="1"/>
          </p:cNvSpPr>
          <p:nvPr/>
        </p:nvSpPr>
        <p:spPr bwMode="gray">
          <a:xfrm>
            <a:off x="6660232" y="1872595"/>
            <a:ext cx="12868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Программа «Максимум»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71" name="Group 23"/>
          <p:cNvGrpSpPr>
            <a:grpSpLocks/>
          </p:cNvGrpSpPr>
          <p:nvPr/>
        </p:nvGrpSpPr>
        <p:grpSpPr bwMode="auto">
          <a:xfrm>
            <a:off x="685800" y="1787525"/>
            <a:ext cx="2384425" cy="538163"/>
            <a:chOff x="555" y="1126"/>
            <a:chExt cx="1502" cy="339"/>
          </a:xfrm>
        </p:grpSpPr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4" name="Rectangle 26"/>
          <p:cNvSpPr>
            <a:spLocks noChangeArrowheads="1"/>
          </p:cNvSpPr>
          <p:nvPr/>
        </p:nvSpPr>
        <p:spPr bwMode="gray">
          <a:xfrm>
            <a:off x="1154759" y="1802110"/>
            <a:ext cx="127316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Программа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 «Минимум»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5" name="AutoShape 27"/>
          <p:cNvSpPr>
            <a:spLocks noChangeArrowheads="1"/>
          </p:cNvSpPr>
          <p:nvPr/>
        </p:nvSpPr>
        <p:spPr bwMode="gray">
          <a:xfrm flipV="1">
            <a:off x="971600" y="2460624"/>
            <a:ext cx="1881138" cy="514352"/>
          </a:xfrm>
          <a:prstGeom prst="triangle">
            <a:avLst>
              <a:gd name="adj" fmla="val 4929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AutoShape 28"/>
          <p:cNvSpPr>
            <a:spLocks noChangeArrowheads="1"/>
          </p:cNvSpPr>
          <p:nvPr/>
        </p:nvSpPr>
        <p:spPr bwMode="gray">
          <a:xfrm flipV="1">
            <a:off x="6292554" y="2444201"/>
            <a:ext cx="2022222" cy="51435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>
            <a:off x="3448695" y="1968423"/>
            <a:ext cx="2181225" cy="261270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Каждая команда</a:t>
            </a:r>
          </a:p>
          <a:p>
            <a:pPr algn="ctr"/>
            <a:r>
              <a:rPr lang="ru-RU" dirty="0" smtClean="0"/>
              <a:t> 1 потока готовит </a:t>
            </a:r>
          </a:p>
          <a:p>
            <a:pPr algn="ctr"/>
            <a:r>
              <a:rPr lang="ru-RU" dirty="0" smtClean="0"/>
              <a:t>Виртуальную</a:t>
            </a:r>
          </a:p>
          <a:p>
            <a:pPr algn="ctr"/>
            <a:r>
              <a:rPr lang="ru-RU" dirty="0" smtClean="0"/>
              <a:t> экскурсию по</a:t>
            </a:r>
          </a:p>
          <a:p>
            <a:pPr algn="ctr"/>
            <a:r>
              <a:rPr lang="ru-RU" dirty="0" smtClean="0"/>
              <a:t> своей ОО и 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ыставляет  </a:t>
            </a:r>
          </a:p>
          <a:p>
            <a:pPr algn="ctr"/>
            <a:r>
              <a:rPr lang="ru-RU" dirty="0" smtClean="0"/>
              <a:t>«экскурсионную </a:t>
            </a:r>
          </a:p>
          <a:p>
            <a:pPr algn="ctr"/>
            <a:r>
              <a:rPr lang="ru-RU" dirty="0" smtClean="0"/>
              <a:t>Программу» на </a:t>
            </a:r>
            <a:r>
              <a:rPr lang="ru-RU" dirty="0" err="1" smtClean="0"/>
              <a:t>гугл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Виртуальной экскурсии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«ЛРОС через 3 года»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gray">
          <a:xfrm>
            <a:off x="1004256" y="2903017"/>
            <a:ext cx="1560188" cy="1054909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gray">
          <a:xfrm rot="10596732">
            <a:off x="6985099" y="2860695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gray">
          <a:xfrm rot="10800000">
            <a:off x="3681353" y="2814616"/>
            <a:ext cx="1030843" cy="363305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gray">
          <a:xfrm>
            <a:off x="1015389" y="174233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gray">
          <a:xfrm>
            <a:off x="2949316" y="3194092"/>
            <a:ext cx="2924904" cy="126342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35"/>
          <p:cNvSpPr>
            <a:spLocks noChangeArrowheads="1"/>
          </p:cNvSpPr>
          <p:nvPr/>
        </p:nvSpPr>
        <p:spPr bwMode="gray">
          <a:xfrm>
            <a:off x="3379465" y="2029483"/>
            <a:ext cx="1634620" cy="71244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white">
          <a:xfrm>
            <a:off x="3201783" y="3402223"/>
            <a:ext cx="241997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Все представители школы, сада любого потока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white">
          <a:xfrm>
            <a:off x="1087438" y="1772816"/>
            <a:ext cx="13938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Когда?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white">
          <a:xfrm>
            <a:off x="1053986" y="2986725"/>
            <a:ext cx="141338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Во время весенних каникул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gray">
          <a:xfrm>
            <a:off x="6588224" y="2175874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делают?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gray">
          <a:xfrm rot="10641271">
            <a:off x="1358715" y="2468008"/>
            <a:ext cx="8659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gray">
          <a:xfrm>
            <a:off x="5994277" y="3312768"/>
            <a:ext cx="3097512" cy="249249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Наслаждаются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кскурсией,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наблюдают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преобразованиями,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иксируют впечатления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«Книге отзывов 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вдохновляющих пожеланий»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со-бытийной карты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drive.google.com/drive/folders/1fM6Fcw-mMVJ5MPxqdxHL-RzIrNvIy9kB?usp=sharing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3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Надеемся, что такой реакции не было!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068960"/>
            <a:ext cx="4572000" cy="2667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40466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338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такой не было, надеемся…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Цифра дня: 36% россиян считают, что в их населенном пункте неблагоприятные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80" y="2018362"/>
            <a:ext cx="4216664" cy="28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" y="1988840"/>
            <a:ext cx="4258816" cy="28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Хочется верить, что такие реакции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s://avrorra.com/wp-content/uploads/2019/05/post_5ce527cb641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9" y="1880828"/>
            <a:ext cx="4577252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0828"/>
            <a:ext cx="4272475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Готовы к сотрудничеству!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Контактная </a:t>
            </a:r>
            <a:r>
              <a:rPr lang="ru-RU" dirty="0">
                <a:solidFill>
                  <a:srgbClr val="0070C0"/>
                </a:solidFill>
              </a:rPr>
              <a:t>информация: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Адрес: г. Ярославль, ул. Богдановича, 16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Центр сопровождения проектов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Тел.: </a:t>
            </a:r>
            <a:r>
              <a:rPr lang="en-US" dirty="0">
                <a:solidFill>
                  <a:srgbClr val="0070C0"/>
                </a:solidFill>
              </a:rPr>
              <a:t>(4852)23-09-78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E-</a:t>
            </a:r>
            <a:r>
              <a:rPr lang="ru-RU" dirty="0" err="1">
                <a:solidFill>
                  <a:srgbClr val="0070C0"/>
                </a:solidFill>
              </a:rPr>
              <a:t>mail</a:t>
            </a:r>
            <a:r>
              <a:rPr lang="ru-RU" dirty="0">
                <a:solidFill>
                  <a:srgbClr val="0070C0"/>
                </a:solidFill>
              </a:rPr>
              <a:t>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csp@iro.yar.ru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76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Активней нас только Солнце!</a:t>
            </a:r>
            <a:endParaRPr 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iro.yar.ru/fileadmin/iro/csp/2021/281221-fest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0" y="2051682"/>
            <a:ext cx="2954651" cy="166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ro.yar.ru/fileadmin/iro/konf/2021/dec2021/MK9/MK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24" y="2164578"/>
            <a:ext cx="2603197" cy="15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ro.yar.ru/fileadmin/iro/csp/2021/181121-ps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3" y="3861047"/>
            <a:ext cx="2233257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ro.yar.ru/fileadmin/_processed_/4/4/csm_131021-11_d8c86650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40" y="3861047"/>
            <a:ext cx="2880320" cy="16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ro.yar.ru/fileadmin/_processed_/2/6/csm_210921-02_38824ed5f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4078583"/>
            <a:ext cx="28098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ro.yar.ru/fileadmin/_processed_/5/f/csm_2021-09-17_3_561bc0a5f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38" y="2044755"/>
            <a:ext cx="2809802" cy="19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Благодарственные письма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образовательным организациям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70992" y="1700808"/>
          <a:ext cx="6480720" cy="4278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МДОУ «Детский сад № 170» г. Ярославля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МДОУ «Детский сад № 57» г. Ярославля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МДОУ детский сад № 3 "Ивушка" ЯМР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МОУ «</a:t>
                      </a:r>
                      <a:r>
                        <a:rPr lang="ru-RU" sz="1600" dirty="0" err="1">
                          <a:effectLst/>
                        </a:rPr>
                        <a:t>Леснополянская</a:t>
                      </a:r>
                      <a:r>
                        <a:rPr lang="ru-RU" sz="1600" dirty="0">
                          <a:effectLst/>
                        </a:rPr>
                        <a:t> начальная школа им. К. Д. Ушинского» ЯМР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«Средняя школа № 1» г. Гаврилов Яма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«Средняя школа № 3 им. Олега Васильевича Изотова» г. Ярославля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«Средняя школа № 39» г. Ярославля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«Средняя школа № 74 им. Ю.А. Гагарина» г. Ярославля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«Средняя школа № 75 им. Игоря Серова» г. Ярославля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«Средняя школа № 88» г. Ярославля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«Средняя школа поселка Ярославка» ЯМР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8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МОУ «Школа имени Евгения Родионова» Ростовского муниципального района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МОУ лицей № 1 г. Тутаева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26" name="Picture 2" descr="https://cro.edu-vrn.ru/wp-content/uploads/2021/05/267834-13031423491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5331"/>
            <a:ext cx="6707088" cy="10661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Благодарности педагогам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03244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1500" b="1" dirty="0" err="1" smtClean="0">
                <a:solidFill>
                  <a:schemeClr val="bg1"/>
                </a:solidFill>
              </a:rPr>
              <a:t>Бедарева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>
                <a:solidFill>
                  <a:schemeClr val="bg1"/>
                </a:solidFill>
              </a:rPr>
              <a:t>Наталья Владимировна, воспитатель «МОУ </a:t>
            </a:r>
            <a:r>
              <a:rPr lang="ru-RU" sz="1500" b="1" dirty="0" err="1">
                <a:solidFill>
                  <a:schemeClr val="bg1"/>
                </a:solidFill>
              </a:rPr>
              <a:t>Леснополянская</a:t>
            </a:r>
            <a:r>
              <a:rPr lang="ru-RU" sz="1500" b="1" dirty="0">
                <a:solidFill>
                  <a:schemeClr val="bg1"/>
                </a:solidFill>
              </a:rPr>
              <a:t> НШ им. К.Д. Ушинского ЯМР»;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Быстрова </a:t>
            </a:r>
            <a:r>
              <a:rPr lang="ru-RU" sz="1500" b="1" dirty="0">
                <a:solidFill>
                  <a:schemeClr val="bg1"/>
                </a:solidFill>
              </a:rPr>
              <a:t>Фаина Юрьевна; педагог-психолог МДОУ "Детский сад № 170" г.  </a:t>
            </a:r>
            <a:r>
              <a:rPr lang="ru-RU" sz="1500" b="1" dirty="0" err="1">
                <a:solidFill>
                  <a:schemeClr val="bg1"/>
                </a:solidFill>
              </a:rPr>
              <a:t>Ярослвавля</a:t>
            </a:r>
            <a:r>
              <a:rPr lang="ru-RU" sz="1500" b="1" dirty="0">
                <a:solidFill>
                  <a:schemeClr val="bg1"/>
                </a:solidFill>
              </a:rPr>
              <a:t>;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Воронина </a:t>
            </a:r>
            <a:r>
              <a:rPr lang="ru-RU" sz="1500" b="1" dirty="0">
                <a:solidFill>
                  <a:schemeClr val="bg1"/>
                </a:solidFill>
              </a:rPr>
              <a:t>Ольга Георгиевна, педагог-психолог МОУ СОШ № 1 г. Гаврилов-Яма;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Гридина </a:t>
            </a:r>
            <a:r>
              <a:rPr lang="ru-RU" sz="1500" b="1" dirty="0">
                <a:solidFill>
                  <a:schemeClr val="bg1"/>
                </a:solidFill>
              </a:rPr>
              <a:t>Екатерина Михайловна, воспитатель МДОУ «Детский сад № 57», г. Ярославль;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Дашко </a:t>
            </a:r>
            <a:r>
              <a:rPr lang="ru-RU" sz="1500" b="1" dirty="0">
                <a:solidFill>
                  <a:schemeClr val="bg1"/>
                </a:solidFill>
              </a:rPr>
              <a:t>Екатерина Юрьевна, педагог-психолог МОУ «Средняя школа № 39» г. Ярославля;</a:t>
            </a:r>
          </a:p>
          <a:p>
            <a:r>
              <a:rPr lang="ru-RU" sz="1500" b="1" dirty="0" err="1" smtClean="0">
                <a:solidFill>
                  <a:schemeClr val="bg1"/>
                </a:solidFill>
              </a:rPr>
              <a:t>Еголина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>
                <a:solidFill>
                  <a:schemeClr val="bg1"/>
                </a:solidFill>
              </a:rPr>
              <a:t>Екатерина Александровна, учитель начальных классов МОУ «Средняя школа № 88», г. Ярославль;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Журавлева </a:t>
            </a:r>
            <a:r>
              <a:rPr lang="ru-RU" sz="1500" b="1" dirty="0">
                <a:solidFill>
                  <a:schemeClr val="bg1"/>
                </a:solidFill>
              </a:rPr>
              <a:t>Татьяна Алексеевна, заместитель директора по учебно-воспитательной работе, МОУ «Средняя школа № 88», г. Ярославль;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Закирова </a:t>
            </a:r>
            <a:r>
              <a:rPr lang="ru-RU" sz="1500" b="1" dirty="0">
                <a:solidFill>
                  <a:schemeClr val="bg1"/>
                </a:solidFill>
              </a:rPr>
              <a:t>Екатерина Александровна, старший воспитатель МОУ "Средняя школа поселка Ярославка" ЯМР;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Иванова </a:t>
            </a:r>
            <a:r>
              <a:rPr lang="ru-RU" sz="1500" b="1" dirty="0">
                <a:solidFill>
                  <a:schemeClr val="bg1"/>
                </a:solidFill>
              </a:rPr>
              <a:t>Елена Игоревна, педагог-психолог МОУ "Средняя школа поселка Ярославка" ЯМР;</a:t>
            </a:r>
          </a:p>
          <a:p>
            <a:r>
              <a:rPr lang="ru-RU" sz="1500" b="1" dirty="0" smtClean="0">
                <a:solidFill>
                  <a:schemeClr val="bg1"/>
                </a:solidFill>
              </a:rPr>
              <a:t>Константинова </a:t>
            </a:r>
            <a:r>
              <a:rPr lang="ru-RU" sz="1500" b="1" dirty="0">
                <a:solidFill>
                  <a:schemeClr val="bg1"/>
                </a:solidFill>
              </a:rPr>
              <a:t>Валентина Геннадьевна, методист МДОУ № 3 «</a:t>
            </a:r>
            <a:r>
              <a:rPr lang="ru-RU" sz="1500" b="1" dirty="0" err="1">
                <a:solidFill>
                  <a:schemeClr val="bg1"/>
                </a:solidFill>
              </a:rPr>
              <a:t>Ивушка</a:t>
            </a:r>
            <a:r>
              <a:rPr lang="ru-RU" sz="1500" b="1" dirty="0">
                <a:solidFill>
                  <a:schemeClr val="bg1"/>
                </a:solidFill>
              </a:rPr>
              <a:t>» ЯМР;</a:t>
            </a:r>
          </a:p>
          <a:p>
            <a:endParaRPr lang="ru-RU" sz="1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"/>
            <a:ext cx="1171531" cy="15567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861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Благодарности педагогам</a:t>
            </a:r>
            <a:endParaRPr lang="ru-RU" sz="3600" dirty="0"/>
          </a:p>
        </p:txBody>
      </p:sp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03244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lvl="0"/>
            <a:r>
              <a:rPr lang="ru-RU" sz="1500" b="1" dirty="0">
                <a:solidFill>
                  <a:schemeClr val="bg1"/>
                </a:solidFill>
              </a:rPr>
              <a:t>Кузнецова Ольга Георгиевна, воспитатель «МОУ </a:t>
            </a:r>
            <a:r>
              <a:rPr lang="ru-RU" sz="1500" b="1" dirty="0" err="1">
                <a:solidFill>
                  <a:schemeClr val="bg1"/>
                </a:solidFill>
              </a:rPr>
              <a:t>Леснополянская</a:t>
            </a:r>
            <a:r>
              <a:rPr lang="ru-RU" sz="1500" b="1" dirty="0">
                <a:solidFill>
                  <a:schemeClr val="bg1"/>
                </a:solidFill>
              </a:rPr>
              <a:t> НШ им. К.Д. Ушинского ЯМР»;</a:t>
            </a:r>
          </a:p>
          <a:p>
            <a:pPr lvl="0"/>
            <a:r>
              <a:rPr lang="ru-RU" sz="1500" b="1" dirty="0">
                <a:solidFill>
                  <a:schemeClr val="bg1"/>
                </a:solidFill>
              </a:rPr>
              <a:t>Маругина Наталья Александровна, заместитель директора МОУ «Средняя школа № 75» г. Ярославля;</a:t>
            </a:r>
          </a:p>
          <a:p>
            <a:pPr lvl="0"/>
            <a:r>
              <a:rPr lang="ru-RU" sz="1500" b="1" dirty="0">
                <a:solidFill>
                  <a:schemeClr val="bg1"/>
                </a:solidFill>
              </a:rPr>
              <a:t>Новикова Татьяна Владимировна, воспитатель МОУ "Средняя школа поселка Ярославка" ЯМР;</a:t>
            </a:r>
          </a:p>
          <a:p>
            <a:pPr lvl="0"/>
            <a:r>
              <a:rPr lang="ru-RU" sz="1500" b="1" dirty="0" err="1">
                <a:solidFill>
                  <a:schemeClr val="bg1"/>
                </a:solidFill>
              </a:rPr>
              <a:t>Окатова</a:t>
            </a:r>
            <a:r>
              <a:rPr lang="ru-RU" sz="1500" b="1" dirty="0">
                <a:solidFill>
                  <a:schemeClr val="bg1"/>
                </a:solidFill>
              </a:rPr>
              <a:t> Галина Александровна, учитель начальных классов МОУ «Средняя школа № 39» г. Ярославля;</a:t>
            </a:r>
          </a:p>
          <a:p>
            <a:pPr lvl="0"/>
            <a:r>
              <a:rPr lang="ru-RU" sz="1500" b="1" dirty="0">
                <a:solidFill>
                  <a:schemeClr val="bg1"/>
                </a:solidFill>
              </a:rPr>
              <a:t>Панфилова Татьяна Львовна, заместитель директора по учебно-воспитательной работе, МОУ «Средняя школа № 88», г. Ярославль;</a:t>
            </a:r>
          </a:p>
          <a:p>
            <a:pPr lvl="0"/>
            <a:r>
              <a:rPr lang="ru-RU" sz="1500" b="1" dirty="0">
                <a:solidFill>
                  <a:schemeClr val="bg1"/>
                </a:solidFill>
              </a:rPr>
              <a:t>Пикина Анна Львовна, заместитель директора МОУ «Средняя школа № 74 имени Ю.А. Гагарина»,  г. Ярославль;</a:t>
            </a:r>
          </a:p>
          <a:p>
            <a:pPr lvl="0"/>
            <a:r>
              <a:rPr lang="ru-RU" sz="1500" b="1" dirty="0" err="1">
                <a:solidFill>
                  <a:schemeClr val="bg1"/>
                </a:solidFill>
              </a:rPr>
              <a:t>Покалина</a:t>
            </a:r>
            <a:r>
              <a:rPr lang="ru-RU" sz="1500" b="1" dirty="0">
                <a:solidFill>
                  <a:schemeClr val="bg1"/>
                </a:solidFill>
              </a:rPr>
              <a:t> Ольга Евгеньевна, заместитель директора по УВР МОУ «Школа имени Евгения Родионова» Ростовского муниципального района;</a:t>
            </a:r>
          </a:p>
          <a:p>
            <a:pPr lvl="0"/>
            <a:r>
              <a:rPr lang="ru-RU" sz="1500" b="1" dirty="0">
                <a:solidFill>
                  <a:schemeClr val="bg1"/>
                </a:solidFill>
              </a:rPr>
              <a:t>Саламатина Ольга Викторовна, заместитель директора по воспитательной работе, Средняя школа №74», г.Ярославль;</a:t>
            </a:r>
          </a:p>
          <a:p>
            <a:pPr lvl="0"/>
            <a:r>
              <a:rPr lang="ru-RU" sz="1500" b="1" dirty="0">
                <a:solidFill>
                  <a:schemeClr val="bg1"/>
                </a:solidFill>
              </a:rPr>
              <a:t>Фантаев Дмитрий Александрович, учитель истории и ИКТ МОУ СОШ № 8, г. Углич;</a:t>
            </a:r>
          </a:p>
          <a:p>
            <a:endParaRPr lang="ru-RU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957"/>
            <a:ext cx="12065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задачи 2022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 rot="5400000">
            <a:off x="-614000" y="2814797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251981" y="3177569"/>
            <a:ext cx="1970088" cy="1883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en-US" sz="1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Подготовить навигаторов-наставников ПРЛП из состава обученных на управленческом и педагогическом модулях</a:t>
            </a:r>
            <a:endParaRPr lang="en-US" sz="1400" b="1" dirty="0" smtClean="0">
              <a:solidFill>
                <a:srgbClr val="1C1C1C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5400000">
            <a:off x="1539659" y="2814797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2404054" y="3421682"/>
            <a:ext cx="1973262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/>
              <a:t>Обобщить и распространить оригинальные педагогические практики РЛП, сложившиеся в регионе</a:t>
            </a:r>
            <a:endParaRPr lang="en-US" sz="1400" b="1" dirty="0" smtClean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5400000">
            <a:off x="3691733" y="2832117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4515938" y="3421682"/>
            <a:ext cx="19558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/>
              <a:t>Предоставить возможности всем </a:t>
            </a:r>
          </a:p>
          <a:p>
            <a:pPr algn="ctr" eaLnBrk="0" hangingPunct="0"/>
            <a:r>
              <a:rPr lang="ru-RU" sz="1400" b="1" dirty="0" smtClean="0"/>
              <a:t>ОО для получения федерального статуса ШРЛП</a:t>
            </a:r>
            <a:endParaRPr lang="en-US" sz="1400" b="1" dirty="0" smtClean="0"/>
          </a:p>
        </p:txBody>
      </p:sp>
      <p:pic>
        <p:nvPicPr>
          <p:cNvPr id="10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129" y="2168011"/>
            <a:ext cx="691418" cy="678174"/>
          </a:xfrm>
          <a:prstGeom prst="rect">
            <a:avLst/>
          </a:prstGeom>
          <a:noFill/>
        </p:spPr>
      </p:pic>
      <p:pic>
        <p:nvPicPr>
          <p:cNvPr id="11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8" y="2095502"/>
            <a:ext cx="719137" cy="750683"/>
          </a:xfrm>
          <a:prstGeom prst="rect">
            <a:avLst/>
          </a:prstGeom>
          <a:noFill/>
        </p:spPr>
      </p:pic>
      <p:pic>
        <p:nvPicPr>
          <p:cNvPr id="12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0694" y="2157425"/>
            <a:ext cx="720727" cy="733079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13246" y="2340798"/>
            <a:ext cx="1239043" cy="321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D13F11"/>
                </a:solidFill>
              </a:rPr>
              <a:t>1</a:t>
            </a:r>
            <a:endParaRPr lang="en-US" sz="1400" b="1" dirty="0">
              <a:solidFill>
                <a:srgbClr val="D13F11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47026" y="1946106"/>
            <a:ext cx="1866900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D13F11"/>
                </a:solidFill>
              </a:rPr>
              <a:t> </a:t>
            </a:r>
            <a:endParaRPr lang="en-US" sz="2000" dirty="0">
              <a:solidFill>
                <a:srgbClr val="D13F11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62263" y="2355607"/>
            <a:ext cx="99449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D13F11"/>
                </a:solidFill>
              </a:rPr>
              <a:t>2</a:t>
            </a:r>
            <a:endParaRPr lang="en-US" sz="1400" b="1" dirty="0">
              <a:solidFill>
                <a:srgbClr val="D13F11"/>
              </a:solidFill>
            </a:endParaRPr>
          </a:p>
        </p:txBody>
      </p:sp>
      <p:pic>
        <p:nvPicPr>
          <p:cNvPr id="16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4682" y="2878358"/>
            <a:ext cx="412750" cy="363537"/>
          </a:xfrm>
          <a:prstGeom prst="rect">
            <a:avLst/>
          </a:prstGeom>
          <a:noFill/>
        </p:spPr>
      </p:pic>
      <p:pic>
        <p:nvPicPr>
          <p:cNvPr id="17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3012" y="2863083"/>
            <a:ext cx="412750" cy="363537"/>
          </a:xfrm>
          <a:prstGeom prst="rect">
            <a:avLst/>
          </a:prstGeom>
          <a:noFill/>
        </p:spPr>
      </p:pic>
      <p:pic>
        <p:nvPicPr>
          <p:cNvPr id="18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4101" y="2890504"/>
            <a:ext cx="412750" cy="363537"/>
          </a:xfrm>
          <a:prstGeom prst="rect">
            <a:avLst/>
          </a:prstGeom>
          <a:noFill/>
        </p:spPr>
      </p:pic>
      <p:sp>
        <p:nvSpPr>
          <p:cNvPr id="19" name="AutoShape 7"/>
          <p:cNvSpPr>
            <a:spLocks noChangeArrowheads="1"/>
          </p:cNvSpPr>
          <p:nvPr/>
        </p:nvSpPr>
        <p:spPr bwMode="gray">
          <a:xfrm rot="5400000">
            <a:off x="5786155" y="2832451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20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592" y="2157425"/>
            <a:ext cx="691418" cy="6781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30691" y="2340798"/>
            <a:ext cx="48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691" y="2907979"/>
            <a:ext cx="414564" cy="3657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09788" y="3421683"/>
            <a:ext cx="18684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Сопровождение процесса </a:t>
            </a:r>
            <a:r>
              <a:rPr lang="ru-RU" sz="1400" b="1" dirty="0" err="1" smtClean="0"/>
              <a:t>финализации</a:t>
            </a:r>
            <a:r>
              <a:rPr lang="ru-RU" sz="1400" b="1" dirty="0" smtClean="0"/>
              <a:t> проектной деятельности командами внедрения 1 потока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956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Январь-февраль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51" y="1628800"/>
            <a:ext cx="8229600" cy="4525963"/>
          </a:xfrm>
        </p:spPr>
        <p:txBody>
          <a:bodyPr>
            <a:normAutofit fontScale="92500"/>
          </a:bodyPr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января </a:t>
            </a:r>
            <a:r>
              <a:rPr lang="ru-RU" b="1" dirty="0" smtClean="0">
                <a:solidFill>
                  <a:srgbClr val="00B050"/>
                </a:solidFill>
              </a:rPr>
              <a:t>в 14:00 (ауд.204) </a:t>
            </a:r>
            <a:r>
              <a:rPr lang="ru-RU" b="1" i="1" dirty="0" err="1" smtClean="0">
                <a:solidFill>
                  <a:srgbClr val="00B050"/>
                </a:solidFill>
              </a:rPr>
              <a:t>Кейсориум</a:t>
            </a:r>
            <a:r>
              <a:rPr lang="ru-RU" b="1" i="1" dirty="0" smtClean="0">
                <a:solidFill>
                  <a:srgbClr val="00B050"/>
                </a:solidFill>
              </a:rPr>
              <a:t> «Среда развития 4К в дошкольной организации»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февраля </a:t>
            </a:r>
            <a:r>
              <a:rPr lang="ru-RU" b="1" dirty="0" smtClean="0">
                <a:solidFill>
                  <a:srgbClr val="0070C0"/>
                </a:solidFill>
              </a:rPr>
              <a:t>в 13:00 </a:t>
            </a:r>
            <a:r>
              <a:rPr lang="ru-RU" b="1" i="1" dirty="0" smtClean="0">
                <a:solidFill>
                  <a:srgbClr val="0070C0"/>
                </a:solidFill>
              </a:rPr>
              <a:t>Мастер-класс педагогов-психологов «Практики РЛП в работе педагога-психолога»</a:t>
            </a:r>
          </a:p>
          <a:p>
            <a:pPr algn="just"/>
            <a:r>
              <a:rPr lang="ru-RU" b="1" i="1" dirty="0" smtClean="0">
                <a:solidFill>
                  <a:srgbClr val="00B050"/>
                </a:solidFill>
              </a:rPr>
              <a:t>Сбор статей в журнал «Образовательная панорама», посвященный проекту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22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447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Митап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i="1" dirty="0" smtClean="0">
                <a:solidFill>
                  <a:srgbClr val="00B050"/>
                </a:solidFill>
              </a:rPr>
              <a:t>А</a:t>
            </a:r>
            <a:r>
              <a:rPr lang="ru-RU" sz="2800" i="1" dirty="0" smtClean="0">
                <a:solidFill>
                  <a:srgbClr val="00B050"/>
                </a:solidFill>
              </a:rPr>
              <a:t>вторские </a:t>
            </a:r>
            <a:r>
              <a:rPr lang="ru-RU" sz="2800" i="1" dirty="0">
                <a:solidFill>
                  <a:srgbClr val="00B050"/>
                </a:solidFill>
              </a:rPr>
              <a:t>практики </a:t>
            </a:r>
            <a:r>
              <a:rPr lang="ru-RU" sz="2800" i="1" dirty="0" smtClean="0">
                <a:solidFill>
                  <a:srgbClr val="00B050"/>
                </a:solidFill>
              </a:rPr>
              <a:t>педагогов: 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ru-RU" sz="2800" i="1" dirty="0" smtClean="0">
                <a:solidFill>
                  <a:srgbClr val="00B050"/>
                </a:solidFill>
              </a:rPr>
              <a:t>«Школа </a:t>
            </a:r>
            <a:r>
              <a:rPr lang="ru-RU" sz="2800" i="1" dirty="0" smtClean="0">
                <a:solidFill>
                  <a:srgbClr val="00B050"/>
                </a:solidFill>
              </a:rPr>
              <a:t>возможностей»</a:t>
            </a:r>
            <a:endParaRPr lang="ru-RU" sz="2800" i="1" dirty="0" smtClean="0">
              <a:solidFill>
                <a:srgbClr val="00B05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ППК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«Навигация </a:t>
            </a:r>
            <a:r>
              <a:rPr lang="ru-RU" sz="2800" i="1" dirty="0">
                <a:solidFill>
                  <a:srgbClr val="0070C0"/>
                </a:solidFill>
              </a:rPr>
              <a:t>обучающихся сообществ в личностно-развивающей образовательной среде»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00B050"/>
                </a:solidFill>
              </a:rPr>
              <a:t>Виртуальная экскурсия </a:t>
            </a:r>
            <a:r>
              <a:rPr lang="ru-RU" sz="2800" i="1" dirty="0" smtClean="0">
                <a:solidFill>
                  <a:srgbClr val="00B050"/>
                </a:solidFill>
              </a:rPr>
              <a:t>«ЛРОС через 3 года»</a:t>
            </a:r>
          </a:p>
          <a:p>
            <a:pPr algn="just"/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онференция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по сельской школе</a:t>
            </a:r>
          </a:p>
          <a:p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Веб-совещание </a:t>
            </a:r>
            <a:r>
              <a:rPr lang="ru-RU" sz="2800" dirty="0" smtClean="0">
                <a:solidFill>
                  <a:srgbClr val="00B050"/>
                </a:solidFill>
              </a:rPr>
              <a:t>с управленческими командами 1 потока «Идем к завершению»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Евразийском форуме</a:t>
            </a:r>
          </a:p>
          <a:p>
            <a:pPr algn="just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событие с командами 1 потока (</a:t>
            </a:r>
            <a:r>
              <a:rPr lang="ru-RU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фонд+регион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 регионального этапа Фестиваля инновационных практик РЛП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95b6dd1684d51d8ef2ad856d9657f8d93d21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707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Веб-совещание  с руководителями ОО «Планирование событий  на 2 полугодие 2021-2022» </vt:lpstr>
      <vt:lpstr>Активней нас только Солнце!</vt:lpstr>
      <vt:lpstr>Благодарственные письма образовательным организациям</vt:lpstr>
      <vt:lpstr>Благодарности педагогам</vt:lpstr>
      <vt:lpstr>Благодарности педагогам</vt:lpstr>
      <vt:lpstr>Ключевые задачи 2022</vt:lpstr>
      <vt:lpstr>Январь-февраль</vt:lpstr>
      <vt:lpstr>Март</vt:lpstr>
      <vt:lpstr>Апрель</vt:lpstr>
      <vt:lpstr>Май-Июнь</vt:lpstr>
      <vt:lpstr>Подготовка к ППК </vt:lpstr>
      <vt:lpstr>Подготовка к Виртуальной экскурсии  «ЛРОС через 3 года»</vt:lpstr>
      <vt:lpstr>Посещение Виртуальной экскурсии  «ЛРОС через 3 года»</vt:lpstr>
      <vt:lpstr>Оформление со-бытийной карты</vt:lpstr>
      <vt:lpstr>Презентация PowerPoint</vt:lpstr>
      <vt:lpstr>И такой не было, надеемся…</vt:lpstr>
      <vt:lpstr>Хочется верить, что такие реакции</vt:lpstr>
      <vt:lpstr>Готовы к сотрудничеству!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квадраты - шаблон презентации с сайта http://presentation-creation.ru</dc:title>
  <dc:creator>obstinate</dc:creator>
  <dc:description>Шаблон презентации с сайта http://presentation-creation.ru/</dc:description>
  <cp:lastModifiedBy>Елена Львовна Измайлова</cp:lastModifiedBy>
  <cp:revision>38</cp:revision>
  <dcterms:created xsi:type="dcterms:W3CDTF">2017-06-26T18:15:24Z</dcterms:created>
  <dcterms:modified xsi:type="dcterms:W3CDTF">2022-01-18T10:38:12Z</dcterms:modified>
</cp:coreProperties>
</file>