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B04EB0-D482-4572-974F-D7C441C1D249}">
          <p14:sldIdLst>
            <p14:sldId id="256"/>
            <p14:sldId id="266"/>
            <p14:sldId id="25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Раздел без заголовка" id="{EA0FD7E3-09B4-4D5E-9FA0-A7D039B1D0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005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7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1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5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1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1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0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1F7C-5246-4321-BE4E-40EC2C1F882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AAEA-526E-4417-8EDA-5A75F347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007417" cy="6048672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00B0F0"/>
              </a:solidFill>
            </a:endParaRPr>
          </a:p>
          <a:p>
            <a:r>
              <a:rPr lang="ru-RU" sz="3600" b="1" dirty="0" smtClean="0">
                <a:solidFill>
                  <a:srgbClr val="00B0F0"/>
                </a:solidFill>
              </a:rPr>
              <a:t>«Формы и методы оказания консультативной помощи обучающимся в проектировании своего профессионального будущего»</a:t>
            </a:r>
            <a:endParaRPr lang="ru-RU" sz="3600" b="1" dirty="0">
              <a:solidFill>
                <a:srgbClr val="00B0F0"/>
              </a:solidFill>
            </a:endParaRPr>
          </a:p>
          <a:p>
            <a:endParaRPr lang="ru-RU" sz="4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Лодеровский А.В. зав. </a:t>
            </a:r>
            <a:r>
              <a:rPr lang="ru-RU" sz="2000" b="1" dirty="0" err="1" smtClean="0">
                <a:solidFill>
                  <a:srgbClr val="00B0F0"/>
                </a:solidFill>
              </a:rPr>
              <a:t>ОПСиК</a:t>
            </a:r>
            <a:r>
              <a:rPr lang="ru-RU" sz="2000" b="1" dirty="0" smtClean="0">
                <a:solidFill>
                  <a:srgbClr val="00B0F0"/>
                </a:solidFill>
              </a:rPr>
              <a:t> Центра «Ресурс»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7748" y="5733256"/>
            <a:ext cx="6120680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Периодизация </a:t>
            </a:r>
            <a:r>
              <a:rPr lang="ru-RU" sz="3200" b="1" dirty="0" smtClean="0">
                <a:solidFill>
                  <a:srgbClr val="00B0F0"/>
                </a:solidFill>
              </a:rPr>
              <a:t>развития человека  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(по Е.А. </a:t>
            </a:r>
            <a:r>
              <a:rPr lang="ru-RU" sz="3200" b="1" dirty="0" smtClean="0">
                <a:solidFill>
                  <a:srgbClr val="00B0F0"/>
                </a:solidFill>
              </a:rPr>
              <a:t>Климову)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Стадия </a:t>
            </a:r>
            <a:r>
              <a:rPr lang="ru-RU" dirty="0" err="1"/>
              <a:t>предигры</a:t>
            </a:r>
            <a:r>
              <a:rPr lang="ru-RU" dirty="0"/>
              <a:t> (от 0 до 3 лет);</a:t>
            </a:r>
          </a:p>
          <a:p>
            <a:pPr marL="0" indent="0">
              <a:buNone/>
            </a:pPr>
            <a:r>
              <a:rPr lang="ru-RU" dirty="0"/>
              <a:t>2. Стадия игры (от 3 до 8 лет);</a:t>
            </a:r>
          </a:p>
          <a:p>
            <a:pPr marL="0" indent="0">
              <a:buNone/>
            </a:pPr>
            <a:r>
              <a:rPr lang="ru-RU" dirty="0"/>
              <a:t>3. Стадия овладения учебной деятельностью (от 6-8 до 11-12 лет);</a:t>
            </a:r>
          </a:p>
          <a:p>
            <a:pPr marL="0" indent="0">
              <a:buNone/>
            </a:pPr>
            <a:r>
              <a:rPr lang="ru-RU" dirty="0"/>
              <a:t>4. Стадия «оптации» </a:t>
            </a:r>
            <a:r>
              <a:rPr lang="ru-RU" dirty="0" smtClean="0"/>
              <a:t>(от </a:t>
            </a:r>
            <a:r>
              <a:rPr lang="ru-RU" dirty="0"/>
              <a:t>11-12 до 15-18 лет);</a:t>
            </a:r>
          </a:p>
          <a:p>
            <a:pPr marL="0" indent="0">
              <a:buNone/>
            </a:pPr>
            <a:r>
              <a:rPr lang="ru-RU" dirty="0"/>
              <a:t>5. Стадия профессиональной подготовки ( от 15-18 до 16-23 лет);</a:t>
            </a:r>
          </a:p>
          <a:p>
            <a:pPr marL="0" indent="0">
              <a:buNone/>
            </a:pPr>
            <a:r>
              <a:rPr lang="ru-RU" dirty="0"/>
              <a:t>6. Стадия развития профессионала (от 16-23 лет до пенсии).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Периодизация развития человека 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(по Д. </a:t>
            </a:r>
            <a:r>
              <a:rPr lang="ru-RU" sz="3200" b="1" dirty="0" err="1" smtClean="0">
                <a:solidFill>
                  <a:srgbClr val="00B0F0"/>
                </a:solidFill>
              </a:rPr>
              <a:t>Сьюперу</a:t>
            </a:r>
            <a:r>
              <a:rPr lang="ru-RU" sz="3200" b="1" dirty="0" smtClean="0">
                <a:solidFill>
                  <a:srgbClr val="00B0F0"/>
                </a:solidFill>
              </a:rPr>
              <a:t>)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Рост: развитие интересов, способностей (0-14 лет);</a:t>
            </a:r>
          </a:p>
          <a:p>
            <a:pPr marL="0" indent="0">
              <a:buNone/>
            </a:pPr>
            <a:r>
              <a:rPr lang="ru-RU" dirty="0"/>
              <a:t>2. Исследовательский: апробация своих сил (14-25 лет);</a:t>
            </a:r>
          </a:p>
          <a:p>
            <a:pPr marL="0" indent="0">
              <a:buNone/>
            </a:pPr>
            <a:r>
              <a:rPr lang="ru-RU" dirty="0"/>
              <a:t>3. Утверждение: профессиональное образование и упрочение своих позиций в обществе (25-44 года);</a:t>
            </a:r>
          </a:p>
          <a:p>
            <a:pPr marL="0" indent="0">
              <a:buNone/>
            </a:pPr>
            <a:r>
              <a:rPr lang="ru-RU" dirty="0"/>
              <a:t>4. Поддержание: создание устойчивого профессионального положения (45-64 года);</a:t>
            </a:r>
          </a:p>
          <a:p>
            <a:pPr marL="0" indent="0">
              <a:buNone/>
            </a:pPr>
            <a:r>
              <a:rPr lang="ru-RU" dirty="0"/>
              <a:t>5. Спад: уменьшение профессиональной активности (65- и более лет).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16" y="467092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B0F0"/>
                </a:solidFill>
              </a:rPr>
              <a:t>ПРОФЕССИОНАЛЬНОЕ САМООПРЕДЕЛЕНИЕ </a:t>
            </a:r>
            <a:br>
              <a:rPr lang="ru-RU" sz="2200" b="1" dirty="0">
                <a:solidFill>
                  <a:srgbClr val="00B0F0"/>
                </a:solidFill>
              </a:rPr>
            </a:br>
            <a:r>
              <a:rPr lang="ru-RU" sz="2200" b="1" dirty="0">
                <a:solidFill>
                  <a:srgbClr val="00B0F0"/>
                </a:solidFill>
              </a:rPr>
              <a:t>В </a:t>
            </a:r>
            <a:r>
              <a:rPr lang="ru-RU" sz="2200" b="1" dirty="0" smtClean="0">
                <a:solidFill>
                  <a:srgbClr val="00B0F0"/>
                </a:solidFill>
              </a:rPr>
              <a:t>ОБРАЗОВАТЕЛЬНЫХ СТАНДАРТАХ</a:t>
            </a:r>
            <a:br>
              <a:rPr lang="ru-RU" sz="2200" b="1" dirty="0" smtClean="0">
                <a:solidFill>
                  <a:srgbClr val="00B0F0"/>
                </a:solidFill>
              </a:rPr>
            </a:br>
            <a:r>
              <a:rPr lang="ru-RU" sz="2200" b="1" dirty="0" smtClean="0">
                <a:solidFill>
                  <a:srgbClr val="00B0F0"/>
                </a:solidFill>
              </a:rPr>
              <a:t/>
            </a:r>
            <a:br>
              <a:rPr lang="ru-RU" sz="2200" b="1" dirty="0" smtClean="0">
                <a:solidFill>
                  <a:srgbClr val="00B0F0"/>
                </a:solidFill>
              </a:rPr>
            </a:br>
            <a:r>
              <a:rPr lang="ru-RU" sz="1300" b="1" dirty="0" smtClean="0">
                <a:solidFill>
                  <a:srgbClr val="00B0F0"/>
                </a:solidFill>
              </a:rPr>
              <a:t>НАЧАЛЬНОЕ </a:t>
            </a:r>
            <a:r>
              <a:rPr lang="ru-RU" sz="1300" b="1" dirty="0">
                <a:solidFill>
                  <a:srgbClr val="00B0F0"/>
                </a:solidFill>
              </a:rPr>
              <a:t>ОБЩЕЕ ОБРАЗОВАНИЕ </a:t>
            </a:r>
            <a:br>
              <a:rPr lang="ru-RU" sz="1300" b="1" dirty="0">
                <a:solidFill>
                  <a:srgbClr val="00B0F0"/>
                </a:solidFill>
              </a:rPr>
            </a:br>
            <a:r>
              <a:rPr lang="ru-RU" sz="1300" b="1" dirty="0">
                <a:solidFill>
                  <a:srgbClr val="00B0F0"/>
                </a:solidFill>
              </a:rPr>
              <a:t>1 - 4-е КЛАССЫ</a:t>
            </a:r>
            <a:br>
              <a:rPr lang="ru-RU" sz="1300" b="1" dirty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32230"/>
            <a:ext cx="8229600" cy="4293933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Формирование ценностного отношения к труду; понимания роли трудовой деятельности в жизни человека и в обществе</a:t>
            </a:r>
            <a:r>
              <a:rPr lang="ru-RU" sz="2600" dirty="0" smtClean="0"/>
              <a:t>.</a:t>
            </a:r>
          </a:p>
          <a:p>
            <a:endParaRPr lang="ru-RU" sz="2600" dirty="0"/>
          </a:p>
          <a:p>
            <a:r>
              <a:rPr lang="ru-RU" sz="2600" dirty="0"/>
              <a:t>Формирование знаний распространенных профессий (с учетом региональных особенностей</a:t>
            </a:r>
            <a:r>
              <a:rPr lang="ru-RU" sz="2600" dirty="0" smtClean="0"/>
              <a:t>).</a:t>
            </a:r>
          </a:p>
          <a:p>
            <a:endParaRPr lang="ru-RU" sz="2600" dirty="0"/>
          </a:p>
          <a:p>
            <a:r>
              <a:rPr lang="ru-RU" sz="2600" dirty="0"/>
              <a:t>Формирование интереса к учебно-познавательной деятельности, основанной на посильной практической включенности в различные ее виды, в том числе социальную, трудовую, игровую, исследовательскую</a:t>
            </a:r>
            <a:r>
              <a:rPr lang="ru-RU" sz="2600" dirty="0" smtClean="0"/>
              <a:t>.</a:t>
            </a:r>
          </a:p>
          <a:p>
            <a:endParaRPr lang="ru-RU" sz="2600" dirty="0"/>
          </a:p>
          <a:p>
            <a:r>
              <a:rPr lang="ru-RU" sz="2600" dirty="0"/>
              <a:t>Формирование умения работать с основными источниками информации; осуществлять сотрудничество в процессе совместной работы.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914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16" y="467092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B0F0"/>
                </a:solidFill>
              </a:rPr>
              <a:t>ПРОФЕССИОНАЛЬНОЕ САМООПРЕДЕЛЕНИЕ </a:t>
            </a:r>
            <a:br>
              <a:rPr lang="ru-RU" sz="2200" b="1" dirty="0">
                <a:solidFill>
                  <a:srgbClr val="00B0F0"/>
                </a:solidFill>
              </a:rPr>
            </a:br>
            <a:r>
              <a:rPr lang="ru-RU" sz="2200" b="1" dirty="0">
                <a:solidFill>
                  <a:srgbClr val="00B0F0"/>
                </a:solidFill>
              </a:rPr>
              <a:t>В </a:t>
            </a:r>
            <a:r>
              <a:rPr lang="ru-RU" sz="2200" b="1" dirty="0" smtClean="0">
                <a:solidFill>
                  <a:srgbClr val="00B0F0"/>
                </a:solidFill>
              </a:rPr>
              <a:t>ОБРАЗОВАТЕЛЬНЫХ СТАНДАРТАХ</a:t>
            </a:r>
            <a:br>
              <a:rPr lang="ru-RU" sz="2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1300" b="1" dirty="0" smtClean="0">
                <a:solidFill>
                  <a:srgbClr val="00B0F0"/>
                </a:solidFill>
              </a:rPr>
              <a:t>СРЕДНЕЕ </a:t>
            </a:r>
            <a:r>
              <a:rPr lang="ru-RU" sz="1300" b="1" dirty="0">
                <a:solidFill>
                  <a:srgbClr val="00B0F0"/>
                </a:solidFill>
              </a:rPr>
              <a:t>ОБЩЕЕ ОБРАЗОВАНИЕ </a:t>
            </a:r>
            <a:br>
              <a:rPr lang="ru-RU" sz="1300" b="1" dirty="0">
                <a:solidFill>
                  <a:srgbClr val="00B0F0"/>
                </a:solidFill>
              </a:rPr>
            </a:br>
            <a:r>
              <a:rPr lang="ru-RU" sz="1300" b="1" dirty="0" smtClean="0">
                <a:solidFill>
                  <a:srgbClr val="00B0F0"/>
                </a:solidFill>
              </a:rPr>
              <a:t>  5 </a:t>
            </a:r>
            <a:r>
              <a:rPr lang="ru-RU" sz="1300" b="1" dirty="0">
                <a:solidFill>
                  <a:srgbClr val="00B0F0"/>
                </a:solidFill>
              </a:rPr>
              <a:t>– 9-е КЛАССЫ</a:t>
            </a:r>
            <a:br>
              <a:rPr lang="ru-RU" sz="1300" b="1" dirty="0">
                <a:solidFill>
                  <a:srgbClr val="00B0F0"/>
                </a:solidFill>
              </a:rPr>
            </a:br>
            <a:endParaRPr lang="ru-RU" sz="1300" b="1" dirty="0">
              <a:solidFill>
                <a:srgbClr val="00B0F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32230"/>
            <a:ext cx="8229600" cy="4293933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Формирование знаний о: </a:t>
            </a:r>
          </a:p>
          <a:p>
            <a:r>
              <a:rPr lang="ru-RU" sz="3400" dirty="0"/>
              <a:t>сферах современного производства; </a:t>
            </a:r>
          </a:p>
          <a:p>
            <a:r>
              <a:rPr lang="ru-RU" sz="3400" dirty="0"/>
              <a:t>разделении труда на производстве; </a:t>
            </a:r>
          </a:p>
          <a:p>
            <a:r>
              <a:rPr lang="ru-RU" sz="3400" dirty="0"/>
              <a:t>понятиях «специальности и квалификации работника»; </a:t>
            </a:r>
          </a:p>
          <a:p>
            <a:r>
              <a:rPr lang="ru-RU" sz="3400" dirty="0"/>
              <a:t>факторах, влияющих на уровень оплаты труда; </a:t>
            </a:r>
          </a:p>
          <a:p>
            <a:r>
              <a:rPr lang="ru-RU" sz="3400" dirty="0"/>
              <a:t>путях получения профессионального образования; </a:t>
            </a:r>
          </a:p>
          <a:p>
            <a:r>
              <a:rPr lang="ru-RU" sz="3400" dirty="0"/>
              <a:t>необходимости учета требований к качествам личности при выборе профессии.</a:t>
            </a:r>
          </a:p>
          <a:p>
            <a:endParaRPr lang="ru-RU" sz="3400" dirty="0"/>
          </a:p>
          <a:p>
            <a:r>
              <a:rPr lang="ru-RU" sz="3400" dirty="0"/>
              <a:t>Формирование умений: </a:t>
            </a:r>
          </a:p>
          <a:p>
            <a:r>
              <a:rPr lang="ru-RU" sz="3400" dirty="0"/>
              <a:t>находить информацию о региональных учреждениях профессионального образования, путях получения профессионального образования и трудоустройства; </a:t>
            </a:r>
          </a:p>
          <a:p>
            <a:r>
              <a:rPr lang="ru-RU" sz="3400" dirty="0"/>
              <a:t>сопоставлять свои способности и возможности с требованиями профессии.</a:t>
            </a:r>
          </a:p>
          <a:p>
            <a:endParaRPr lang="ru-RU" sz="3400" dirty="0"/>
          </a:p>
          <a:p>
            <a:r>
              <a:rPr lang="ru-RU" sz="3400" dirty="0"/>
              <a:t>Формирование навыка использования приобретенных знаний и умений в практической деятельности и повседневной жизни для построения планов профессиональной карьеры, выбора пути продолжения образования или трудоустройства.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914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16" y="467092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B0F0"/>
                </a:solidFill>
              </a:rPr>
              <a:t>ПРОФЕССИОНАЛЬНОЕ САМООПРЕДЕЛЕНИЕ </a:t>
            </a:r>
            <a:br>
              <a:rPr lang="ru-RU" sz="2200" b="1" dirty="0">
                <a:solidFill>
                  <a:srgbClr val="00B0F0"/>
                </a:solidFill>
              </a:rPr>
            </a:br>
            <a:r>
              <a:rPr lang="ru-RU" sz="2200" b="1" dirty="0">
                <a:solidFill>
                  <a:srgbClr val="00B0F0"/>
                </a:solidFill>
              </a:rPr>
              <a:t>В </a:t>
            </a:r>
            <a:r>
              <a:rPr lang="ru-RU" sz="2200" b="1" dirty="0" smtClean="0">
                <a:solidFill>
                  <a:srgbClr val="00B0F0"/>
                </a:solidFill>
              </a:rPr>
              <a:t>ОБРАЗОВАТЕЛЬНЫХ СТАНДАРТАХ</a:t>
            </a:r>
            <a:br>
              <a:rPr lang="ru-RU" sz="2200" b="1" dirty="0" smtClean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1300" b="1" dirty="0">
                <a:solidFill>
                  <a:srgbClr val="00B0F0"/>
                </a:solidFill>
              </a:rPr>
              <a:t>СРЕДНЕЕ (ПОЛНОЕ) ОБЩЕЕ ОБРАЗОВАНИЕ </a:t>
            </a:r>
            <a:br>
              <a:rPr lang="ru-RU" sz="1300" b="1" dirty="0">
                <a:solidFill>
                  <a:srgbClr val="00B0F0"/>
                </a:solidFill>
              </a:rPr>
            </a:br>
            <a:r>
              <a:rPr lang="ru-RU" sz="1300" b="1" dirty="0">
                <a:solidFill>
                  <a:srgbClr val="00B0F0"/>
                </a:solidFill>
              </a:rPr>
              <a:t>10 – 11-е КЛАССЫ</a:t>
            </a:r>
            <a:br>
              <a:rPr lang="ru-RU" sz="1300" b="1" dirty="0">
                <a:solidFill>
                  <a:srgbClr val="00B0F0"/>
                </a:solidFill>
              </a:rPr>
            </a:br>
            <a:endParaRPr lang="ru-RU" sz="1300" b="1" dirty="0">
              <a:solidFill>
                <a:srgbClr val="00B0F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32230"/>
            <a:ext cx="8229600" cy="429393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Формирование знаний:</a:t>
            </a:r>
          </a:p>
          <a:p>
            <a:r>
              <a:rPr lang="ru-RU" dirty="0"/>
              <a:t>об источниках получения информации;</a:t>
            </a:r>
          </a:p>
          <a:p>
            <a:r>
              <a:rPr lang="ru-RU" dirty="0"/>
              <a:t>о путях получения профессионального образования и трудоустройства.</a:t>
            </a:r>
          </a:p>
          <a:p>
            <a:endParaRPr lang="ru-RU" dirty="0"/>
          </a:p>
          <a:p>
            <a:r>
              <a:rPr lang="ru-RU" dirty="0"/>
              <a:t>Формирование умения уточнять и корректировать профессиональные намерения.</a:t>
            </a:r>
          </a:p>
          <a:p>
            <a:endParaRPr lang="ru-RU" dirty="0"/>
          </a:p>
          <a:p>
            <a:r>
              <a:rPr lang="ru-RU" dirty="0"/>
              <a:t>Формирование навыка использовать приобретенные знания и умения в практической деятельности и повседневной жизни для:</a:t>
            </a:r>
          </a:p>
          <a:p>
            <a:r>
              <a:rPr lang="ru-RU" dirty="0"/>
              <a:t>самостоятельного анализа рынка   образовательных услуг и профессиональной деятельности;</a:t>
            </a:r>
          </a:p>
          <a:p>
            <a:r>
              <a:rPr lang="ru-RU" dirty="0"/>
              <a:t>рационального поведения на рынке труда, товаров и услуг;</a:t>
            </a:r>
          </a:p>
          <a:p>
            <a:r>
              <a:rPr lang="ru-RU" dirty="0"/>
              <a:t>составления резюме, проведения </a:t>
            </a:r>
            <a:r>
              <a:rPr lang="ru-RU" dirty="0" err="1"/>
              <a:t>самопрезентации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914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54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Направления профориентационной </a:t>
            </a:r>
            <a:r>
              <a:rPr lang="ru-RU" sz="3200" b="1" dirty="0" smtClean="0">
                <a:solidFill>
                  <a:srgbClr val="00B0F0"/>
                </a:solidFill>
              </a:rPr>
              <a:t>работы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800" dirty="0"/>
              <a:t>Профессиональная активизация</a:t>
            </a:r>
          </a:p>
          <a:p>
            <a:r>
              <a:rPr lang="ru-RU" sz="2800" dirty="0"/>
              <a:t>Профессиональное воспитание (развитие)</a:t>
            </a:r>
          </a:p>
          <a:p>
            <a:r>
              <a:rPr lang="ru-RU" sz="2800" dirty="0"/>
              <a:t>Профессиональный выбор (отбор)</a:t>
            </a:r>
          </a:p>
          <a:p>
            <a:r>
              <a:rPr lang="ru-RU" sz="2800" dirty="0"/>
              <a:t>Профессиональное просвещение</a:t>
            </a:r>
          </a:p>
          <a:p>
            <a:r>
              <a:rPr lang="ru-RU" sz="2800" dirty="0"/>
              <a:t>Профессиональная консультация</a:t>
            </a:r>
          </a:p>
          <a:p>
            <a:r>
              <a:rPr lang="ru-RU" sz="2800" dirty="0"/>
              <a:t>Социально-профессиональная адаптация</a:t>
            </a:r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170463"/>
            <a:ext cx="6696744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39" y="11112"/>
            <a:ext cx="871296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Профессиональная активизация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639" y="1052736"/>
            <a:ext cx="63088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1825" y="1700808"/>
            <a:ext cx="82606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Система мер, направленная на актуализацию вопросов профессионального самоопределения и развития.</a:t>
            </a:r>
          </a:p>
          <a:p>
            <a:r>
              <a:rPr lang="ru-RU" sz="2800" dirty="0"/>
              <a:t>«Пробуждение», поощрение, поддержка собственных шагов молодого человека на пути от смутных переживаний и ощущений смысла к реалистичным целям и программам их воплощения.</a:t>
            </a:r>
          </a:p>
        </p:txBody>
      </p:sp>
    </p:spTree>
    <p:extLst>
      <p:ext uri="{BB962C8B-B14F-4D97-AF65-F5344CB8AC3E}">
        <p14:creationId xmlns:p14="http://schemas.microsoft.com/office/powerpoint/2010/main" val="2847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39" y="11112"/>
            <a:ext cx="871296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Профессиональное воспитание (</a:t>
            </a:r>
            <a:r>
              <a:rPr lang="ru-RU" sz="3200" b="1" dirty="0" smtClean="0">
                <a:solidFill>
                  <a:srgbClr val="00B0F0"/>
                </a:solidFill>
              </a:rPr>
              <a:t>развитие)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639" y="1052736"/>
            <a:ext cx="63088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832230"/>
            <a:ext cx="8064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Формирование </a:t>
            </a:r>
            <a:r>
              <a:rPr lang="ru-RU" sz="3200" dirty="0"/>
              <a:t>профессиональных и личностных качеств, навыков, способов и стратегий профессиональной культуры человека – основы для решения актуальных социально-профессиональных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578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39" y="11112"/>
            <a:ext cx="871296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Профессиональный </a:t>
            </a:r>
            <a:r>
              <a:rPr lang="ru-RU" sz="3200" b="1" dirty="0" smtClean="0">
                <a:solidFill>
                  <a:srgbClr val="00B0F0"/>
                </a:solidFill>
              </a:rPr>
              <a:t>отбор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639" y="1052736"/>
            <a:ext cx="63088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Определение степени профессиональной пригодности человека к конкретной профессии (рабочему месту, должности) в соответствии с нормативными требованиями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1728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Профессиональное просвещение и  </a:t>
            </a:r>
            <a:r>
              <a:rPr lang="ru-RU" sz="3200" b="1" dirty="0" smtClean="0">
                <a:solidFill>
                  <a:srgbClr val="00B0F0"/>
                </a:solidFill>
              </a:rPr>
              <a:t>его </a:t>
            </a:r>
            <a:r>
              <a:rPr lang="ru-RU" sz="3200" b="1" dirty="0">
                <a:solidFill>
                  <a:srgbClr val="00B0F0"/>
                </a:solidFill>
              </a:rPr>
              <a:t>формы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2200" b="1" dirty="0">
                <a:solidFill>
                  <a:srgbClr val="00B0F0"/>
                </a:solidFill>
              </a:rPr>
              <a:t>Профессиональное просвещение </a:t>
            </a:r>
            <a:r>
              <a:rPr lang="ru-RU" sz="2200" b="1" dirty="0" smtClean="0">
                <a:solidFill>
                  <a:srgbClr val="00B0F0"/>
                </a:solidFill>
              </a:rPr>
              <a:t>- выработка </a:t>
            </a:r>
            <a:r>
              <a:rPr lang="ru-RU" sz="2200" b="1" dirty="0">
                <a:solidFill>
                  <a:srgbClr val="00B0F0"/>
                </a:solidFill>
              </a:rPr>
              <a:t>у молодежи знаний о мире профессий, способах и условиях осуществления профессионального выбора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Профессиональная информация </a:t>
            </a:r>
            <a:endParaRPr lang="ru-RU" sz="5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Представляет </a:t>
            </a:r>
            <a:r>
              <a:rPr lang="ru-RU" sz="5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собой ознакомление молодежи с основными профессиями и специальностями (содержание труда, режим труда и отдыха, перспективы развития, формы обучения, система 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Профессиональная пропаганда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Предполагает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пропаганду профессий, по которым наблюдается дефицит кадров либо ожидается расширение их подготовки в связи с увеличением объема или реконструкцией производства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Профессиональная </a:t>
            </a:r>
            <a:r>
              <a:rPr lang="ru-RU" sz="3200" b="1" dirty="0" smtClean="0">
                <a:solidFill>
                  <a:srgbClr val="00B0F0"/>
                </a:solidFill>
              </a:rPr>
              <a:t>консультация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Оказание </a:t>
            </a:r>
            <a:r>
              <a:rPr lang="ru-RU" dirty="0"/>
              <a:t>помощи человеку в профессиональном самоопределении и развитии, основанной на изучении его индивидуальных характеристик и возможностей реальной ситуации</a:t>
            </a:r>
          </a:p>
          <a:p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</a:rPr>
              <a:t>Социально-профессиональная </a:t>
            </a:r>
            <a:r>
              <a:rPr lang="ru-RU" sz="3200" b="1" dirty="0" smtClean="0">
                <a:solidFill>
                  <a:srgbClr val="00B0F0"/>
                </a:solidFill>
              </a:rPr>
              <a:t>адаптация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Система мер, способствующих профессиональному становлению работника, формированию у него соответствующих социальных и профессиональных качеств, установок и потребностей к активному творческому труду, достижению высокого уровня профессионализма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F0"/>
                </a:solidFill>
              </a:rPr>
              <a:t>Профориентация 2:0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Атлас новых профессий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39769"/>
            <a:ext cx="4040188" cy="282148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Школа профессий будущего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39768"/>
            <a:ext cx="4041775" cy="2749472"/>
          </a:xfrm>
          <a:prstGeom prst="rect">
            <a:avLst/>
          </a:prstGeom>
        </p:spPr>
      </p:pic>
      <p:pic>
        <p:nvPicPr>
          <p:cNvPr id="1026" name="Picture 2" descr="https://shpb.edu.yar.ru/templates/conc2018/first/images/future/custo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8438"/>
            <a:ext cx="476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771" y="1003587"/>
            <a:ext cx="8579691" cy="45719"/>
          </a:xfrm>
          <a:prstGeom prst="rect">
            <a:avLst/>
          </a:prstGeom>
          <a:solidFill>
            <a:srgbClr val="FB8005"/>
          </a:solidFill>
          <a:ln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631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Направления профориентационной работы</vt:lpstr>
      <vt:lpstr>Профессиональная активизация</vt:lpstr>
      <vt:lpstr>Профессиональное воспитание (развитие)</vt:lpstr>
      <vt:lpstr>Профессиональный отбор</vt:lpstr>
      <vt:lpstr>Профессиональное просвещение и  его формы  Профессиональное просвещение - выработка у молодежи знаний о мире профессий, способах и условиях осуществления профессионального выбора</vt:lpstr>
      <vt:lpstr>Профессиональная консультация  </vt:lpstr>
      <vt:lpstr>Социально-профессиональная адаптация  </vt:lpstr>
      <vt:lpstr>Профориентация 2:0  </vt:lpstr>
      <vt:lpstr>Периодизация развития человека   (по Е.А. Климову)  </vt:lpstr>
      <vt:lpstr>Периодизация развития человека  (по Д. Сьюперу)  </vt:lpstr>
      <vt:lpstr>ПРОФЕССИОНАЛЬНОЕ САМООПРЕДЕЛЕНИЕ  В ОБРАЗОВАТЕЛЬНЫХ СТАНДАРТАХ  НАЧАЛЬНОЕ ОБЩЕЕ ОБРАЗОВАНИЕ  1 - 4-е КЛАССЫ  </vt:lpstr>
      <vt:lpstr>ПРОФЕССИОНАЛЬНОЕ САМООПРЕДЕЛЕНИЕ  В ОБРАЗОВАТЕЛЬНЫХ СТАНДАРТАХ  СРЕДНЕЕ ОБЩЕЕ ОБРАЗОВАНИЕ    5 – 9-е КЛАССЫ </vt:lpstr>
      <vt:lpstr>ПРОФЕССИОНАЛЬНОЕ САМООПРЕДЕЛЕНИЕ  В ОБРАЗОВАТЕЛЬНЫХ СТАНДАРТАХ  СРЕДНЕЕ (ПОЛНОЕ) ОБЩЕЕ ОБРАЗОВАНИЕ  10 – 11-е КЛАССЫ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User</cp:lastModifiedBy>
  <cp:revision>70</cp:revision>
  <dcterms:created xsi:type="dcterms:W3CDTF">2019-02-28T08:01:18Z</dcterms:created>
  <dcterms:modified xsi:type="dcterms:W3CDTF">2022-11-15T10:33:13Z</dcterms:modified>
</cp:coreProperties>
</file>