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62" r:id="rId2"/>
    <p:sldId id="260" r:id="rId3"/>
    <p:sldId id="264" r:id="rId4"/>
    <p:sldId id="265" r:id="rId5"/>
    <p:sldId id="266" r:id="rId6"/>
    <p:sldId id="267" r:id="rId7"/>
  </p:sldIdLst>
  <p:sldSz cx="9144000" cy="6858000" type="screen4x3"/>
  <p:notesSz cx="6797675" cy="9926638"/>
  <p:custDataLst>
    <p:tags r:id="rId10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4374A"/>
    <a:srgbClr val="3399FF"/>
    <a:srgbClr val="666699"/>
    <a:srgbClr val="E5907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620" autoAdjust="0"/>
    <p:restoredTop sz="84583" autoAdjust="0"/>
  </p:normalViewPr>
  <p:slideViewPr>
    <p:cSldViewPr>
      <p:cViewPr varScale="1">
        <p:scale>
          <a:sx n="97" d="100"/>
          <a:sy n="97" d="100"/>
        </p:scale>
        <p:origin x="1626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8" d="100"/>
          <a:sy n="68" d="100"/>
        </p:scale>
        <p:origin x="-3492" y="-102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6663A1-BE93-4F19-BCAE-33E954C20B2B}" type="datetimeFigureOut">
              <a:rPr lang="ru-RU" smtClean="0"/>
              <a:t>19.09.2022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0DF26E-F902-4582-B614-0C9EE35F21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328337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0C0431-2448-4DC3-AF70-2785FBE2C445}" type="datetimeFigureOut">
              <a:rPr lang="ru-RU" smtClean="0"/>
              <a:t>19.09.2022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4341FE-AE5C-47F1-8FD8-47C4A673A80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61190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31640" y="2381537"/>
            <a:ext cx="6480720" cy="1080120"/>
          </a:xfrm>
        </p:spPr>
        <p:txBody>
          <a:bodyPr/>
          <a:lstStyle>
            <a:lvl1pPr>
              <a:defRPr b="1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ru-RU" dirty="0" smtClean="0"/>
              <a:t>Образец</a:t>
            </a:r>
            <a:r>
              <a:rPr lang="en-US" dirty="0" smtClean="0"/>
              <a:t> </a:t>
            </a:r>
            <a:r>
              <a:rPr lang="ru-RU" dirty="0" smtClean="0"/>
              <a:t>заголовка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19.09.2022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56427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2pPr>
            <a:lvl3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3pPr>
            <a:lvl4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4pPr>
            <a:lvl5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19.09.2022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88046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2pPr>
            <a:lvl3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3pPr>
            <a:lvl4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4pPr>
            <a:lvl5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19.09.2022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3695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19.09.2022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Номер слайда 5"/>
          <p:cNvSpPr txBox="1">
            <a:spLocks/>
          </p:cNvSpPr>
          <p:nvPr userDrawn="1"/>
        </p:nvSpPr>
        <p:spPr>
          <a:xfrm>
            <a:off x="6705600" y="65087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914400" rtl="0" eaLnBrk="1" latinLnBrk="0" hangingPunct="1">
              <a:defRPr sz="1200" kern="1200">
                <a:solidFill>
                  <a:srgbClr val="3399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9" name="Заголовок 1"/>
          <p:cNvSpPr>
            <a:spLocks noGrp="1"/>
          </p:cNvSpPr>
          <p:nvPr>
            <p:ph type="title"/>
          </p:nvPr>
        </p:nvSpPr>
        <p:spPr>
          <a:xfrm>
            <a:off x="1691680" y="191549"/>
            <a:ext cx="7344816" cy="12241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11" name="Текст 2"/>
          <p:cNvSpPr>
            <a:spLocks noGrp="1"/>
          </p:cNvSpPr>
          <p:nvPr>
            <p:ph idx="1"/>
          </p:nvPr>
        </p:nvSpPr>
        <p:spPr>
          <a:xfrm>
            <a:off x="1835696" y="1556792"/>
            <a:ext cx="7128792" cy="46805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430141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771799" y="4406900"/>
            <a:ext cx="5722913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771799" y="2906713"/>
            <a:ext cx="5722913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accent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19.09.2022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66547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79512" y="2060848"/>
            <a:ext cx="4320480" cy="4093915"/>
          </a:xfrm>
        </p:spPr>
        <p:txBody>
          <a:bodyPr/>
          <a:lstStyle>
            <a:lvl1pPr>
              <a:defRPr sz="2800">
                <a:solidFill>
                  <a:schemeClr val="bg1">
                    <a:lumMod val="95000"/>
                  </a:schemeClr>
                </a:solidFill>
              </a:defRPr>
            </a:lvl1pPr>
            <a:lvl2pPr>
              <a:defRPr sz="2400">
                <a:solidFill>
                  <a:schemeClr val="bg1">
                    <a:lumMod val="95000"/>
                  </a:schemeClr>
                </a:solidFill>
              </a:defRPr>
            </a:lvl2pPr>
            <a:lvl3pPr>
              <a:defRPr sz="2000">
                <a:solidFill>
                  <a:schemeClr val="bg1">
                    <a:lumMod val="95000"/>
                  </a:schemeClr>
                </a:solidFill>
              </a:defRPr>
            </a:lvl3pPr>
            <a:lvl4pPr>
              <a:defRPr sz="1800">
                <a:solidFill>
                  <a:schemeClr val="bg1">
                    <a:lumMod val="95000"/>
                  </a:schemeClr>
                </a:solidFill>
              </a:defRPr>
            </a:lvl4pPr>
            <a:lvl5pPr>
              <a:defRPr sz="1800">
                <a:solidFill>
                  <a:schemeClr val="bg1">
                    <a:lumMod val="95000"/>
                  </a:schemeClr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4008" y="2071389"/>
            <a:ext cx="4320480" cy="4093915"/>
          </a:xfrm>
        </p:spPr>
        <p:txBody>
          <a:bodyPr/>
          <a:lstStyle>
            <a:lvl1pPr>
              <a:defRPr sz="2800">
                <a:solidFill>
                  <a:schemeClr val="bg1">
                    <a:lumMod val="95000"/>
                  </a:schemeClr>
                </a:solidFill>
              </a:defRPr>
            </a:lvl1pPr>
            <a:lvl2pPr>
              <a:defRPr sz="2400">
                <a:solidFill>
                  <a:schemeClr val="bg1">
                    <a:lumMod val="95000"/>
                  </a:schemeClr>
                </a:solidFill>
              </a:defRPr>
            </a:lvl2pPr>
            <a:lvl3pPr>
              <a:defRPr sz="2000">
                <a:solidFill>
                  <a:schemeClr val="bg1">
                    <a:lumMod val="95000"/>
                  </a:schemeClr>
                </a:solidFill>
              </a:defRPr>
            </a:lvl3pPr>
            <a:lvl4pPr>
              <a:defRPr sz="1800">
                <a:solidFill>
                  <a:schemeClr val="bg1">
                    <a:lumMod val="95000"/>
                  </a:schemeClr>
                </a:solidFill>
              </a:defRPr>
            </a:lvl4pPr>
            <a:lvl5pPr>
              <a:defRPr sz="1800">
                <a:solidFill>
                  <a:schemeClr val="bg1">
                    <a:lumMod val="95000"/>
                  </a:schemeClr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19.09.2022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13399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1520" y="1916832"/>
            <a:ext cx="4176464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251520" y="2556594"/>
            <a:ext cx="4176464" cy="3951288"/>
          </a:xfrm>
        </p:spPr>
        <p:txBody>
          <a:bodyPr/>
          <a:lstStyle>
            <a:lvl1pPr>
              <a:defRPr sz="2400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>
              <a:defRPr sz="2000">
                <a:solidFill>
                  <a:schemeClr val="accent6">
                    <a:lumMod val="60000"/>
                    <a:lumOff val="40000"/>
                  </a:schemeClr>
                </a:solidFill>
              </a:defRPr>
            </a:lvl2pPr>
            <a:lvl3pPr>
              <a:defRPr sz="1800">
                <a:solidFill>
                  <a:schemeClr val="accent6">
                    <a:lumMod val="60000"/>
                    <a:lumOff val="40000"/>
                  </a:schemeClr>
                </a:solidFill>
              </a:defRPr>
            </a:lvl3pPr>
            <a:lvl4pPr>
              <a:defRPr sz="1600">
                <a:solidFill>
                  <a:schemeClr val="accent6">
                    <a:lumMod val="60000"/>
                    <a:lumOff val="40000"/>
                  </a:schemeClr>
                </a:solidFill>
              </a:defRPr>
            </a:lvl4pPr>
            <a:lvl5pPr>
              <a:defRPr sz="1600">
                <a:solidFill>
                  <a:schemeClr val="accent6">
                    <a:lumMod val="60000"/>
                    <a:lumOff val="40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716016" y="1934294"/>
            <a:ext cx="4248472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716016" y="2574056"/>
            <a:ext cx="4248472" cy="3951288"/>
          </a:xfrm>
        </p:spPr>
        <p:txBody>
          <a:bodyPr/>
          <a:lstStyle>
            <a:lvl1pPr>
              <a:defRPr sz="2400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>
              <a:defRPr sz="2000">
                <a:solidFill>
                  <a:schemeClr val="accent6">
                    <a:lumMod val="60000"/>
                    <a:lumOff val="40000"/>
                  </a:schemeClr>
                </a:solidFill>
              </a:defRPr>
            </a:lvl2pPr>
            <a:lvl3pPr>
              <a:defRPr sz="1800">
                <a:solidFill>
                  <a:schemeClr val="accent6">
                    <a:lumMod val="60000"/>
                    <a:lumOff val="40000"/>
                  </a:schemeClr>
                </a:solidFill>
              </a:defRPr>
            </a:lvl3pPr>
            <a:lvl4pPr>
              <a:defRPr sz="1600">
                <a:solidFill>
                  <a:schemeClr val="accent6">
                    <a:lumMod val="60000"/>
                    <a:lumOff val="40000"/>
                  </a:schemeClr>
                </a:solidFill>
              </a:defRPr>
            </a:lvl4pPr>
            <a:lvl5pPr>
              <a:defRPr sz="1600">
                <a:solidFill>
                  <a:schemeClr val="accent6">
                    <a:lumMod val="60000"/>
                    <a:lumOff val="40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1375310" y="6410896"/>
            <a:ext cx="1215489" cy="365125"/>
          </a:xfrm>
        </p:spPr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19.09.2022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154184" y="6356350"/>
            <a:ext cx="1649592" cy="365125"/>
          </a:xfrm>
        </p:spPr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471310" y="6356350"/>
            <a:ext cx="1215489" cy="365125"/>
          </a:xfrm>
        </p:spPr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99334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19.09.2022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24577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19.09.2022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59515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3622"/>
            <a:ext cx="3008313" cy="921478"/>
          </a:xfrm>
        </p:spPr>
        <p:txBody>
          <a:bodyPr anchor="b"/>
          <a:lstStyle>
            <a:lvl1pPr algn="l">
              <a:defRPr sz="2000" b="1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63888" y="1916832"/>
            <a:ext cx="5111750" cy="4353347"/>
          </a:xfrm>
        </p:spPr>
        <p:txBody>
          <a:bodyPr/>
          <a:lstStyle>
            <a:lvl1pPr>
              <a:defRPr sz="3200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>
              <a:defRPr sz="2800">
                <a:solidFill>
                  <a:schemeClr val="accent6">
                    <a:lumMod val="60000"/>
                    <a:lumOff val="40000"/>
                  </a:schemeClr>
                </a:solidFill>
              </a:defRPr>
            </a:lvl2pPr>
            <a:lvl3pPr>
              <a:defRPr sz="2400">
                <a:solidFill>
                  <a:schemeClr val="accent6">
                    <a:lumMod val="60000"/>
                    <a:lumOff val="40000"/>
                  </a:schemeClr>
                </a:solidFill>
              </a:defRPr>
            </a:lvl3pPr>
            <a:lvl4pPr>
              <a:defRPr sz="2000">
                <a:solidFill>
                  <a:schemeClr val="accent6">
                    <a:lumMod val="60000"/>
                    <a:lumOff val="40000"/>
                  </a:schemeClr>
                </a:solidFill>
              </a:defRPr>
            </a:lvl4pPr>
            <a:lvl5pPr>
              <a:defRPr sz="2000">
                <a:solidFill>
                  <a:schemeClr val="accent6">
                    <a:lumMod val="60000"/>
                    <a:lumOff val="40000"/>
                  </a:schemeClr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19.09.2022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4896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19.09.2022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86054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hyperlink" Target="https://presentation-creation.ru/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91680" y="191549"/>
            <a:ext cx="7344816" cy="12241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835696" y="1556792"/>
            <a:ext cx="7128792" cy="46805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19.09.2022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7" name="Рисунок 6">
            <a:hlinkClick r:id="rId14"/>
          </p:cNvPr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620688" y="45855"/>
            <a:ext cx="757762" cy="757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02724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bg2">
              <a:lumMod val="50000"/>
            </a:schemeClr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bg2">
              <a:lumMod val="50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bg2">
              <a:lumMod val="50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bg2">
              <a:lumMod val="50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bg2">
              <a:lumMod val="50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bg2">
              <a:lumMod val="5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iro.vr.mirapolis.ru/mira/miravr/4057553531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Вопросы повышения профессиональных компетенций специалистов организаций для детей-сирот и детей, оставшихся без попечения родителей</a:t>
            </a:r>
            <a:endParaRPr lang="ru-RU" sz="2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r">
              <a:spcBef>
                <a:spcPts val="0"/>
              </a:spcBef>
              <a:buNone/>
            </a:pP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spcBef>
                <a:spcPts val="0"/>
              </a:spcBef>
              <a:buNone/>
            </a:pP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spcBef>
                <a:spcPts val="0"/>
              </a:spcBef>
              <a:buNone/>
            </a:pP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spcBef>
                <a:spcPts val="0"/>
              </a:spcBef>
              <a:buNone/>
            </a:pP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spcBef>
                <a:spcPts val="0"/>
              </a:spcBef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КПК «Воспитательная деятельность в детском доме и школе-интернате»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spcBef>
                <a:spcPts val="0"/>
              </a:spcBef>
              <a:buNone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56 час.</a:t>
            </a:r>
          </a:p>
          <a:p>
            <a:pPr marL="0" indent="0" algn="r">
              <a:spcBef>
                <a:spcPts val="0"/>
              </a:spcBef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чно-заочные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spcBef>
                <a:spcPts val="0"/>
              </a:spcBef>
              <a:buNone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Сроки: 10.10 – 30.11 2022 г.</a:t>
            </a:r>
          </a:p>
          <a:p>
            <a:pPr marL="0" indent="0" algn="r">
              <a:spcBef>
                <a:spcPts val="0"/>
              </a:spcBef>
              <a:buNone/>
            </a:pP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spcBef>
                <a:spcPts val="0"/>
              </a:spcBef>
              <a:buNone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Боярова Елена Станиславовна, старший преподаватель </a:t>
            </a:r>
          </a:p>
          <a:p>
            <a:pPr marL="0" indent="0" algn="r">
              <a:spcBef>
                <a:spcPts val="0"/>
              </a:spcBef>
              <a:buNone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Центра сопровождения воспитательной работы</a:t>
            </a:r>
          </a:p>
          <a:p>
            <a:pPr marL="0" indent="0" algn="r">
              <a:spcBef>
                <a:spcPts val="0"/>
              </a:spcBef>
              <a:buNone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ГАУ ДПО ЯО ИРО</a:t>
            </a:r>
          </a:p>
          <a:p>
            <a:pPr marL="0" indent="0" algn="r">
              <a:spcBef>
                <a:spcPts val="0"/>
              </a:spcBef>
              <a:buNone/>
            </a:pP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spcBef>
                <a:spcPts val="0"/>
              </a:spcBef>
              <a:buNone/>
            </a:pP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spcBef>
                <a:spcPts val="0"/>
              </a:spcBef>
              <a:buNone/>
            </a:pP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spcBef>
                <a:spcPts val="0"/>
              </a:spcBef>
              <a:buNone/>
            </a:pP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78223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91680" y="191549"/>
            <a:ext cx="7344816" cy="1005203"/>
          </a:xfrm>
        </p:spPr>
        <p:txBody>
          <a:bodyPr>
            <a:noAutofit/>
          </a:bodyPr>
          <a:lstStyle/>
          <a:p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Цель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совершенствование профессиональных компетенций воспитателей детских домов и школ-интернатов по организации воспитательной работы в соответствии с профессиональным стандартом «Специалист в области воспитания»</a:t>
            </a:r>
            <a:b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spcBef>
                <a:spcPts val="0"/>
              </a:spcBef>
            </a:pPr>
            <a:r>
              <a:rPr lang="ru-RU" sz="2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Модуль 1. Организация воспитательной деятельности в детском доме и школе </a:t>
            </a:r>
            <a:r>
              <a:rPr lang="ru-RU" sz="20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–интернате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1600" dirty="0"/>
              <a:t>Тема 1.1.  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1600" dirty="0"/>
              <a:t>Входная диагностика.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1600" dirty="0"/>
              <a:t>Планирование и организация воспитательной работы в группе</a:t>
            </a:r>
            <a:r>
              <a:rPr lang="ru-RU" sz="1600" dirty="0" smtClean="0"/>
              <a:t>.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1600" dirty="0"/>
              <a:t>Тема 1.2. 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1600" dirty="0"/>
              <a:t>Организационно-методическое обеспечение воспитательного процесса в группе обучающихся.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20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Модуль 2. </a:t>
            </a:r>
            <a:r>
              <a:rPr lang="ru-RU" sz="20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Психолого-педагогическое </a:t>
            </a:r>
            <a:r>
              <a:rPr lang="ru-RU" sz="2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сопровождение воспитанников детского дома (школы-интерната</a:t>
            </a:r>
            <a:r>
              <a:rPr lang="ru-RU" sz="20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ru-RU" sz="1700" dirty="0"/>
              <a:t>Тема 2.1. Создание условий для формирования успешной личности воспитанника детского дома.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ru-RU" sz="1700" dirty="0"/>
              <a:t>Социально-психологические технологии работы с детьми, имеющими </a:t>
            </a:r>
            <a:r>
              <a:rPr lang="ru-RU" sz="1700" dirty="0" err="1"/>
              <a:t>девиантное</a:t>
            </a:r>
            <a:r>
              <a:rPr lang="ru-RU" sz="1700" dirty="0"/>
              <a:t> </a:t>
            </a:r>
            <a:r>
              <a:rPr lang="ru-RU" sz="1700" dirty="0" smtClean="0"/>
              <a:t>поведение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ru-RU" sz="1700" dirty="0"/>
              <a:t>Тема 2.2. </a:t>
            </a:r>
            <a:r>
              <a:rPr lang="ru-RU" sz="1700" dirty="0" smtClean="0"/>
              <a:t>Психологическая </a:t>
            </a:r>
            <a:r>
              <a:rPr lang="ru-RU" sz="1700" dirty="0"/>
              <a:t>безопасность и эмоциональное благополучие участников воспитательного процесса в детском доме и </a:t>
            </a:r>
            <a:r>
              <a:rPr lang="ru-RU" sz="1700" dirty="0" smtClean="0"/>
              <a:t>школе-интернате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ru-RU" sz="1700" dirty="0"/>
              <a:t>Тема 2.3 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ru-RU" sz="1700" dirty="0"/>
              <a:t>Психологическая поддержка воспитанников в реализации ими индивидуального маршрута и в жизненном самоопределении.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ru-RU" sz="1700" dirty="0"/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ru-RU" sz="1700" dirty="0"/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ru-RU" sz="2000" dirty="0"/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24008591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Организационно-педагогические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условия</a:t>
            </a:r>
            <a:b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реализации программы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Реализация программы повышения квалификации предполагает проведение аудиторных занятий и использование дистанционных образовательных технологий на базе платформы «ЭРА-СКОП».</a:t>
            </a:r>
          </a:p>
          <a:p>
            <a:pPr marL="0" indent="0">
              <a:buNone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дистанционном обучении обучающиеся самостоятельно осваивают представленный теоретический материал, выполняют практические работы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Виды, формы и методы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контроля.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№ п/п	Наименование модуля, раздела, темы программы 	Форма и метод контроля, наименование контрольного мероприятия 	Вид контроля</a:t>
            </a:r>
          </a:p>
          <a:p>
            <a:pPr marL="0" indent="0"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	Модуль 1 </a:t>
            </a:r>
          </a:p>
          <a:p>
            <a:pPr marL="0" indent="0"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Входная диагностика	Практическая работа</a:t>
            </a:r>
          </a:p>
          <a:p>
            <a:pPr marL="0" indent="0"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Тест	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AutoNum type="arabicPeriod" startAt="2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Модуль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	Практическая работа	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 marL="0" indent="0">
              <a:buNone/>
            </a:pP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Выходная диагностика	Зачет по совокупности результатов всех видов контроля, предусмотренных программой</a:t>
            </a:r>
          </a:p>
          <a:p>
            <a:pPr marL="0" indent="0"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Тест	итоговый</a:t>
            </a:r>
          </a:p>
          <a:p>
            <a:pPr marL="0" indent="0">
              <a:buNone/>
            </a:pP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46227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91680" y="404663"/>
            <a:ext cx="7344816" cy="576065"/>
          </a:xfrm>
        </p:spPr>
        <p:txBody>
          <a:bodyPr>
            <a:normAutofit/>
          </a:bodyPr>
          <a:lstStyle/>
          <a:p>
            <a:r>
              <a:rPr lang="ru-RU" sz="2000" dirty="0" smtClean="0"/>
              <a:t>Самостоятельные работы</a:t>
            </a:r>
            <a:endParaRPr lang="ru-RU" sz="2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835696" y="980728"/>
            <a:ext cx="7128792" cy="5256584"/>
          </a:xfrm>
        </p:spPr>
        <p:txBody>
          <a:bodyPr>
            <a:normAutofit/>
          </a:bodyPr>
          <a:lstStyle/>
          <a:p>
            <a:r>
              <a:rPr lang="ru-RU" sz="1800" dirty="0" smtClean="0"/>
              <a:t>Разработка </a:t>
            </a:r>
            <a:r>
              <a:rPr lang="ru-RU" sz="1800" dirty="0"/>
              <a:t>модулей рабочей программы </a:t>
            </a:r>
            <a:r>
              <a:rPr lang="ru-RU" sz="1800" dirty="0" smtClean="0"/>
              <a:t>воспитания.</a:t>
            </a:r>
          </a:p>
          <a:p>
            <a:r>
              <a:rPr lang="ru-RU" sz="1800" dirty="0" smtClean="0"/>
              <a:t>Разработка </a:t>
            </a:r>
            <a:r>
              <a:rPr lang="ru-RU" sz="1800" dirty="0"/>
              <a:t>сценария, программы, положения для творческих мероприятий, экскурсий, конкурсов, праздников в группе </a:t>
            </a:r>
            <a:r>
              <a:rPr lang="ru-RU" sz="1800" dirty="0" smtClean="0"/>
              <a:t>воспитанников.</a:t>
            </a:r>
          </a:p>
          <a:p>
            <a:r>
              <a:rPr lang="ru-RU" sz="1800" dirty="0" smtClean="0"/>
              <a:t>Построение </a:t>
            </a:r>
            <a:r>
              <a:rPr lang="ru-RU" sz="1800" dirty="0"/>
              <a:t>модели профессиональной деятельности воспитателя по созданию психологически безопасной и комфортной среды в детском доме (</a:t>
            </a:r>
            <a:r>
              <a:rPr lang="ru-RU" sz="1800" dirty="0" smtClean="0"/>
              <a:t>школе-интернате).</a:t>
            </a:r>
          </a:p>
          <a:p>
            <a:r>
              <a:rPr lang="ru-RU" sz="1800" dirty="0"/>
              <a:t>Создание и описание практики психолого-педагогического сопровождения воспитанников детского дома (школы-интерната): (сценария мероприятия, программы, проекта, индивидуального </a:t>
            </a:r>
            <a:r>
              <a:rPr lang="ru-RU" sz="1800" dirty="0" smtClean="0"/>
              <a:t>плана </a:t>
            </a:r>
            <a:r>
              <a:rPr lang="ru-RU" sz="1800" dirty="0"/>
              <a:t>воспитанника</a:t>
            </a:r>
            <a:r>
              <a:rPr lang="ru-RU" sz="1800" dirty="0" smtClean="0"/>
              <a:t>).</a:t>
            </a:r>
          </a:p>
          <a:p>
            <a:pPr marL="0" indent="0">
              <a:buNone/>
            </a:pPr>
            <a:r>
              <a:rPr lang="ru-RU" sz="1800" b="1" dirty="0" smtClean="0"/>
              <a:t>Практические работы:</a:t>
            </a:r>
          </a:p>
          <a:p>
            <a:pPr marL="0" indent="0">
              <a:buNone/>
            </a:pPr>
            <a:r>
              <a:rPr lang="ru-RU" sz="1800" dirty="0"/>
              <a:t>Оценка случая, </a:t>
            </a:r>
            <a:r>
              <a:rPr lang="ru-RU" sz="1800" dirty="0" err="1"/>
              <a:t>супервизия</a:t>
            </a:r>
            <a:r>
              <a:rPr lang="ru-RU" sz="1800" dirty="0"/>
              <a:t> психологического </a:t>
            </a:r>
            <a:r>
              <a:rPr lang="ru-RU" sz="1800" dirty="0" smtClean="0"/>
              <a:t>сопровождения: (решение кейсов).</a:t>
            </a:r>
          </a:p>
          <a:p>
            <a:pPr marL="0" indent="0">
              <a:buNone/>
            </a:pPr>
            <a:r>
              <a:rPr lang="ru-RU" sz="1800" dirty="0"/>
              <a:t>Практики воспитательной </a:t>
            </a:r>
            <a:r>
              <a:rPr lang="ru-RU" sz="1800" dirty="0" smtClean="0"/>
              <a:t>работы. Презентация практики.</a:t>
            </a:r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34591394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91680" y="476671"/>
            <a:ext cx="7344816" cy="648073"/>
          </a:xfrm>
        </p:spPr>
        <p:txBody>
          <a:bodyPr>
            <a:normAutofit/>
          </a:bodyPr>
          <a:lstStyle/>
          <a:p>
            <a:r>
              <a:rPr lang="ru-RU" sz="2800" dirty="0" err="1" smtClean="0"/>
              <a:t>Вебинары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835696" y="1124744"/>
            <a:ext cx="7128792" cy="5112568"/>
          </a:xfrm>
        </p:spPr>
        <p:txBody>
          <a:bodyPr>
            <a:normAutofit/>
          </a:bodyPr>
          <a:lstStyle/>
          <a:p>
            <a:r>
              <a:rPr lang="ru-RU" sz="2000" dirty="0"/>
              <a:t>Коммуникативная культура педагога </a:t>
            </a:r>
            <a:r>
              <a:rPr lang="ru-RU" sz="2000" dirty="0" smtClean="0"/>
              <a:t>(</a:t>
            </a:r>
            <a:r>
              <a:rPr lang="en-US" sz="2000" dirty="0" smtClean="0"/>
              <a:t> </a:t>
            </a:r>
            <a:r>
              <a:rPr lang="ru-RU" sz="2000" dirty="0" smtClean="0"/>
              <a:t>для </a:t>
            </a:r>
            <a:r>
              <a:rPr lang="ru-RU" sz="2000" dirty="0"/>
              <a:t>специалистов организаций для детей-сирот и детей, оставшихся без попечения родителей</a:t>
            </a:r>
            <a:r>
              <a:rPr lang="ru-RU" sz="2000" dirty="0" smtClean="0"/>
              <a:t>)</a:t>
            </a:r>
          </a:p>
          <a:p>
            <a:pPr marL="0" indent="0">
              <a:buNone/>
            </a:pPr>
            <a:r>
              <a:rPr lang="ru-RU" sz="2000" dirty="0" smtClean="0"/>
              <a:t>10.10 2022 </a:t>
            </a:r>
            <a:r>
              <a:rPr lang="en-US" sz="2000" dirty="0"/>
              <a:t> </a:t>
            </a:r>
            <a:r>
              <a:rPr lang="en-US" sz="2000" dirty="0">
                <a:hlinkClick r:id="rId2"/>
              </a:rPr>
              <a:t>http://</a:t>
            </a:r>
            <a:r>
              <a:rPr lang="en-US" sz="2000" dirty="0" smtClean="0">
                <a:hlinkClick r:id="rId2"/>
              </a:rPr>
              <a:t>iro.vr.mirapolis.ru/mira/miravr/4057553531</a:t>
            </a:r>
            <a:r>
              <a:rPr lang="ru-RU" sz="2000" dirty="0" smtClean="0"/>
              <a:t> </a:t>
            </a:r>
          </a:p>
          <a:p>
            <a:pPr marL="0" indent="0">
              <a:buNone/>
            </a:pPr>
            <a:endParaRPr lang="ru-RU" sz="2000" dirty="0"/>
          </a:p>
          <a:p>
            <a:pPr marL="0" indent="0">
              <a:buNone/>
            </a:pPr>
            <a:r>
              <a:rPr lang="ru-RU" sz="2000" dirty="0" smtClean="0"/>
              <a:t>Организация </a:t>
            </a:r>
            <a:r>
              <a:rPr lang="ru-RU" sz="2000" dirty="0"/>
              <a:t>моделирования воспитательного пространства в группе» </a:t>
            </a:r>
            <a:r>
              <a:rPr lang="ru-RU" sz="2000" dirty="0" smtClean="0"/>
              <a:t>(</a:t>
            </a:r>
            <a:r>
              <a:rPr lang="en-US" sz="2000" dirty="0" smtClean="0"/>
              <a:t> </a:t>
            </a:r>
            <a:r>
              <a:rPr lang="ru-RU" sz="2000" dirty="0" smtClean="0"/>
              <a:t>для </a:t>
            </a:r>
            <a:r>
              <a:rPr lang="ru-RU" sz="2000" dirty="0"/>
              <a:t>специалистов организаций для детей-сирот и детей, оставшихся без попечения </a:t>
            </a:r>
            <a:r>
              <a:rPr lang="ru-RU" sz="2000" dirty="0" smtClean="0"/>
              <a:t>родителей</a:t>
            </a:r>
            <a:r>
              <a:rPr lang="en-US" sz="2000" dirty="0" smtClean="0"/>
              <a:t>)</a:t>
            </a:r>
            <a:r>
              <a:rPr lang="ru-RU" sz="2000" dirty="0" smtClean="0"/>
              <a:t>.</a:t>
            </a:r>
            <a:endParaRPr lang="ru-RU" sz="2000" dirty="0" smtClean="0"/>
          </a:p>
          <a:p>
            <a:pPr marL="0" indent="0">
              <a:buNone/>
            </a:pPr>
            <a:r>
              <a:rPr lang="ru-RU" sz="2000" dirty="0" smtClean="0"/>
              <a:t>18.11.2022</a:t>
            </a:r>
            <a:endParaRPr lang="ru-RU" sz="2000" dirty="0"/>
          </a:p>
          <a:p>
            <a:pPr marL="0" indent="0">
              <a:buNone/>
            </a:pP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33474690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91680" y="692696"/>
            <a:ext cx="7344816" cy="504056"/>
          </a:xfrm>
        </p:spPr>
        <p:txBody>
          <a:bodyPr>
            <a:noAutofit/>
          </a:bodyPr>
          <a:lstStyle/>
          <a:p>
            <a:r>
              <a:rPr lang="ru-RU" sz="2800" dirty="0" smtClean="0"/>
              <a:t>Контакты: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sz="2800" dirty="0" smtClean="0"/>
              <a:t>Центр сопровождения воспитательной работы</a:t>
            </a:r>
          </a:p>
          <a:p>
            <a:pPr marL="0" indent="0">
              <a:buNone/>
            </a:pPr>
            <a:r>
              <a:rPr lang="ru-RU" sz="2800" dirty="0" smtClean="0"/>
              <a:t> ГАУ ДПО ЯО ИРО (ул. Богдановича, 16)</a:t>
            </a:r>
          </a:p>
          <a:p>
            <a:pPr marL="0" indent="0">
              <a:buNone/>
            </a:pPr>
            <a:r>
              <a:rPr lang="ru-RU" sz="2800" dirty="0" smtClean="0"/>
              <a:t>8(4852)230814</a:t>
            </a:r>
            <a:endParaRPr lang="en-US" sz="2800" dirty="0" smtClean="0"/>
          </a:p>
          <a:p>
            <a:pPr marL="0" indent="0">
              <a:buNone/>
            </a:pPr>
            <a:r>
              <a:rPr lang="en-US" sz="2800" dirty="0" smtClean="0"/>
              <a:t>email</a:t>
            </a:r>
            <a:r>
              <a:rPr lang="ru-RU" sz="2800" dirty="0" smtClean="0"/>
              <a:t>: </a:t>
            </a:r>
            <a:r>
              <a:rPr lang="en-US" sz="2800" dirty="0" smtClean="0"/>
              <a:t>helena_boyar@mail.ru</a:t>
            </a:r>
            <a:endParaRPr lang="ru-RU" sz="2800" dirty="0" smtClean="0"/>
          </a:p>
          <a:p>
            <a:pPr marL="0" indent="0">
              <a:buNone/>
            </a:pPr>
            <a:endParaRPr lang="ru-RU" sz="2800" dirty="0" smtClean="0"/>
          </a:p>
          <a:p>
            <a:pPr marL="0" indent="0">
              <a:buNone/>
            </a:pPr>
            <a:r>
              <a:rPr lang="ru-RU" sz="2800" dirty="0" smtClean="0"/>
              <a:t> </a:t>
            </a:r>
          </a:p>
          <a:p>
            <a:pPr marL="0" indent="0">
              <a:buNone/>
            </a:pPr>
            <a:endParaRPr lang="ru-RU" sz="2800" dirty="0"/>
          </a:p>
          <a:p>
            <a:pPr marL="0" indent="0">
              <a:buNone/>
            </a:pPr>
            <a:endParaRPr lang="ru-RU" sz="2800" dirty="0" smtClean="0"/>
          </a:p>
          <a:p>
            <a:pPr marL="0" indent="0">
              <a:buNone/>
            </a:pPr>
            <a:r>
              <a:rPr lang="ru-RU" sz="2800" dirty="0" smtClean="0"/>
              <a:t>Спасибо </a:t>
            </a:r>
            <a:r>
              <a:rPr lang="ru-RU" sz="2800" dirty="0"/>
              <a:t>за сотрудничество !</a:t>
            </a:r>
          </a:p>
        </p:txBody>
      </p:sp>
    </p:spTree>
    <p:extLst>
      <p:ext uri="{BB962C8B-B14F-4D97-AF65-F5344CB8AC3E}">
        <p14:creationId xmlns:p14="http://schemas.microsoft.com/office/powerpoint/2010/main" val="42079639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b89349b58fffd5f83e90af27c5ff1f6fe37289f"/>
</p:tagLst>
</file>

<file path=ppt/theme/theme1.xml><?xml version="1.0" encoding="utf-8"?>
<a:theme xmlns:a="http://schemas.openxmlformats.org/drawingml/2006/main" name="Тема Office">
  <a:themeElements>
    <a:clrScheme name="Базовая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2590</TotalTime>
  <Words>447</Words>
  <Application>Microsoft Office PowerPoint</Application>
  <PresentationFormat>Экран (4:3)</PresentationFormat>
  <Paragraphs>68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0" baseType="lpstr">
      <vt:lpstr>Arial</vt:lpstr>
      <vt:lpstr>Calibri</vt:lpstr>
      <vt:lpstr>Times New Roman</vt:lpstr>
      <vt:lpstr>Тема Office</vt:lpstr>
      <vt:lpstr>Вопросы повышения профессиональных компетенций специалистов организаций для детей-сирот и детей, оставшихся без попечения родителей</vt:lpstr>
      <vt:lpstr> Цель: совершенствование профессиональных компетенций воспитателей детских домов и школ-интернатов по организации воспитательной работы в соответствии с профессиональным стандартом «Специалист в области воспитания» </vt:lpstr>
      <vt:lpstr>Организационно-педагогические условия реализации программы</vt:lpstr>
      <vt:lpstr>Самостоятельные работы</vt:lpstr>
      <vt:lpstr>Вебинары</vt:lpstr>
      <vt:lpstr>Контакты:</vt:lpstr>
    </vt:vector>
  </TitlesOfParts>
  <Company>presentation-creation.ru</Company>
  <LinksUpToDate>false</LinksUpToDate>
  <SharedDoc>false</SharedDoc>
  <HyperlinkBase>https://presentation-creation.ru/powerpoint-templates.html</HyperlinkBase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Синие боковые стороны</dc:title>
  <dc:creator>obstinate</dc:creator>
  <dc:description>Шаблон презентации с сайта https://presentation-creation.ru/</dc:description>
  <cp:lastModifiedBy>Елена Станиславовна Боярова</cp:lastModifiedBy>
  <cp:revision>1266</cp:revision>
  <cp:lastPrinted>2021-10-25T06:41:25Z</cp:lastPrinted>
  <dcterms:created xsi:type="dcterms:W3CDTF">2018-02-25T09:09:03Z</dcterms:created>
  <dcterms:modified xsi:type="dcterms:W3CDTF">2022-09-19T09:14:23Z</dcterms:modified>
</cp:coreProperties>
</file>