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83" r:id="rId6"/>
    <p:sldId id="314" r:id="rId7"/>
    <p:sldId id="315" r:id="rId8"/>
    <p:sldId id="316" r:id="rId9"/>
    <p:sldId id="318" r:id="rId10"/>
    <p:sldId id="317" r:id="rId11"/>
    <p:sldId id="319" r:id="rId12"/>
    <p:sldId id="320" r:id="rId13"/>
    <p:sldId id="321" r:id="rId14"/>
    <p:sldId id="322" r:id="rId15"/>
    <p:sldId id="323" r:id="rId16"/>
    <p:sldId id="324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434" autoAdjust="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A2B0A-A8D3-44C6-AE3B-2396474AD433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A4599-4876-4D4E-8F13-E14D18AF6D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2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57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10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63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7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4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0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0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0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0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06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06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6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Итак, сформированность читательской грамотности представлена в таком метапредметном результате, как «работа с информацией».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A4599-4876-4D4E-8F13-E14D18AF6DC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6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4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3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7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9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7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5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5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5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10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4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C7AD-5565-48C0-92D0-1855D141E69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0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DC7AD-5565-48C0-92D0-1855D141E699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47DF6-EB96-43AE-9F3F-1E801C8D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1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tveevav@iro.yar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hyperlink" Target="mailto:chupanovayv@iro.yar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4535" y="1514815"/>
            <a:ext cx="9144000" cy="1724879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сопровождения воспитательной работы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07143" y="3775605"/>
            <a:ext cx="32152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Контактная информация</a:t>
            </a:r>
          </a:p>
          <a:p>
            <a:r>
              <a:rPr lang="ru-RU" sz="2400" i="1" dirty="0" smtClean="0"/>
              <a:t>150014,</a:t>
            </a:r>
            <a:r>
              <a:rPr lang="en-US" sz="2400" i="1" dirty="0" smtClean="0"/>
              <a:t> </a:t>
            </a:r>
            <a:r>
              <a:rPr lang="ru-RU" sz="2400" i="1" dirty="0" smtClean="0"/>
              <a:t>г</a:t>
            </a:r>
            <a:r>
              <a:rPr lang="ru-RU" sz="2400" i="1" dirty="0"/>
              <a:t>. Ярославль,</a:t>
            </a:r>
            <a:br>
              <a:rPr lang="ru-RU" sz="2400" i="1" dirty="0"/>
            </a:br>
            <a:r>
              <a:rPr lang="ru-RU" sz="2400" i="1" dirty="0"/>
              <a:t>ул. Богдановича, </a:t>
            </a:r>
            <a:r>
              <a:rPr lang="ru-RU" sz="2400" i="1" dirty="0" smtClean="0"/>
              <a:t>д. 16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>кабинеты 304 и </a:t>
            </a:r>
            <a:r>
              <a:rPr lang="ru-RU" sz="2400" i="1" dirty="0"/>
              <a:t>321</a:t>
            </a:r>
            <a:br>
              <a:rPr lang="ru-RU" sz="2400" i="1" dirty="0"/>
            </a:br>
            <a:r>
              <a:rPr lang="ru-RU" sz="2400" i="1" dirty="0" smtClean="0"/>
              <a:t>Тел.: </a:t>
            </a:r>
            <a:r>
              <a:rPr lang="ru-RU" sz="2400" b="1" i="1" dirty="0" smtClean="0"/>
              <a:t>8 (4852</a:t>
            </a:r>
            <a:r>
              <a:rPr lang="ru-RU" sz="2400" b="1" i="1" dirty="0"/>
              <a:t>) </a:t>
            </a:r>
            <a:r>
              <a:rPr lang="ru-RU" sz="2400" b="1" i="1" dirty="0" smtClean="0"/>
              <a:t>23-08-14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923" y="3418988"/>
            <a:ext cx="51668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Руководитель</a:t>
            </a:r>
          </a:p>
          <a:p>
            <a:r>
              <a:rPr lang="ru-RU" sz="2400" b="1" i="1" dirty="0" smtClean="0"/>
              <a:t>Матвеев Алексей Владимирович</a:t>
            </a:r>
            <a:r>
              <a:rPr lang="ru-RU" sz="2400" dirty="0" smtClean="0"/>
              <a:t>, кандидат педагогических наук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/>
              <a:t>: </a:t>
            </a:r>
            <a:r>
              <a:rPr lang="ru-RU" sz="2400" dirty="0" smtClean="0">
                <a:hlinkClick r:id="rId3"/>
              </a:rPr>
              <a:t>matveevav@iro.yar.ru</a:t>
            </a:r>
            <a:endParaRPr lang="ru-RU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Заместитель руководителя</a:t>
            </a:r>
          </a:p>
          <a:p>
            <a:r>
              <a:rPr lang="ru-RU" sz="2400" b="1" i="1" dirty="0" err="1" smtClean="0"/>
              <a:t>Чупанова</a:t>
            </a:r>
            <a:r>
              <a:rPr lang="ru-RU" sz="2400" b="1" i="1" dirty="0" smtClean="0"/>
              <a:t> Юлия Владимировна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/>
              <a:t>: </a:t>
            </a:r>
            <a:r>
              <a:rPr lang="en-US" sz="2400" dirty="0" err="1" smtClean="0">
                <a:hlinkClick r:id="rId4"/>
              </a:rPr>
              <a:t>chupanovayv</a:t>
            </a:r>
            <a:r>
              <a:rPr lang="ru-RU" sz="2400" dirty="0" smtClean="0">
                <a:hlinkClick r:id="rId4"/>
              </a:rPr>
              <a:t>@iro.yar.ru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89" y="-22783"/>
            <a:ext cx="11540728" cy="1432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18" y="3788320"/>
            <a:ext cx="2410947" cy="24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31" y="565461"/>
            <a:ext cx="10241132" cy="1090813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</a:rPr>
              <a:t>Опыт реализации проекта </a:t>
            </a:r>
            <a:r>
              <a:rPr lang="ru-RU" b="1" i="1" dirty="0">
                <a:solidFill>
                  <a:srgbClr val="A52D36"/>
                </a:solidFill>
              </a:rPr>
              <a:t/>
            </a:r>
            <a:br>
              <a:rPr lang="ru-RU" b="1" i="1" dirty="0">
                <a:solidFill>
                  <a:srgbClr val="A52D36"/>
                </a:solidFill>
              </a:rPr>
            </a:br>
            <a:r>
              <a:rPr lang="ru-RU" b="1" i="1" dirty="0" smtClean="0">
                <a:solidFill>
                  <a:srgbClr val="A52D36"/>
                </a:solidFill>
              </a:rPr>
              <a:t>в СШ № 91 «</a:t>
            </a:r>
            <a:r>
              <a:rPr lang="ru-RU" b="1" i="1" dirty="0" err="1" smtClean="0">
                <a:solidFill>
                  <a:srgbClr val="A52D36"/>
                </a:solidFill>
              </a:rPr>
              <a:t>ИнТех</a:t>
            </a:r>
            <a:r>
              <a:rPr lang="ru-RU" b="1" i="1" dirty="0" smtClean="0">
                <a:solidFill>
                  <a:srgbClr val="A52D36"/>
                </a:solidFill>
              </a:rPr>
              <a:t>»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14"/>
            <a:ext cx="12192000" cy="685233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224138"/>
            <a:ext cx="1174044" cy="1174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5636"/>
            <a:ext cx="12192000" cy="1418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4" y="1656274"/>
            <a:ext cx="10382150" cy="453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2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14" y="587022"/>
            <a:ext cx="10945514" cy="10908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A52D36"/>
                </a:solidFill>
              </a:rPr>
              <a:t>К проведению занятий «Разговоры о важном» могут </a:t>
            </a:r>
            <a:r>
              <a:rPr lang="ru-RU" b="1" i="1" dirty="0" smtClean="0">
                <a:solidFill>
                  <a:srgbClr val="A52D36"/>
                </a:solidFill>
              </a:rPr>
              <a:t>привлекаться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845" y="1761065"/>
            <a:ext cx="10705501" cy="24097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 </a:t>
            </a:r>
            <a:r>
              <a:rPr lang="ru-RU" dirty="0" smtClean="0"/>
              <a:t>педагоги-библиотекари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педагоги-психологи и социальные </a:t>
            </a:r>
            <a:r>
              <a:rPr lang="ru-RU" dirty="0" smtClean="0"/>
              <a:t>педагоги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педагоги дополнительного </a:t>
            </a:r>
            <a:r>
              <a:rPr lang="ru-RU" dirty="0" smtClean="0"/>
              <a:t>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представители общественных (волонтерских) организаций и советов </a:t>
            </a:r>
            <a:r>
              <a:rPr lang="ru-RU" dirty="0" smtClean="0"/>
              <a:t>ветеранов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социальные партнеры и учреждения </a:t>
            </a:r>
            <a:r>
              <a:rPr lang="ru-RU" dirty="0" smtClean="0"/>
              <a:t>науки/культуры/искусства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руководители школьных музеев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</a:t>
            </a:r>
            <a:r>
              <a:rPr lang="ru-RU" dirty="0"/>
              <a:t>родительская </a:t>
            </a:r>
            <a:r>
              <a:rPr lang="ru-RU" dirty="0" smtClean="0"/>
              <a:t>общественность</a:t>
            </a:r>
            <a:endParaRPr lang="ru-RU" sz="3200" dirty="0"/>
          </a:p>
          <a:p>
            <a:pPr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383"/>
            <a:ext cx="12192000" cy="141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</a:rPr>
              <a:t>Обратная связь</a:t>
            </a:r>
            <a:endParaRPr lang="ru-RU" i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</a:rPr>
              <a:t>Для учащихся: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 smtClean="0"/>
              <a:t>Через </a:t>
            </a:r>
            <a:r>
              <a:rPr lang="en-US" i="1" dirty="0" smtClean="0"/>
              <a:t>QR-</a:t>
            </a:r>
            <a:r>
              <a:rPr lang="ru-RU" i="1" dirty="0" smtClean="0"/>
              <a:t>код </a:t>
            </a:r>
          </a:p>
          <a:p>
            <a:pPr marL="0" indent="0">
              <a:buNone/>
            </a:pPr>
            <a:r>
              <a:rPr lang="ru-RU" dirty="0" smtClean="0"/>
              <a:t>(прилагается к каждому занятию)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Для классных руководителей: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 smtClean="0"/>
              <a:t>Через </a:t>
            </a:r>
            <a:r>
              <a:rPr lang="en-US" i="1" dirty="0" smtClean="0"/>
              <a:t>Telegram-</a:t>
            </a:r>
            <a:r>
              <a:rPr lang="ru-RU" i="1" dirty="0" smtClean="0"/>
              <a:t>канал</a:t>
            </a:r>
          </a:p>
          <a:p>
            <a:pPr marL="0" indent="0">
              <a:buNone/>
            </a:pPr>
            <a:r>
              <a:rPr lang="ru-RU" dirty="0" smtClean="0"/>
              <a:t>«Разговоры о важном»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383"/>
            <a:ext cx="12192000" cy="141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29213" y="2694435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A52D36"/>
                </a:solidFill>
              </a:rPr>
              <a:t>Благодарим </a:t>
            </a:r>
            <a:r>
              <a:rPr lang="ru-RU" sz="4400" b="1" i="1" dirty="0">
                <a:solidFill>
                  <a:srgbClr val="A52D36"/>
                </a:solidFill>
              </a:rPr>
              <a:t>за </a:t>
            </a:r>
            <a:r>
              <a:rPr lang="ru-RU" sz="4400" b="1" i="1" dirty="0" smtClean="0">
                <a:solidFill>
                  <a:srgbClr val="A52D36"/>
                </a:solidFill>
              </a:rPr>
              <a:t>внимание!</a:t>
            </a:r>
            <a:r>
              <a:rPr lang="ru-RU" sz="4400" dirty="0">
                <a:solidFill>
                  <a:srgbClr val="A52D36"/>
                </a:solidFill>
              </a:rPr>
              <a:t/>
            </a:r>
            <a:br>
              <a:rPr lang="ru-RU" sz="4400" dirty="0">
                <a:solidFill>
                  <a:srgbClr val="A52D36"/>
                </a:solidFill>
              </a:rPr>
            </a:br>
            <a:r>
              <a:rPr lang="ru-RU" sz="4400" dirty="0" smtClean="0">
                <a:solidFill>
                  <a:srgbClr val="A52D36"/>
                </a:solidFill>
              </a:rPr>
              <a:t/>
            </a:r>
            <a:br>
              <a:rPr lang="ru-RU" sz="4400" dirty="0" smtClean="0">
                <a:solidFill>
                  <a:srgbClr val="A52D36"/>
                </a:solidFill>
              </a:rPr>
            </a:br>
            <a:r>
              <a:rPr lang="ru-RU" sz="4400" dirty="0" smtClean="0">
                <a:solidFill>
                  <a:srgbClr val="A52D36"/>
                </a:solidFill>
              </a:rPr>
              <a:t/>
            </a:r>
            <a:br>
              <a:rPr lang="ru-RU" sz="4400" dirty="0" smtClean="0">
                <a:solidFill>
                  <a:srgbClr val="A52D36"/>
                </a:solidFill>
              </a:rPr>
            </a:br>
            <a:r>
              <a:rPr lang="ru-RU" sz="4400" b="1" i="1" dirty="0" smtClean="0">
                <a:solidFill>
                  <a:srgbClr val="A52D36"/>
                </a:solidFill>
              </a:rPr>
              <a:t>Телефон горячей линии: 8 (4852) 23-08-14</a:t>
            </a:r>
            <a:endParaRPr lang="ru-RU" sz="4400" b="1" i="1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331367" y="1301447"/>
            <a:ext cx="11860633" cy="1500187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сопровождения воспитательной работы</a:t>
            </a:r>
            <a:endParaRPr lang="ru-RU" sz="44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21278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0" y="1126907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256" y="338616"/>
            <a:ext cx="4372992" cy="109081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</a:rPr>
              <a:t>Целевые группы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1" y="1541540"/>
            <a:ext cx="10383174" cy="411353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классные руководители</a:t>
            </a:r>
            <a:endParaRPr lang="ru-RU" sz="3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социальные педагоги</a:t>
            </a:r>
            <a:endParaRPr lang="ru-RU" sz="3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педагоги-психологи</a:t>
            </a:r>
            <a:endParaRPr lang="ru-RU" sz="3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педагоги-организаторы</a:t>
            </a:r>
            <a:endParaRPr lang="ru-RU" sz="3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заместители </a:t>
            </a:r>
            <a:r>
              <a:rPr lang="ru-RU" sz="3200" dirty="0"/>
              <a:t>директора по воспитательной </a:t>
            </a:r>
            <a:r>
              <a:rPr lang="ru-RU" sz="3200" dirty="0" smtClean="0"/>
              <a:t>работе</a:t>
            </a:r>
            <a:endParaRPr lang="ru-RU" sz="3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советники </a:t>
            </a:r>
            <a:r>
              <a:rPr lang="ru-RU" sz="3200" dirty="0"/>
              <a:t>директоров по </a:t>
            </a:r>
            <a:r>
              <a:rPr lang="ru-RU" sz="3200" dirty="0" smtClean="0"/>
              <a:t>воспитанию</a:t>
            </a:r>
            <a:endParaRPr lang="ru-RU" sz="3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методисты </a:t>
            </a:r>
            <a:r>
              <a:rPr lang="ru-RU" sz="3200" dirty="0"/>
              <a:t>муниципальных методических </a:t>
            </a:r>
            <a:r>
              <a:rPr lang="ru-RU" sz="3200" dirty="0" smtClean="0"/>
              <a:t>служб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179513"/>
            <a:ext cx="1174044" cy="1174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31" y="565461"/>
            <a:ext cx="10241132" cy="1090813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</a:rPr>
              <a:t>Основные приоритеты  в деятельности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0890" y="1677190"/>
            <a:ext cx="8359066" cy="40465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«</a:t>
            </a:r>
            <a:r>
              <a:rPr lang="ru-RU" sz="3200" dirty="0"/>
              <a:t>Разговоры о важном</a:t>
            </a:r>
            <a:r>
              <a:rPr lang="ru-RU" sz="3200" dirty="0" smtClean="0"/>
              <a:t>»</a:t>
            </a:r>
            <a:endParaRPr lang="ru-RU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Центры </a:t>
            </a:r>
            <a:r>
              <a:rPr lang="ru-RU" sz="3200" dirty="0"/>
              <a:t>детских </a:t>
            </a:r>
            <a:r>
              <a:rPr lang="ru-RU" sz="3200" dirty="0" smtClean="0"/>
              <a:t>инициатив</a:t>
            </a:r>
            <a:endParaRPr lang="ru-RU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Профилактика </a:t>
            </a:r>
            <a:r>
              <a:rPr lang="ru-RU" sz="3200" dirty="0"/>
              <a:t>терроризма и </a:t>
            </a:r>
            <a:r>
              <a:rPr lang="ru-RU" sz="3200" dirty="0" smtClean="0"/>
              <a:t>экстремизма</a:t>
            </a:r>
            <a:endParaRPr lang="ru-RU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Профилактика девиации</a:t>
            </a:r>
            <a:endParaRPr lang="ru-RU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Поликультурное образование</a:t>
            </a:r>
            <a:endParaRPr lang="ru-RU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Службы медиации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14"/>
            <a:ext cx="12192000" cy="685233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224138"/>
            <a:ext cx="1174044" cy="1174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5636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5617382"/>
            <a:ext cx="12192000" cy="1418028"/>
          </a:xfrm>
          <a:prstGeom prst="rect">
            <a:avLst/>
          </a:prstGeom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5723"/>
            <a:ext cx="9060402" cy="109081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</a:rPr>
              <a:t>Основные направления в работе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3043" y="1614117"/>
            <a:ext cx="11061935" cy="469401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Психолого-педагогическое сопровождение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 smtClean="0"/>
              <a:t>   Поликультурное </a:t>
            </a:r>
            <a:r>
              <a:rPr lang="ru-RU" sz="3200" dirty="0"/>
              <a:t>образовательное </a:t>
            </a:r>
            <a:r>
              <a:rPr lang="ru-RU" sz="3200" dirty="0" smtClean="0"/>
              <a:t>пространство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 smtClean="0"/>
              <a:t>   Профилактика </a:t>
            </a:r>
            <a:r>
              <a:rPr lang="ru-RU" sz="3200" dirty="0"/>
              <a:t>распространения идеологии терроризма и </a:t>
            </a:r>
            <a:r>
              <a:rPr lang="ru-RU" sz="3200" dirty="0" smtClean="0"/>
              <a:t>экстремизма</a:t>
            </a:r>
            <a:endParaRPr lang="ru-RU" sz="3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Мониторинг </a:t>
            </a:r>
            <a:r>
              <a:rPr lang="ru-RU" sz="3200" dirty="0"/>
              <a:t>эффективности воспитательного пространства </a:t>
            </a:r>
            <a:endParaRPr lang="ru-RU" sz="3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200" dirty="0"/>
              <a:t> </a:t>
            </a:r>
            <a:r>
              <a:rPr lang="ru-RU" sz="3200" dirty="0" smtClean="0"/>
              <a:t>  Разработка </a:t>
            </a:r>
            <a:r>
              <a:rPr lang="ru-RU" sz="3200" dirty="0"/>
              <a:t>и сопровождение реализации программы </a:t>
            </a:r>
            <a:r>
              <a:rPr lang="ru-RU" sz="3200" dirty="0" smtClean="0"/>
              <a:t>воспитания</a:t>
            </a:r>
            <a:endParaRPr lang="ru-RU" sz="3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Сопровождение </a:t>
            </a:r>
            <a:r>
              <a:rPr lang="ru-RU" sz="3200" dirty="0"/>
              <a:t>инновационных программ и </a:t>
            </a:r>
            <a:r>
              <a:rPr lang="ru-RU" sz="3200" dirty="0" smtClean="0"/>
              <a:t>проектов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6" y="451190"/>
            <a:ext cx="9060402" cy="109081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</a:rPr>
              <a:t>Основные направления в работе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8310" y="1542003"/>
            <a:ext cx="10622872" cy="432660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Координация </a:t>
            </a:r>
            <a:r>
              <a:rPr lang="ru-RU" sz="3200" dirty="0"/>
              <a:t>деятельности профессиональных сообществ заместителей директоров по воспитательной работе, классных руководителей, социальных </a:t>
            </a:r>
            <a:r>
              <a:rPr lang="ru-RU" sz="3200" dirty="0" smtClean="0"/>
              <a:t>педагогов</a:t>
            </a:r>
            <a:endParaRPr lang="ru-RU" sz="3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Разработка </a:t>
            </a:r>
            <a:r>
              <a:rPr lang="ru-RU" sz="3200" dirty="0"/>
              <a:t>и реализация дополнительных профессиональных программ и программ профессиональной переподготовки с учётом задач региональных проектов национального проекта «Образование», региональных особенностей и потребностей рынка труда Ярославской </a:t>
            </a:r>
            <a:r>
              <a:rPr lang="ru-RU" sz="3200" dirty="0" smtClean="0"/>
              <a:t>области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355"/>
            <a:ext cx="12192000" cy="141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212" y="546234"/>
            <a:ext cx="9060402" cy="109081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</a:rPr>
              <a:t>Основные направления в работе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49854" y="1716778"/>
            <a:ext cx="10622872" cy="31458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Научно-методическое </a:t>
            </a:r>
            <a:r>
              <a:rPr lang="ru-RU" sz="3200" dirty="0"/>
              <a:t>сопровождение педагогических и руководящих работников по вопросам </a:t>
            </a:r>
            <a:r>
              <a:rPr lang="ru-RU" sz="3200" dirty="0" smtClean="0"/>
              <a:t>воспитания</a:t>
            </a:r>
            <a:endParaRPr lang="ru-RU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   </a:t>
            </a:r>
            <a:r>
              <a:rPr lang="ru-RU" sz="3200" dirty="0" smtClean="0"/>
              <a:t>Рецензирование </a:t>
            </a:r>
            <a:r>
              <a:rPr lang="ru-RU" sz="3200" dirty="0"/>
              <a:t>научных и учебно-методических работ сотрудников образовательных организаций, проведение экспертизы и консалтинга по направлениям деятельности </a:t>
            </a:r>
            <a:r>
              <a:rPr lang="ru-RU" sz="3200" dirty="0" smtClean="0"/>
              <a:t>Центра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383"/>
            <a:ext cx="12192000" cy="141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01" y="7895"/>
            <a:ext cx="6959317" cy="612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0"/>
            <a:ext cx="1174044" cy="11740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54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105" y="340659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</a:rPr>
              <a:t>Проект «Разговоры о важном»</a:t>
            </a:r>
            <a:endParaRPr lang="ru-RU" b="1" i="1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5" y="1389153"/>
            <a:ext cx="4770329" cy="4759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49" y="1389153"/>
            <a:ext cx="4929638" cy="475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631" y="565461"/>
            <a:ext cx="10241132" cy="1090813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A52D36"/>
                </a:solidFill>
              </a:rPr>
              <a:t>Опыт реализации проекта </a:t>
            </a:r>
            <a:br>
              <a:rPr lang="ru-RU" b="1" i="1" dirty="0" smtClean="0">
                <a:solidFill>
                  <a:srgbClr val="A52D36"/>
                </a:solidFill>
              </a:rPr>
            </a:br>
            <a:r>
              <a:rPr lang="ru-RU" b="1" i="1" dirty="0" smtClean="0">
                <a:solidFill>
                  <a:srgbClr val="A52D36"/>
                </a:solidFill>
              </a:rPr>
              <a:t>в СШ № 32 им. В.В. Терешковой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14"/>
            <a:ext cx="12192000" cy="685233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956" y="224138"/>
            <a:ext cx="1174044" cy="1174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5636"/>
            <a:ext cx="12192000" cy="141802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7" y="1656274"/>
            <a:ext cx="2321040" cy="309472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26" y="2222357"/>
            <a:ext cx="2897842" cy="38637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28" y="2222357"/>
            <a:ext cx="2880521" cy="3840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59" y="1706173"/>
            <a:ext cx="2395035" cy="31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Date xmlns="e0e05f54-cbf1-4c6c-9b4a-ded4f332edc5">2022-04-26T21:00:00+00:00</DocDate>
    <_x041f__x043e__x0434__x0442__x0438__x043f_ xmlns="b5946997-7801-48a2-b7ca-ceb4ec2a790e">Подтверждение документов об образовании и (или) о квалификации</_x041f__x043e__x0434__x0442__x0438__x043f_>
    <Description xmlns="f07adec3-9edc-4ba9-a947-c557adee0635" xsi:nil="true"/>
    <docType xmlns="472630db-a1ac-4503-a1fe-b97c3fb7db8b">128</doc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7C7E77192620840B23C02559842DA52" ma:contentTypeVersion="10" ma:contentTypeDescription="Создание документа." ma:contentTypeScope="" ma:versionID="b480de699f9c0468a7bd1e9fea18829e">
  <xsd:schema xmlns:xsd="http://www.w3.org/2001/XMLSchema" xmlns:xs="http://www.w3.org/2001/XMLSchema" xmlns:p="http://schemas.microsoft.com/office/2006/metadata/properties" xmlns:ns2="f07adec3-9edc-4ba9-a947-c557adee0635" xmlns:ns3="e0e05f54-cbf1-4c6c-9b4a-ded4f332edc5" xmlns:ns4="472630db-a1ac-4503-a1fe-b97c3fb7db8b" xmlns:ns5="b5946997-7801-48a2-b7ca-ceb4ec2a790e" targetNamespace="http://schemas.microsoft.com/office/2006/metadata/properties" ma:root="true" ma:fieldsID="cb93dd71dbfc072b836e9d1885f60887" ns2:_="" ns3:_="" ns4:_="" ns5:_="">
    <xsd:import namespace="f07adec3-9edc-4ba9-a947-c557adee0635"/>
    <xsd:import namespace="e0e05f54-cbf1-4c6c-9b4a-ded4f332edc5"/>
    <xsd:import namespace="472630db-a1ac-4503-a1fe-b97c3fb7db8b"/>
    <xsd:import namespace="b5946997-7801-48a2-b7ca-ceb4ec2a790e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3:DocDate" minOccurs="0"/>
                <xsd:element ref="ns4:docType"/>
                <xsd:element ref="ns5:_x041f__x043e__x0434__x0442__x0438__x04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05f54-cbf1-4c6c-9b4a-ded4f332edc5" elementFormDefault="qualified">
    <xsd:import namespace="http://schemas.microsoft.com/office/2006/documentManagement/types"/>
    <xsd:import namespace="http://schemas.microsoft.com/office/infopath/2007/PartnerControls"/>
    <xsd:element name="DocDate" ma:index="9" nillable="true" ma:displayName="Дата документа1" ma:format="DateOnly" ma:internalName="DocDate0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630db-a1ac-4503-a1fe-b97c3fb7db8b" elementFormDefault="qualified">
    <xsd:import namespace="http://schemas.microsoft.com/office/2006/documentManagement/types"/>
    <xsd:import namespace="http://schemas.microsoft.com/office/infopath/2007/PartnerControls"/>
    <xsd:element name="docType" ma:index="10" ma:displayName="Тип документа1" ma:list="{385fdb64-b775-4382-9769-d232147a8596}" ma:internalName="docType0" ma:readOnly="false" ma:showField="Title" ma:web="9344f400-c265-4d0d-b63b-319929e4c97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46997-7801-48a2-b7ca-ceb4ec2a790e" elementFormDefault="qualified">
    <xsd:import namespace="http://schemas.microsoft.com/office/2006/documentManagement/types"/>
    <xsd:import namespace="http://schemas.microsoft.com/office/infopath/2007/PartnerControls"/>
    <xsd:element name="_x041f__x043e__x0434__x0442__x0438__x043f_" ma:index="11" nillable="true" ma:displayName="Подтип" ma:default="Подтверждение документов об образовании и (или) о квалификации" ma:description="Для апостиля и аттестации" ma:format="Dropdown" ma:internalName="_x041f__x043e__x0434__x0442__x0438__x043f_">
      <xsd:simpleType>
        <xsd:restriction base="dms:Choice">
          <xsd:enumeration value="Подтверждение документов об образовании и (или) о квалификации"/>
          <xsd:enumeration value="Подтверждение документов об ученых степенях, ученых званиях"/>
          <xsd:enumeration value="Аккредитация экспертов"/>
          <xsd:enumeration value="Аттестация работников образования"/>
          <xsd:enumeration value="Аттестация экспертов, привлекаемых органами, уполномоченными на осуществление государственного контроля (надзора), органами муниципального контроля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BDD351-79A1-43EF-9D29-121C296BEA09}">
  <ds:schemaRefs>
    <ds:schemaRef ds:uri="f07adec3-9edc-4ba9-a947-c557adee0635"/>
    <ds:schemaRef ds:uri="b5946997-7801-48a2-b7ca-ceb4ec2a790e"/>
    <ds:schemaRef ds:uri="http://purl.org/dc/terms/"/>
    <ds:schemaRef ds:uri="http://schemas.microsoft.com/office/infopath/2007/PartnerControls"/>
    <ds:schemaRef ds:uri="472630db-a1ac-4503-a1fe-b97c3fb7db8b"/>
    <ds:schemaRef ds:uri="http://www.w3.org/XML/1998/namespace"/>
    <ds:schemaRef ds:uri="http://purl.org/dc/elements/1.1/"/>
    <ds:schemaRef ds:uri="http://schemas.microsoft.com/office/2006/documentManagement/types"/>
    <ds:schemaRef ds:uri="e0e05f54-cbf1-4c6c-9b4a-ded4f332edc5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7AF9F5-88AE-4753-AB0E-387254B78B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e0e05f54-cbf1-4c6c-9b4a-ded4f332edc5"/>
    <ds:schemaRef ds:uri="472630db-a1ac-4503-a1fe-b97c3fb7db8b"/>
    <ds:schemaRef ds:uri="b5946997-7801-48a2-b7ca-ceb4ec2a79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DBCB23-4E1F-4321-B9DB-14BF657D0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501</Words>
  <Application>Microsoft Office PowerPoint</Application>
  <PresentationFormat>Широкоэкранный</PresentationFormat>
  <Paragraphs>83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Тема Office</vt:lpstr>
      <vt:lpstr>Центр сопровождения воспитательной работы</vt:lpstr>
      <vt:lpstr>Целевые группы</vt:lpstr>
      <vt:lpstr>Основные приоритеты  в деятельности</vt:lpstr>
      <vt:lpstr>Основные направления в работе</vt:lpstr>
      <vt:lpstr>Основные направления в работе</vt:lpstr>
      <vt:lpstr>Основные направления в работе</vt:lpstr>
      <vt:lpstr>Презентация PowerPoint</vt:lpstr>
      <vt:lpstr>Проект «Разговоры о важном»</vt:lpstr>
      <vt:lpstr>Опыт реализации проекта  в СШ № 32 им. В.В. Терешковой</vt:lpstr>
      <vt:lpstr>Опыт реализации проекта  в СШ № 91 «ИнТех»</vt:lpstr>
      <vt:lpstr>К проведению занятий «Разговоры о важном» могут привлекаться</vt:lpstr>
      <vt:lpstr>Обратная связь</vt:lpstr>
      <vt:lpstr>Благодарим за внимание!   Телефон горячей линии: 8 (4852) 23-08-14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обучающихся как условие повышения качества образования</dc:title>
  <dc:creator>Наталья Киселева</dc:creator>
  <cp:lastModifiedBy>Юлия Владимировна Чупанова</cp:lastModifiedBy>
  <cp:revision>130</cp:revision>
  <cp:lastPrinted>2022-04-26T18:40:54Z</cp:lastPrinted>
  <dcterms:created xsi:type="dcterms:W3CDTF">2022-02-15T12:50:27Z</dcterms:created>
  <dcterms:modified xsi:type="dcterms:W3CDTF">2022-09-29T09:25:36Z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0x01010017C7E77192620840B23C02559842DA52</vt:lpwstr>
  </property>
</Properties>
</file>