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0"/>
  </p:notesMasterIdLst>
  <p:sldIdLst>
    <p:sldId id="272" r:id="rId3"/>
    <p:sldId id="316" r:id="rId4"/>
    <p:sldId id="328" r:id="rId5"/>
    <p:sldId id="326" r:id="rId6"/>
    <p:sldId id="327" r:id="rId7"/>
    <p:sldId id="329" r:id="rId8"/>
    <p:sldId id="330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без заголовка" id="{1E74141D-A846-44EA-A90B-D13EB699EF08}">
          <p14:sldIdLst>
            <p14:sldId id="272"/>
            <p14:sldId id="316"/>
            <p14:sldId id="328"/>
            <p14:sldId id="326"/>
            <p14:sldId id="327"/>
            <p14:sldId id="329"/>
            <p14:sldId id="33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32D35"/>
    <a:srgbClr val="B9D4ED"/>
    <a:srgbClr val="A52C36"/>
    <a:srgbClr val="FCFC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86400" autoAdjust="0"/>
  </p:normalViewPr>
  <p:slideViewPr>
    <p:cSldViewPr snapToGrid="0">
      <p:cViewPr varScale="1">
        <p:scale>
          <a:sx n="65" d="100"/>
          <a:sy n="65" d="100"/>
        </p:scale>
        <p:origin x="654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E7F7DC-EA7D-471D-8F25-886BA78AA730}" type="datetimeFigureOut">
              <a:rPr lang="ru-RU" smtClean="0"/>
              <a:t>30.09.2022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F04E70-4D33-4879-A359-84E47AFB68D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929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29384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2484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183322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92523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568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616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55419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7932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1285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85592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6599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752919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7624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17269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108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6052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02125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23907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191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56360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767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2296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/>
              <a:t>30.09.2022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0338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80D50-DE6C-4704-B7C3-588230F1356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30.09.2022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C6B192-CE83-4DCA-98B0-CCD953914A7C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024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62" y="0"/>
            <a:ext cx="10238482" cy="1125415"/>
          </a:xfrm>
          <a:gradFill>
            <a:gsLst>
              <a:gs pos="0">
                <a:schemeClr val="bg1"/>
              </a:gs>
              <a:gs pos="62000">
                <a:schemeClr val="bg2"/>
              </a:gs>
              <a:gs pos="92000">
                <a:schemeClr val="bg2">
                  <a:lumMod val="90000"/>
                </a:schemeClr>
              </a:gs>
              <a:gs pos="100000">
                <a:schemeClr val="bg2">
                  <a:lumMod val="75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автономное учреждение дополнительного профессионального образования Ярославской области</a:t>
            </a:r>
            <a: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rgbClr val="A52C3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A52C3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 развития образования</a:t>
            </a:r>
            <a:endParaRPr lang="ru-RU" sz="2800" b="1" dirty="0">
              <a:solidFill>
                <a:srgbClr val="A52C3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"/>
            <a:ext cx="1561514" cy="1561514"/>
          </a:xfrm>
        </p:spPr>
      </p:pic>
      <p:sp>
        <p:nvSpPr>
          <p:cNvPr id="7" name="Прямоугольник 6"/>
          <p:cNvSpPr/>
          <p:nvPr/>
        </p:nvSpPr>
        <p:spPr>
          <a:xfrm>
            <a:off x="956603" y="2907800"/>
            <a:ext cx="106633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latin typeface="Times New Roman"/>
              </a:rPr>
              <a:t>Организация профилактических мероприятий для предупреждения преступлений террористической направленности </a:t>
            </a:r>
            <a:r>
              <a:rPr lang="ru-RU" sz="3200" b="1" dirty="0">
                <a:latin typeface="Times New Roman"/>
              </a:rPr>
              <a:t>(угрозы совершения</a:t>
            </a:r>
            <a:r>
              <a:rPr lang="ru-RU" sz="3200" b="1" dirty="0" smtClean="0">
                <a:latin typeface="Times New Roman"/>
              </a:rPr>
              <a:t>) </a:t>
            </a:r>
            <a:r>
              <a:rPr lang="ru-RU" sz="3200" b="1" smtClean="0">
                <a:latin typeface="Times New Roman"/>
              </a:rPr>
              <a:t>в ОО  </a:t>
            </a:r>
            <a:endParaRPr lang="ru-RU" sz="3200" b="1" dirty="0">
              <a:latin typeface="Times New Roman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23375" y="1205908"/>
            <a:ext cx="10100603" cy="92333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ресурсный центр по направлению «Комплексное сопровождение образовательных организаций Ярославской области по вопросам профилактики распространения идеологии терроризма и экстремизма» </a:t>
            </a:r>
          </a:p>
        </p:txBody>
      </p:sp>
      <p:pic>
        <p:nvPicPr>
          <p:cNvPr id="1026" name="Picture 2" descr="http://www.iro.yar.ru/fileadmin/iro/k_fk_bzh/2019/220319-ter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000" y="1329138"/>
            <a:ext cx="666750" cy="800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58018" y="5359932"/>
            <a:ext cx="509719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100" b="1" dirty="0" err="1" smtClean="0">
                <a:solidFill>
                  <a:srgbClr val="A52C3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Перфилов</a:t>
            </a:r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Владимир Павлович</a:t>
            </a:r>
          </a:p>
          <a:p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Ст. преподаватель центра сопровождения </a:t>
            </a:r>
            <a:r>
              <a:rPr lang="ru-RU" sz="2100" smtClean="0">
                <a:solidFill>
                  <a:srgbClr val="A52C3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воспита</a:t>
            </a:r>
            <a:r>
              <a:rPr lang="ru-RU" sz="2100" smtClean="0">
                <a:solidFill>
                  <a:srgbClr val="A52C3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тельной работы</a:t>
            </a:r>
            <a:r>
              <a:rPr lang="ru-RU" sz="2100" smtClean="0">
                <a:solidFill>
                  <a:srgbClr val="A52C3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, </a:t>
            </a:r>
            <a:r>
              <a:rPr lang="ru-RU" sz="2100" dirty="0" smtClean="0">
                <a:solidFill>
                  <a:srgbClr val="A52C36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руководитель РРЦ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8228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60375" y="1042092"/>
            <a:ext cx="11454960" cy="132343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indent="450215" algn="just" hangingPunct="0"/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1. 12 августа 2022 года ВКС (совещание) </a:t>
            </a:r>
            <a:r>
              <a:rPr lang="ru-RU" sz="20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«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 </a:t>
            </a:r>
            <a:r>
              <a:rPr lang="ru-RU" sz="2000" b="1" i="1" dirty="0">
                <a:solidFill>
                  <a:srgbClr val="C00000"/>
                </a:solidFill>
                <a:latin typeface="Times New Roman"/>
                <a:ea typeface="Times New Roman"/>
              </a:rPr>
              <a:t>повышении уровня готовности образовательных организаций к действиям при угрозе совершения актов </a:t>
            </a:r>
            <a:r>
              <a:rPr lang="ru-RU" sz="2000" b="1" i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терроризма»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Докладчик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– помощник начальника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УФСБ РФ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по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ЯО Смирнов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А.Б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., содокладчик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– заместитель директора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ДРБ по ЯО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– начальник отдела профилактики экстремизма и терроризма </a:t>
            </a:r>
            <a:r>
              <a:rPr lang="ru-RU" sz="2000" dirty="0" err="1">
                <a:solidFill>
                  <a:prstClr val="black"/>
                </a:solidFill>
                <a:latin typeface="Times New Roman"/>
                <a:ea typeface="Times New Roman"/>
              </a:rPr>
              <a:t>Котюков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 Т.В.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25304" y="34902"/>
            <a:ext cx="108790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 hangingPunct="0"/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Реализация мероприятий по профилактике правонарушений террористической и экстремистской направленности </a:t>
            </a:r>
            <a:endParaRPr lang="ru-RU" sz="24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52357" y="2393038"/>
            <a:ext cx="9650437" cy="1631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hangingPunct="0"/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2. 16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августа 2022 года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совещание ДО ЯО с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руководителями ОО «Алгоритмы действий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персонала ОО, работников ЧОО и обучающихся при совершении (угрозе совершения) преступления в формах вооруженного нападения, размещения взрывного устройства, захвата заложников, а также информационного взаимодействия ОО с территориальными органами МВД России, </a:t>
            </a:r>
            <a:r>
              <a:rPr lang="ru-RU" sz="2000" dirty="0" err="1" smtClean="0">
                <a:solidFill>
                  <a:prstClr val="black"/>
                </a:solidFill>
                <a:latin typeface="Times New Roman"/>
                <a:ea typeface="Times New Roman"/>
              </a:rPr>
              <a:t>Росгвардии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 и ФСБ России»</a:t>
            </a:r>
            <a:endParaRPr lang="ru-RU" sz="20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152357" y="4063258"/>
            <a:ext cx="7019778" cy="1015663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just" hangingPunct="0"/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3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. 30 августа 2022 года в ГАУ ДПО ЯО «Институт развития образования» состоялся </a:t>
            </a:r>
            <a:r>
              <a:rPr lang="ru-RU" sz="2000" dirty="0" err="1">
                <a:solidFill>
                  <a:prstClr val="black"/>
                </a:solidFill>
                <a:latin typeface="Times New Roman"/>
                <a:ea typeface="Times New Roman"/>
              </a:rPr>
              <a:t>вебинар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, приуроченный ко Дню солидарности в борьбе с терроризмом. 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1603716" y="5078921"/>
            <a:ext cx="7778409" cy="163121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indent="450215" algn="just" hangingPunct="0"/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4. 3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сентября 2022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года В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День солидарности в борьбе с терроризмом Департамент образования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ЯО и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ГАУ ДПО ЯО «Институт развития образования»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подготовлено в ОО приглашения о участии во Всероссийской </a:t>
            </a:r>
            <a:r>
              <a:rPr lang="ru-RU" sz="2000" dirty="0">
                <a:solidFill>
                  <a:prstClr val="black"/>
                </a:solidFill>
                <a:latin typeface="Times New Roman"/>
                <a:ea typeface="Times New Roman"/>
              </a:rPr>
              <a:t>акции «Капля жизни», приуроченной ко Дню солидарности в борьбе с терроризмом </a:t>
            </a:r>
          </a:p>
        </p:txBody>
      </p:sp>
      <p:pic>
        <p:nvPicPr>
          <p:cNvPr id="14" name="Рисунок 13" descr="C:\Users\perfilov\Downloads\17-08-2022_13-27-19\IMG-20220817-WA0001.jpg"/>
          <p:cNvPicPr/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44" t="16473" r="16537" b="7946"/>
          <a:stretch/>
        </p:blipFill>
        <p:spPr bwMode="auto">
          <a:xfrm>
            <a:off x="197436" y="2393038"/>
            <a:ext cx="1751428" cy="237698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050" name="Picture 2" descr="http://www.iro.yar.ru/fileadmin/_processed_/3/b/csm_30-08-2022-cvs-1_a88ca0a8b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82125" y="4021646"/>
            <a:ext cx="2809875" cy="2114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://www.iro.yar.ru/fileadmin/_processed_/9/5/csm_kaplja1_b6b819ad9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1712" y="5227778"/>
            <a:ext cx="1229291" cy="1229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52265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43841" y="124323"/>
            <a:ext cx="1178403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Алгоритмы действий персонала ОО, работников ЧОО и обучающихся при совершении (угрозе совершения) преступления в формах вооруженного нападения, размещения взрывного устройства, захвата заложников, а также информационного взаимодействия ОО с территориальными органами МВД России, </a:t>
            </a:r>
            <a:r>
              <a:rPr lang="ru-RU" sz="24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Росгвардии</a:t>
            </a:r>
            <a:r>
              <a:rPr 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ФСБ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</a:t>
            </a:r>
            <a:endParaRPr lang="ru-RU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3841" y="2063315"/>
            <a:ext cx="11784035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Tx/>
              <a:buAutoNum type="arabicPeriod"/>
            </a:pPr>
            <a:r>
              <a:rPr lang="ru-RU" sz="24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Разработать инструкции: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в случае вооруженного нападения (стрелок на территории, стрелок в ОО)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действию в случае обнаружения взрывного устройства (на входе, в здании)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действию в случае захвата заложников</a:t>
            </a:r>
          </a:p>
          <a:p>
            <a:pPr marL="342900" indent="-342900">
              <a:buFontTx/>
              <a:buChar char="-"/>
            </a:pPr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по информационному взаимодействию  с ФСБ, УМВД, </a:t>
            </a:r>
            <a:r>
              <a:rPr lang="ru-RU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Росгвардии</a:t>
            </a:r>
            <a:endParaRPr lang="ru-RU" sz="2400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Разработать объектовую модель нарушителя.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53329" y="5119686"/>
            <a:ext cx="683220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Tx/>
              <a:buChar char="-"/>
            </a:pP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руководителю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персоналу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обучающимся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buFontTx/>
              <a:buChar char="-"/>
            </a:pP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 </a:t>
            </a: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сотруднику охранной организации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385538" y="5517160"/>
            <a:ext cx="464233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/>
            <a:r>
              <a:rPr lang="ru-RU" u="sng" dirty="0" smtClean="0">
                <a:solidFill>
                  <a:prstClr val="black"/>
                </a:solidFill>
                <a:latin typeface="Times New Roman"/>
                <a:ea typeface="Times New Roman"/>
              </a:rPr>
              <a:t>Где должна находиться инструкция?</a:t>
            </a:r>
            <a:endParaRPr lang="ru-RU" sz="16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1068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303" y="496567"/>
            <a:ext cx="108790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 hangingPunct="0"/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Рекомендации по проведению тренировок </a:t>
            </a:r>
            <a:endParaRPr lang="ru-RU" sz="24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975" y="1129613"/>
            <a:ext cx="116073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/>
            <a:r>
              <a:rPr lang="ru-RU" sz="2400" u="sng" dirty="0">
                <a:solidFill>
                  <a:prstClr val="black"/>
                </a:solidFill>
                <a:latin typeface="Times New Roman"/>
                <a:ea typeface="Times New Roman"/>
              </a:rPr>
              <a:t>Задачи тренировки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: отработать навыки действий персонала ОО и эвакуации обучающихся и персонала в случаях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:</a:t>
            </a:r>
          </a:p>
          <a:p>
            <a:pPr lvl="0" indent="450215"/>
            <a:r>
              <a:rPr lang="ru-RU" sz="24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Оповещение о приближении опасности</a:t>
            </a:r>
            <a:endParaRPr lang="ru-RU" sz="2400" b="1" dirty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Вооруженное нападение на ОО (стрелок на территории, стрелок в здании ОО).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Обнаружении на территории ОО лиц, совершающих действия или прибывших с целью совершения действий террористической направленности.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Организации осмотров  помещений (территорий) с целью обнаружения бесхозных вещей и подозрительных предметов. Действия в случае обнаружения бесхозных предметов, идентифицированных как взрывное устройство.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Эвакуации персонала и обучающихся из ОО при угрозе или совершении преступлений террористической направленности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Организации взаимодействия руководителя организации с территориальными органами МВД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Действия при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получении сообщения о минировании помещений ОО.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Действия при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захвате заложников.</a:t>
            </a:r>
          </a:p>
        </p:txBody>
      </p:sp>
    </p:spTree>
    <p:extLst>
      <p:ext uri="{BB962C8B-B14F-4D97-AF65-F5344CB8AC3E}">
        <p14:creationId xmlns:p14="http://schemas.microsoft.com/office/powerpoint/2010/main" val="99605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825304" y="34902"/>
            <a:ext cx="108790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 hangingPunct="0"/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Практические рекомендации по составлению инструкций и проведению тренировок</a:t>
            </a:r>
            <a:endParaRPr lang="ru-RU" sz="24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2774" y="1100296"/>
            <a:ext cx="1134476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sz="2400" dirty="0">
                <a:solidFill>
                  <a:srgbClr val="FF0000"/>
                </a:solidFill>
                <a:latin typeface="Times New Roman"/>
                <a:ea typeface="Times New Roman"/>
              </a:rPr>
              <a:t>Получение информации руководителем о происходящем действии (ситуации)</a:t>
            </a:r>
            <a:endParaRPr lang="ru-RU" sz="2200" dirty="0">
              <a:solidFill>
                <a:srgbClr val="FF0000"/>
              </a:solidFill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07975" y="1695884"/>
            <a:ext cx="1164956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Казань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мая 2021 года 19-летний житель Казани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Ильназ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Галявиев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вышел из подъезда своего дома и отправился в сторону гимназии №175.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Лицо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скрыто под маской, в одной руке он держал гладкоствольное ружье,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другой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спортивную сумку.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Галявиев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беспрепятственно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добраться до своей конечной цели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гимназии 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175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Стрельба в Перми - что известно - видео и фото стрельбы - Korrespondent.ne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7537" y="2705806"/>
            <a:ext cx="3157219" cy="1985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2855857" y="3498658"/>
            <a:ext cx="94699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u="sng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Пермь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07975" y="4885632"/>
            <a:ext cx="7232306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</a:rPr>
              <a:t>2. </a:t>
            </a:r>
            <a:r>
              <a:rPr lang="ru-RU" sz="2200" i="1" dirty="0">
                <a:solidFill>
                  <a:prstClr val="black"/>
                </a:solidFill>
                <a:latin typeface="Times New Roman"/>
                <a:ea typeface="Times New Roman"/>
              </a:rPr>
              <a:t>«незамедлительное информирование оперативные службы…» . В первую очередь оповестить дежурного сотрудника МВД и нажать тревожную кнопку .</a:t>
            </a:r>
          </a:p>
          <a:p>
            <a:pPr lvl="0"/>
            <a:r>
              <a:rPr lang="ru-RU" sz="2200" dirty="0">
                <a:solidFill>
                  <a:prstClr val="black"/>
                </a:solidFill>
                <a:latin typeface="Times New Roman"/>
                <a:ea typeface="Times New Roman"/>
              </a:rPr>
              <a:t>Тревожная кнопка обязательно должна быть у охранника, руководителя.</a:t>
            </a:r>
            <a:endParaRPr lang="ru-RU" sz="2200" i="1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  <p:pic>
        <p:nvPicPr>
          <p:cNvPr id="1030" name="Picture 6" descr="https://spasemstranu.com/wp-content/uploads/2021/09/image-2021-09-21-022618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6104" y="3641352"/>
            <a:ext cx="4295895" cy="3235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23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460375" y="160572"/>
            <a:ext cx="1087901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 hangingPunct="0"/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Практические рекомендации по составлению инструкций и проведению тренировок</a:t>
            </a:r>
            <a:endParaRPr lang="ru-RU" sz="24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55575" y="989871"/>
            <a:ext cx="11787750" cy="58477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Aft>
                <a:spcPts val="0"/>
              </a:spcAft>
            </a:pPr>
            <a:r>
              <a:rPr lang="ru-RU" sz="2200" dirty="0" smtClean="0">
                <a:latin typeface="Times New Roman"/>
                <a:ea typeface="Times New Roman"/>
              </a:rPr>
              <a:t>4. Сигнал оповещения о вооруженном нападении должен отличаться от сигнала пожарной опасности.</a:t>
            </a:r>
          </a:p>
          <a:p>
            <a:pPr lvl="0">
              <a:spcAft>
                <a:spcPts val="0"/>
              </a:spcAft>
            </a:pPr>
            <a:r>
              <a:rPr lang="ru-RU" sz="2200" dirty="0" smtClean="0">
                <a:latin typeface="Times New Roman"/>
                <a:ea typeface="Times New Roman"/>
              </a:rPr>
              <a:t>5. Звуковое оповещение о происшествии при наличии средств радиофикации, при их отсутствии. </a:t>
            </a:r>
            <a:r>
              <a:rPr lang="ru-RU" sz="2200" i="1" dirty="0" smtClean="0">
                <a:latin typeface="Times New Roman"/>
                <a:ea typeface="Times New Roman"/>
              </a:rPr>
              <a:t>Использование мегафонов, оповещение по группам.</a:t>
            </a:r>
          </a:p>
          <a:p>
            <a:r>
              <a:rPr lang="ru-RU" sz="22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6. ПРИСТУПИТЬ </a:t>
            </a:r>
            <a:r>
              <a:rPr lang="ru-RU" sz="2200" dirty="0">
                <a:solidFill>
                  <a:srgbClr val="FF0000"/>
                </a:solidFill>
                <a:latin typeface="Times New Roman"/>
                <a:ea typeface="Times New Roman"/>
              </a:rPr>
              <a:t>к ОБЕСПЕЧНИЮ БЕЗОПАСНОСТИ ДЕТЕЙ. </a:t>
            </a:r>
            <a:endParaRPr lang="ru-RU" sz="2200" dirty="0" smtClean="0">
              <a:solidFill>
                <a:srgbClr val="FF0000"/>
              </a:solidFill>
              <a:latin typeface="Times New Roman"/>
              <a:ea typeface="Times New Roman"/>
            </a:endParaRPr>
          </a:p>
          <a:p>
            <a:pPr marL="342900" indent="-342900">
              <a:buFontTx/>
              <a:buChar char="-"/>
            </a:pPr>
            <a:r>
              <a:rPr lang="ru-RU" sz="22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При наличии чата сообщить о опасности и отдать распоряжения</a:t>
            </a:r>
            <a:r>
              <a:rPr lang="ru-RU" sz="2200" dirty="0" smtClean="0">
                <a:latin typeface="Times New Roman"/>
                <a:ea typeface="Times New Roman"/>
              </a:rPr>
              <a:t>.</a:t>
            </a:r>
          </a:p>
          <a:p>
            <a:pPr marL="342900" indent="-342900">
              <a:buFontTx/>
              <a:buChar char="-"/>
            </a:pPr>
            <a:r>
              <a:rPr lang="ru-RU" sz="2200" dirty="0" smtClean="0">
                <a:solidFill>
                  <a:srgbClr val="FF0000"/>
                </a:solidFill>
                <a:latin typeface="Times New Roman"/>
                <a:ea typeface="Times New Roman"/>
              </a:rPr>
              <a:t>Собрать в кратчайшие сроки сведения о количестве и месте нахождения детей и персонала ОО.</a:t>
            </a:r>
          </a:p>
          <a:p>
            <a:pPr marL="342900" indent="-342900">
              <a:buFontTx/>
              <a:buChar char="-"/>
            </a:pPr>
            <a:r>
              <a:rPr lang="ru-RU" sz="22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Информировать спец. службы, вышестоящий орган, правообладателя объекта</a:t>
            </a:r>
          </a:p>
          <a:p>
            <a:pPr lvl="0">
              <a:spcAft>
                <a:spcPts val="0"/>
              </a:spcAft>
            </a:pPr>
            <a:r>
              <a:rPr lang="ru-RU" sz="2200" dirty="0" smtClean="0">
                <a:latin typeface="Times New Roman"/>
                <a:ea typeface="Times New Roman"/>
              </a:rPr>
              <a:t>7. Ключи от класса во время занятия должны быть в доступном месте (чтобы закрыть замок двери). Ключи от распашных решеток (на 1 этаже) должны быть доступны.</a:t>
            </a:r>
          </a:p>
          <a:p>
            <a:pPr lvl="0">
              <a:spcAft>
                <a:spcPts val="0"/>
              </a:spcAft>
            </a:pPr>
            <a:r>
              <a:rPr lang="ru-RU" sz="2200" dirty="0" smtClean="0">
                <a:latin typeface="Times New Roman"/>
                <a:ea typeface="Times New Roman"/>
              </a:rPr>
              <a:t>8. Предусмотреть встречу ГБР представителем ОО.</a:t>
            </a:r>
          </a:p>
          <a:p>
            <a:r>
              <a:rPr lang="ru-RU" sz="2200" dirty="0">
                <a:latin typeface="Times New Roman"/>
                <a:ea typeface="Times New Roman"/>
              </a:rPr>
              <a:t>9</a:t>
            </a:r>
            <a:r>
              <a:rPr lang="ru-RU" sz="2200" dirty="0" smtClean="0">
                <a:latin typeface="Times New Roman"/>
                <a:ea typeface="Times New Roman"/>
              </a:rPr>
              <a:t>. </a:t>
            </a:r>
            <a:r>
              <a:rPr lang="ru-RU" sz="2200" dirty="0">
                <a:latin typeface="Times New Roman"/>
                <a:ea typeface="Times New Roman"/>
              </a:rPr>
              <a:t>Эвакуация проводится в том случае, если эвакуационный выход проверен сотрудником (в инструкцию</a:t>
            </a:r>
            <a:r>
              <a:rPr lang="ru-RU" sz="2200" dirty="0" smtClean="0">
                <a:latin typeface="Times New Roman"/>
                <a:ea typeface="Times New Roman"/>
              </a:rPr>
              <a:t>!).</a:t>
            </a:r>
          </a:p>
          <a:p>
            <a:r>
              <a:rPr lang="ru-RU" sz="2200" dirty="0" smtClean="0">
                <a:latin typeface="Times New Roman"/>
                <a:ea typeface="Times New Roman"/>
              </a:rPr>
              <a:t>10. При </a:t>
            </a:r>
            <a:r>
              <a:rPr lang="ru-RU" sz="2200" dirty="0">
                <a:latin typeface="Times New Roman"/>
                <a:ea typeface="Times New Roman"/>
              </a:rPr>
              <a:t>обнаружении подозрительного предмета лично убедиться в его </a:t>
            </a:r>
            <a:r>
              <a:rPr lang="ru-RU" sz="2200" dirty="0" smtClean="0">
                <a:latin typeface="Times New Roman"/>
                <a:ea typeface="Times New Roman"/>
              </a:rPr>
              <a:t>наличии.</a:t>
            </a:r>
          </a:p>
          <a:p>
            <a:r>
              <a:rPr lang="ru-RU" sz="2200" dirty="0" smtClean="0">
                <a:latin typeface="Times New Roman"/>
                <a:ea typeface="Times New Roman"/>
              </a:rPr>
              <a:t>11. Оповещение оперативных служб, родителей.</a:t>
            </a:r>
          </a:p>
          <a:p>
            <a:r>
              <a:rPr lang="ru-RU" sz="2200" dirty="0" smtClean="0">
                <a:latin typeface="Times New Roman"/>
                <a:ea typeface="Times New Roman"/>
              </a:rPr>
              <a:t>12. </a:t>
            </a:r>
            <a:r>
              <a:rPr lang="ru-RU" sz="2200" dirty="0" smtClean="0">
                <a:solidFill>
                  <a:srgbClr val="0070C0"/>
                </a:solidFill>
                <a:latin typeface="Times New Roman"/>
                <a:ea typeface="Times New Roman"/>
              </a:rPr>
              <a:t>Эвакуация только по разрешению оперативных служб.</a:t>
            </a:r>
            <a:endParaRPr lang="ru-RU" sz="2200" dirty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64355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42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9" name="AutoShape 4" descr="Screenshot 2022-08-12 at 10-21-07 Сервис ВКС Правительства ЯО.pn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135624" y="81905"/>
            <a:ext cx="108790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50215" algn="ctr" hangingPunct="0"/>
            <a:r>
              <a:rPr lang="ru-RU" sz="24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Профилактические ролики УМВД</a:t>
            </a:r>
            <a:endParaRPr lang="ru-RU" sz="24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44020" y="2082057"/>
            <a:ext cx="4193687" cy="1261884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hangingPunct="0"/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По использованию средств индивидуальной мобильности</a:t>
            </a:r>
          </a:p>
          <a:p>
            <a:pPr lvl="0" algn="ctr" hangingPunct="0"/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(</a:t>
            </a:r>
            <a:r>
              <a:rPr lang="ru-RU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электросамокат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моноколесо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, </a:t>
            </a:r>
            <a:r>
              <a:rPr lang="ru-RU" dirty="0" err="1" smtClean="0">
                <a:solidFill>
                  <a:srgbClr val="C00000"/>
                </a:solidFill>
                <a:latin typeface="Times New Roman"/>
                <a:ea typeface="Times New Roman"/>
              </a:rPr>
              <a:t>гироскутер</a:t>
            </a:r>
            <a:r>
              <a:rPr lang="ru-RU" dirty="0" smtClean="0">
                <a:solidFill>
                  <a:srgbClr val="C00000"/>
                </a:solidFill>
                <a:latin typeface="Times New Roman"/>
                <a:ea typeface="Times New Roman"/>
              </a:rPr>
              <a:t>)</a:t>
            </a:r>
            <a:endParaRPr lang="ru-RU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44022" y="3544521"/>
            <a:ext cx="4193687" cy="400110"/>
          </a:xfrm>
          <a:prstGeom prst="rect">
            <a:avLst/>
          </a:prstGeom>
          <a:solidFill>
            <a:srgbClr val="92D050"/>
          </a:solidFill>
        </p:spPr>
        <p:txBody>
          <a:bodyPr wrap="square">
            <a:spAutoFit/>
          </a:bodyPr>
          <a:lstStyle/>
          <a:p>
            <a:pPr lvl="0" algn="ctr" hangingPunct="0"/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Внимание родителям</a:t>
            </a:r>
            <a:endParaRPr lang="ru-RU" sz="20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4022" y="4353988"/>
            <a:ext cx="4193687" cy="40011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 hangingPunct="0"/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Ответственность за экстремизм</a:t>
            </a:r>
            <a:endParaRPr lang="ru-RU" sz="20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44021" y="4952035"/>
            <a:ext cx="4193687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 hangingPunct="0"/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Что такое несанкционированный митинг</a:t>
            </a:r>
            <a:endParaRPr lang="ru-RU" sz="20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4022" y="5884297"/>
            <a:ext cx="4193687" cy="707886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>
            <a:spAutoFit/>
          </a:bodyPr>
          <a:lstStyle/>
          <a:p>
            <a:pPr lvl="0" algn="ctr" hangingPunct="0"/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О правилах поведения в социальных сетях</a:t>
            </a:r>
            <a:endParaRPr lang="ru-RU" sz="20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6575129" y="2082057"/>
            <a:ext cx="4193687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hangingPunct="0"/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последствия</a:t>
            </a:r>
            <a:endParaRPr lang="ru-RU" sz="20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6575131" y="2763553"/>
            <a:ext cx="4193687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hangingPunct="0"/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знать: </a:t>
            </a:r>
            <a:r>
              <a:rPr lang="ru-RU" sz="20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- что разрешено</a:t>
            </a:r>
          </a:p>
          <a:p>
            <a:pPr lvl="0" algn="ctr" hangingPunct="0"/>
            <a:r>
              <a:rPr lang="ru-RU" sz="2000" dirty="0" smtClean="0">
                <a:solidFill>
                  <a:srgbClr val="C00000"/>
                </a:solidFill>
                <a:latin typeface="Times New Roman"/>
                <a:ea typeface="Times New Roman"/>
              </a:rPr>
              <a:t>- чего нельзя</a:t>
            </a:r>
            <a:endParaRPr lang="ru-RU" sz="2000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575130" y="3744576"/>
            <a:ext cx="4193687" cy="4001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lvl="0" algn="ctr" hangingPunct="0"/>
            <a:r>
              <a:rPr lang="ru-RU" sz="2000" b="1" dirty="0" smtClean="0">
                <a:solidFill>
                  <a:srgbClr val="C00000"/>
                </a:solidFill>
                <a:latin typeface="Times New Roman"/>
                <a:ea typeface="Times New Roman"/>
              </a:rPr>
              <a:t>рекомендуется</a:t>
            </a:r>
            <a:endParaRPr lang="ru-RU" sz="2000" b="1" dirty="0">
              <a:solidFill>
                <a:srgbClr val="C00000"/>
              </a:solidFill>
              <a:latin typeface="Times New Roman"/>
              <a:ea typeface="Times New Roman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4737707" y="1709621"/>
            <a:ext cx="1674055" cy="281575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155575" y="543570"/>
            <a:ext cx="1203642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Times New Roman"/>
                <a:ea typeface="Calibri"/>
              </a:rPr>
              <a:t>Для повышения эффективности работы по профилактике преступлений и правонарушений в молодежной среде рекомендовать организовать в </a:t>
            </a:r>
            <a:r>
              <a:rPr lang="ru-RU" sz="2000" b="1" dirty="0">
                <a:latin typeface="Times New Roman"/>
                <a:ea typeface="Calibri"/>
              </a:rPr>
              <a:t>октябре – ноябре </a:t>
            </a:r>
            <a:r>
              <a:rPr lang="ru-RU" sz="2000" dirty="0">
                <a:latin typeface="Times New Roman"/>
                <a:ea typeface="Calibri"/>
              </a:rPr>
              <a:t>2022 года демонстрацию в образовательных организациях для учащихся профилактических роликов МВД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510426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4193</TotalTime>
  <Words>764</Words>
  <Application>Microsoft Office PowerPoint</Application>
  <PresentationFormat>Широкоэкранный</PresentationFormat>
  <Paragraphs>63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1_Тема Office</vt:lpstr>
      <vt:lpstr>Государственное автономное учреждение дополнительного профессионального образования Ярославской области Институт развития образования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Государственное автономное учреждение дополнительного профессионального образования Ярославской области  Институт развития образования</dc:title>
  <dc:creator>Юлия Владимировна Суханова</dc:creator>
  <cp:lastModifiedBy>Юлия Владимировна Чупанова</cp:lastModifiedBy>
  <cp:revision>370</cp:revision>
  <dcterms:created xsi:type="dcterms:W3CDTF">2017-01-12T11:53:49Z</dcterms:created>
  <dcterms:modified xsi:type="dcterms:W3CDTF">2022-09-30T11:54:30Z</dcterms:modified>
</cp:coreProperties>
</file>