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329" r:id="rId6"/>
    <p:sldId id="319" r:id="rId7"/>
    <p:sldId id="320" r:id="rId8"/>
    <p:sldId id="321" r:id="rId9"/>
    <p:sldId id="322" r:id="rId10"/>
    <p:sldId id="325" r:id="rId11"/>
    <p:sldId id="330" r:id="rId12"/>
    <p:sldId id="331" r:id="rId13"/>
    <p:sldId id="332" r:id="rId14"/>
    <p:sldId id="328" r:id="rId15"/>
    <p:sldId id="323" r:id="rId16"/>
    <p:sldId id="324" r:id="rId1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A8E2"/>
    <a:srgbClr val="E24242"/>
    <a:srgbClr val="992727"/>
    <a:srgbClr val="B25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434" autoAdjust="0"/>
  </p:normalViewPr>
  <p:slideViewPr>
    <p:cSldViewPr snapToGrid="0">
      <p:cViewPr varScale="1">
        <p:scale>
          <a:sx n="103" d="100"/>
          <a:sy n="103" d="100"/>
        </p:scale>
        <p:origin x="180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A2B0A-A8D3-44C6-AE3B-2396474AD433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A4599-4876-4D4E-8F13-E14D18AF6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2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757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Итак, сформированность читательской грамотности представлена в таком метапредметном результате, как «работа с информацией».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354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Итак, сформированность читательской грамотности представлена в таком метапредметном результате, как «работа с информацией».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87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Итак, сформированность читательской грамотности представлена в таком метапредметном результате, как «работа с информацией».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277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Итак, сформированность читательской грамотности представлена в таком метапредметном результате, как «работа с информацией».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64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865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Итак, сформированность читательской грамотности представлена в таком метапредметном результате, как «работа с информацией».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161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Итак, сформированность читательской грамотности представлена в таком метапредметном результате, как «работа с информацией».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666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Итак, сформированность читательской грамотности представлена в таком метапредметном результате, как «работа с информацией».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410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Итак, сформированность читательской грамотности представлена в таком метапредметном результате, как «работа с информацией».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663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Итак, сформированность читательской грамотности представлена в таком метапредметном результате, как «работа с информацией».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354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Итак, сформированность читательской грамотности представлена в таком метапредметном результате, как «работа с информацией».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354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Итак, сформированность читательской грамотности представлена в таком метапредметном результате, как «работа с информацией».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354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14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93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97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49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77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95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35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15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10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346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0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2">
                <a:lumMod val="93000"/>
                <a:lumOff val="7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DC7AD-5565-48C0-92D0-1855D141E69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11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razgovor.edsoo.ru/konkur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tveevav@iro.yar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hyperlink" Target="mailto:chupanovayv@iro.yar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A8A8E2">
                <a:lumMod val="57000"/>
                <a:alpha val="27000"/>
              </a:srgbClr>
            </a:gs>
            <a:gs pos="100000">
              <a:schemeClr val="bg2">
                <a:lumMod val="9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905" y="3006284"/>
            <a:ext cx="6093903" cy="3163078"/>
          </a:xfrm>
          <a:prstGeom prst="rect">
            <a:avLst/>
          </a:prstGeom>
          <a:effectLst>
            <a:softEdge rad="7112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63145" y="611278"/>
            <a:ext cx="12005953" cy="2387600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ru-RU" dirty="0" err="1">
                <a:solidFill>
                  <a:srgbClr val="E2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dirty="0"/>
              <a:t/>
            </a:r>
            <a:br>
              <a:rPr lang="ru-RU" dirty="0"/>
            </a:b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«Разговоры о 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важном: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классного руководителя»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787236" y="274316"/>
            <a:ext cx="8665029" cy="67392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 ДПО ЯО Институт развития образования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41107" y="6090778"/>
            <a:ext cx="1909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19/10/2022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92462" y="3335840"/>
            <a:ext cx="6111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Матвеев А.В.,  руководитель;</a:t>
            </a:r>
          </a:p>
          <a:p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Чупанова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Ю.В., заместитель руководителя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сопровождения воспитательной работы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462" y="4637509"/>
            <a:ext cx="4767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E2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в чате:</a:t>
            </a:r>
          </a:p>
          <a:p>
            <a:r>
              <a:rPr lang="ru-RU" sz="2400" dirty="0" smtClean="0">
                <a:solidFill>
                  <a:srgbClr val="E2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образовательной организации с указанием муниципального района</a:t>
            </a:r>
            <a:endParaRPr lang="ru-RU" sz="2400" dirty="0">
              <a:solidFill>
                <a:srgbClr val="E242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838200" y="1976580"/>
            <a:ext cx="10661073" cy="415552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Методические рекомендации </a:t>
            </a:r>
            <a:r>
              <a:rPr lang="ru-RU" i="1" dirty="0" smtClean="0"/>
              <a:t>«О внеурочной деятельности и реализации дополнительных общеобразовательных программ»</a:t>
            </a:r>
            <a:r>
              <a:rPr lang="ru-RU" dirty="0" smtClean="0"/>
              <a:t> (письмо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от 14 декабря 2015 г. № 09-3564) письмом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от 20 сентября 2016 г. № 09-2312 </a:t>
            </a:r>
            <a:r>
              <a:rPr lang="ru-RU" b="1" i="1" dirty="0" smtClean="0"/>
              <a:t>отозваны</a:t>
            </a:r>
            <a:r>
              <a:rPr lang="ru-RU" dirty="0" smtClean="0"/>
              <a:t> как утратившие актуальность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Методические </a:t>
            </a:r>
            <a:r>
              <a:rPr lang="ru-RU" i="1" dirty="0" smtClean="0"/>
              <a:t>рекомендации по уточнению понятия и содержания внеурочной деятельности в рамках реализации основных общеобразовательных программ</a:t>
            </a:r>
            <a:r>
              <a:rPr lang="ru-RU" dirty="0" smtClean="0"/>
              <a:t>, в том числе в части проектной деятельности (письмо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от 18 августа 2017 г. № 09-1672) письмом от 26 сентября 2022 г. № ТВ-2130/03 </a:t>
            </a:r>
            <a:r>
              <a:rPr lang="ru-RU" b="1" i="1" dirty="0" smtClean="0"/>
              <a:t>признаны утратившими силу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05914" y="587022"/>
            <a:ext cx="10945514" cy="10908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Организационно-методические требования</a:t>
            </a:r>
            <a:br>
              <a:rPr lang="ru-RU" b="1" i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занятиям «Разговоры </a:t>
            </a:r>
            <a:r>
              <a:rPr lang="ru-RU" b="1" i="1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важном</a:t>
            </a:r>
            <a:r>
              <a:rPr lang="ru-RU" b="1" i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5564" y="10680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</a:t>
            </a:r>
            <a:r>
              <a:rPr lang="ru-RU" b="1" i="1" dirty="0" err="1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видеомарафон</a:t>
            </a:r>
            <a:r>
              <a:rPr lang="ru-RU" b="1" i="1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внеурочных </a:t>
            </a:r>
            <a:r>
              <a:rPr lang="ru-RU" b="1" i="1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«Разговоры о важном»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089353" y="5661685"/>
            <a:ext cx="4740097" cy="55088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>
                <a:hlinkClick r:id="rId4"/>
              </a:rPr>
              <a:t>https</a:t>
            </a:r>
            <a:r>
              <a:rPr lang="en-US" sz="2400" b="1" dirty="0">
                <a:hlinkClick r:id="rId4"/>
              </a:rPr>
              <a:t>://razgovor.edsoo.ru/konkurs/</a:t>
            </a:r>
            <a:r>
              <a:rPr lang="ru-RU" sz="2400" b="1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24" y="1333955"/>
            <a:ext cx="8434409" cy="4156671"/>
          </a:xfrm>
          <a:prstGeom prst="rect">
            <a:avLst/>
          </a:prstGeom>
        </p:spPr>
      </p:pic>
      <p:sp>
        <p:nvSpPr>
          <p:cNvPr id="8" name="Штриховая стрелка вправо 7"/>
          <p:cNvSpPr/>
          <p:nvPr/>
        </p:nvSpPr>
        <p:spPr>
          <a:xfrm rot="13154684">
            <a:off x="4035914" y="5235051"/>
            <a:ext cx="597158" cy="503853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6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551512" y="1372367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u="sng" dirty="0" smtClean="0">
                <a:solidFill>
                  <a:schemeClr val="bg2">
                    <a:lumMod val="10000"/>
                  </a:schemeClr>
                </a:solidFill>
              </a:rPr>
              <a:t>Для учащихся:</a:t>
            </a:r>
            <a:endParaRPr lang="ru-RU" dirty="0"/>
          </a:p>
          <a:p>
            <a:pPr marL="0" indent="0" algn="ctr">
              <a:buNone/>
            </a:pPr>
            <a:r>
              <a:rPr lang="ru-RU" i="1" dirty="0" smtClean="0"/>
              <a:t>Через </a:t>
            </a:r>
            <a:r>
              <a:rPr lang="en-US" i="1" dirty="0" smtClean="0"/>
              <a:t>QR-</a:t>
            </a:r>
            <a:r>
              <a:rPr lang="ru-RU" i="1" dirty="0" smtClean="0"/>
              <a:t>код </a:t>
            </a:r>
          </a:p>
          <a:p>
            <a:pPr marL="0" indent="0" algn="ctr">
              <a:buNone/>
            </a:pPr>
            <a:r>
              <a:rPr lang="ru-RU" dirty="0" smtClean="0"/>
              <a:t>(прилагается к каждому занятию)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6245647" y="1428605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u="sng" dirty="0" smtClean="0"/>
              <a:t>Для классных руководителей:</a:t>
            </a:r>
          </a:p>
          <a:p>
            <a:pPr marL="0" indent="0" algn="ctr">
              <a:buNone/>
            </a:pPr>
            <a:r>
              <a:rPr lang="ru-RU" i="1" dirty="0" smtClean="0"/>
              <a:t>Через </a:t>
            </a:r>
            <a:r>
              <a:rPr lang="en-US" i="1" dirty="0" smtClean="0"/>
              <a:t>Telegram-</a:t>
            </a:r>
            <a:r>
              <a:rPr lang="ru-RU" i="1" dirty="0" smtClean="0"/>
              <a:t>канал</a:t>
            </a:r>
          </a:p>
          <a:p>
            <a:pPr marL="0" indent="0" algn="ctr">
              <a:buNone/>
            </a:pPr>
            <a:r>
              <a:rPr lang="ru-RU" dirty="0" smtClean="0"/>
              <a:t>«Разговоры о важном»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54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94" y="3201441"/>
            <a:ext cx="4294771" cy="2864764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C00000"/>
            </a:contourClr>
          </a:sp3d>
        </p:spPr>
      </p:pic>
      <p:sp>
        <p:nvSpPr>
          <p:cNvPr id="11" name="Штриховая стрелка вправо 10"/>
          <p:cNvSpPr/>
          <p:nvPr/>
        </p:nvSpPr>
        <p:spPr>
          <a:xfrm rot="12010700">
            <a:off x="2353552" y="5471777"/>
            <a:ext cx="539030" cy="503853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73" y="3220585"/>
            <a:ext cx="2874218" cy="2893812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C00000"/>
            </a:contourClr>
          </a:sp3d>
        </p:spPr>
      </p:pic>
    </p:spTree>
    <p:extLst>
      <p:ext uri="{BB962C8B-B14F-4D97-AF65-F5344CB8AC3E}">
        <p14:creationId xmlns:p14="http://schemas.microsoft.com/office/powerpoint/2010/main" val="97166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5442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29213" y="2694435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</a:t>
            </a:r>
            <a:r>
              <a:rPr lang="ru-RU" sz="4400" b="1" i="1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4400" b="1" i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r>
              <a:rPr lang="ru-RU" sz="4400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горячей линии: 8 (4852) 23-08-14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545123" y="1377706"/>
            <a:ext cx="11860633" cy="1500187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сопровождения воспитательной работы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0" y="2127800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0" y="1126907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9497" y="1377523"/>
            <a:ext cx="9144000" cy="1724879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992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сопровождения воспитательной работы</a:t>
            </a:r>
            <a:endParaRPr lang="ru-RU" sz="5400" b="1" i="1" dirty="0">
              <a:solidFill>
                <a:srgbClr val="9927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07143" y="3775605"/>
            <a:ext cx="32152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Контактная информация</a:t>
            </a:r>
          </a:p>
          <a:p>
            <a:r>
              <a:rPr lang="ru-RU" sz="2400" i="1" dirty="0" smtClean="0"/>
              <a:t>150014,</a:t>
            </a:r>
            <a:r>
              <a:rPr lang="en-US" sz="2400" i="1" dirty="0" smtClean="0"/>
              <a:t> </a:t>
            </a:r>
            <a:r>
              <a:rPr lang="ru-RU" sz="2400" i="1" dirty="0" smtClean="0"/>
              <a:t>г</a:t>
            </a:r>
            <a:r>
              <a:rPr lang="ru-RU" sz="2400" i="1" dirty="0"/>
              <a:t>. Ярославль,</a:t>
            </a:r>
            <a:br>
              <a:rPr lang="ru-RU" sz="2400" i="1" dirty="0"/>
            </a:br>
            <a:r>
              <a:rPr lang="ru-RU" sz="2400" i="1" dirty="0"/>
              <a:t>ул. Богдановича, </a:t>
            </a:r>
            <a:r>
              <a:rPr lang="ru-RU" sz="2400" i="1" dirty="0" smtClean="0"/>
              <a:t>д. 16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i="1" dirty="0" smtClean="0"/>
              <a:t>кабинет 304 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i="1" dirty="0" smtClean="0"/>
              <a:t>Тел.: </a:t>
            </a:r>
            <a:r>
              <a:rPr lang="ru-RU" sz="2400" b="1" i="1" dirty="0" smtClean="0"/>
              <a:t>8 (4852</a:t>
            </a:r>
            <a:r>
              <a:rPr lang="ru-RU" sz="2400" b="1" i="1" dirty="0"/>
              <a:t>) </a:t>
            </a:r>
            <a:r>
              <a:rPr lang="ru-RU" sz="2400" b="1" i="1" dirty="0" smtClean="0"/>
              <a:t>23-08-14</a:t>
            </a:r>
            <a:endParaRPr lang="ru-RU" sz="24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923" y="3418988"/>
            <a:ext cx="51668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Руководитель</a:t>
            </a:r>
          </a:p>
          <a:p>
            <a:r>
              <a:rPr lang="ru-RU" sz="2400" b="1" i="1" dirty="0" smtClean="0"/>
              <a:t>Матвеев Алексей Владимирович</a:t>
            </a:r>
            <a:r>
              <a:rPr lang="ru-RU" sz="2400" dirty="0" smtClean="0"/>
              <a:t>, кандидат педагогических наук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E-</a:t>
            </a:r>
            <a:r>
              <a:rPr lang="ru-RU" sz="2400" dirty="0" err="1"/>
              <a:t>mail</a:t>
            </a:r>
            <a:r>
              <a:rPr lang="ru-RU" sz="2400" dirty="0"/>
              <a:t>: </a:t>
            </a:r>
            <a:r>
              <a:rPr lang="ru-RU" sz="2400" dirty="0" smtClean="0">
                <a:hlinkClick r:id="rId3"/>
              </a:rPr>
              <a:t>matveevav@iro.yar.ru</a:t>
            </a:r>
            <a:endParaRPr lang="ru-RU" sz="2400" dirty="0" smtClean="0"/>
          </a:p>
          <a:p>
            <a:endParaRPr lang="en-US" sz="2400" dirty="0" smtClean="0"/>
          </a:p>
          <a:p>
            <a:r>
              <a:rPr lang="ru-RU" sz="2400" dirty="0" smtClean="0"/>
              <a:t>Заместитель руководителя</a:t>
            </a:r>
          </a:p>
          <a:p>
            <a:r>
              <a:rPr lang="ru-RU" sz="2400" b="1" i="1" dirty="0" err="1" smtClean="0"/>
              <a:t>Чупанова</a:t>
            </a:r>
            <a:r>
              <a:rPr lang="ru-RU" sz="2400" b="1" i="1" dirty="0" smtClean="0"/>
              <a:t> Юлия Владимировна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E-</a:t>
            </a:r>
            <a:r>
              <a:rPr lang="ru-RU" sz="2400" dirty="0" err="1"/>
              <a:t>mail</a:t>
            </a:r>
            <a:r>
              <a:rPr lang="ru-RU" sz="2400" dirty="0"/>
              <a:t>: </a:t>
            </a:r>
            <a:r>
              <a:rPr lang="en-US" sz="2400" dirty="0" err="1" smtClean="0">
                <a:hlinkClick r:id="rId4"/>
              </a:rPr>
              <a:t>chupanovayv</a:t>
            </a:r>
            <a:r>
              <a:rPr lang="ru-RU" sz="2400" dirty="0" smtClean="0">
                <a:hlinkClick r:id="rId4"/>
              </a:rPr>
              <a:t>@iro.yar.ru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18" y="3788320"/>
            <a:ext cx="2410947" cy="24109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4559" y="0"/>
            <a:ext cx="9847389" cy="122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544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519" y="251453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«Разговоры о важном»</a:t>
            </a:r>
            <a:endParaRPr lang="ru-RU" b="1" i="1" dirty="0">
              <a:solidFill>
                <a:srgbClr val="A52D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49" y="1389153"/>
            <a:ext cx="4929638" cy="47598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16" y="1389153"/>
            <a:ext cx="4571704" cy="475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631" y="565461"/>
            <a:ext cx="10241132" cy="1090813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реализации проекта </a:t>
            </a:r>
            <a:br>
              <a:rPr lang="ru-RU" b="1" i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СШ № 32 им. В.В. Терешковой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14"/>
            <a:ext cx="12192000" cy="685233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224138"/>
            <a:ext cx="1174044" cy="117404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7" y="1656274"/>
            <a:ext cx="2321040" cy="309472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26" y="2222357"/>
            <a:ext cx="2897842" cy="38637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628" y="2222357"/>
            <a:ext cx="2880521" cy="38406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59" y="1706173"/>
            <a:ext cx="2395035" cy="31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7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631" y="565461"/>
            <a:ext cx="10241132" cy="1090813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реализации проекта </a:t>
            </a:r>
            <a:r>
              <a:rPr lang="ru-RU" b="1" i="1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СШ № 91 «</a:t>
            </a:r>
            <a:r>
              <a:rPr lang="ru-RU" b="1" i="1" dirty="0" err="1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ИнТех</a:t>
            </a:r>
            <a:r>
              <a:rPr lang="ru-RU" b="1" i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14"/>
            <a:ext cx="12192000" cy="685233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224138"/>
            <a:ext cx="1174044" cy="11740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4" y="1656274"/>
            <a:ext cx="10382150" cy="453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914" y="587022"/>
            <a:ext cx="10945514" cy="10908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проведению занятий «Разговоры о важном» могут </a:t>
            </a:r>
            <a:r>
              <a:rPr lang="ru-RU" b="1" i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привлекаться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845" y="1761065"/>
            <a:ext cx="10705501" cy="240971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/>
              <a:t> </a:t>
            </a:r>
            <a:r>
              <a:rPr lang="ru-RU" dirty="0" smtClean="0"/>
              <a:t>педагоги-библиотекари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педагоги-психологи и социальные </a:t>
            </a:r>
            <a:r>
              <a:rPr lang="ru-RU" dirty="0" smtClean="0"/>
              <a:t>педагоги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педагоги дополнительного </a:t>
            </a:r>
            <a:r>
              <a:rPr lang="ru-RU" dirty="0" smtClean="0"/>
              <a:t>образования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представители общественных (волонтерских) организаций и советов </a:t>
            </a:r>
            <a:r>
              <a:rPr lang="ru-RU" dirty="0" smtClean="0"/>
              <a:t>ветеранов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социальные партнеры и учреждения </a:t>
            </a:r>
            <a:r>
              <a:rPr lang="ru-RU" dirty="0" smtClean="0"/>
              <a:t>науки/культуры/искусства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руководители школьных музеев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родительская </a:t>
            </a:r>
            <a:r>
              <a:rPr lang="ru-RU" dirty="0" smtClean="0"/>
              <a:t>общественность</a:t>
            </a:r>
            <a:endParaRPr lang="ru-RU" sz="3200" dirty="0"/>
          </a:p>
          <a:p>
            <a:pPr>
              <a:buFont typeface="Wingdings" panose="05000000000000000000" pitchFamily="2" charset="2"/>
              <a:buChar char="ü"/>
            </a:pP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838200" y="1939635"/>
            <a:ext cx="10515600" cy="41924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н</a:t>
            </a:r>
            <a:r>
              <a:rPr lang="ru-RU" dirty="0" smtClean="0"/>
              <a:t>аличие разработанных и утвержденных распорядительным актом образовательной организации рабочих программ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ланирование и систематическая подготовка классного руководителя к проведению занятий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</a:t>
            </a:r>
            <a:r>
              <a:rPr lang="ru-RU" dirty="0" smtClean="0"/>
              <a:t>истема административного контроля за проведением занятий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реализация проекта в каникулярное время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у</a:t>
            </a:r>
            <a:r>
              <a:rPr lang="ru-RU" dirty="0" smtClean="0"/>
              <a:t>чет занятости классного руководителя (проведение занятий в методический день)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05914" y="587022"/>
            <a:ext cx="10945514" cy="10908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Организационно-методические требования</a:t>
            </a:r>
            <a:br>
              <a:rPr lang="ru-RU" b="1" i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занятиям «Разговоры </a:t>
            </a:r>
            <a:r>
              <a:rPr lang="ru-RU" b="1" i="1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важном</a:t>
            </a:r>
            <a:r>
              <a:rPr lang="ru-RU" b="1" i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6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838200" y="1884217"/>
            <a:ext cx="10515600" cy="41555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внесение изменений и дополнений в локальные нормативные акты образовательной организации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и</a:t>
            </a:r>
            <a:r>
              <a:rPr lang="ru-RU" dirty="0" smtClean="0"/>
              <a:t>нформирование о реализации проекта родительской общественности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редставление информации о ходе реализации проекта на сайте образовательной организации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05914" y="587022"/>
            <a:ext cx="10945514" cy="10908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Организационно-методические требования</a:t>
            </a:r>
            <a:br>
              <a:rPr lang="ru-RU" b="1" i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занятиям «Разговоры </a:t>
            </a:r>
            <a:r>
              <a:rPr lang="ru-RU" b="1" i="1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важном</a:t>
            </a:r>
            <a:r>
              <a:rPr lang="ru-RU" b="1" i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2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838200" y="1976580"/>
            <a:ext cx="10515600" cy="41555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</a:t>
            </a:r>
            <a:r>
              <a:rPr lang="ru-RU" dirty="0" smtClean="0"/>
              <a:t>оставление расписания урочных и внеурочных занятий с учетом общей занятости обучающихся (п. 3.4.16. СП 2.4.3648-20)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учет требований к продолжительности использования электронных средств обучения (п. 3.5.4 СП 2.4.3648-20)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о</a:t>
            </a:r>
            <a:r>
              <a:rPr lang="ru-RU" dirty="0" smtClean="0"/>
              <a:t>рганизация внеурочных занятий в формах, отличных от урочных (п. 3.4.16 СП 2.4.3648-20)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</a:t>
            </a:r>
            <a:r>
              <a:rPr lang="ru-RU" dirty="0" smtClean="0"/>
              <a:t>амоконтроль реализации проекта (например, на основе разработанного чек-листа)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05914" y="587022"/>
            <a:ext cx="10945514" cy="10908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Организационно-методические требования</a:t>
            </a:r>
            <a:br>
              <a:rPr lang="ru-RU" b="1" i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занятиям «Разговоры </a:t>
            </a:r>
            <a:r>
              <a:rPr lang="ru-RU" b="1" i="1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важном</a:t>
            </a:r>
            <a:r>
              <a:rPr lang="ru-RU" b="1" i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7C7E77192620840B23C02559842DA52" ma:contentTypeVersion="10" ma:contentTypeDescription="Создание документа." ma:contentTypeScope="" ma:versionID="b480de699f9c0468a7bd1e9fea18829e">
  <xsd:schema xmlns:xsd="http://www.w3.org/2001/XMLSchema" xmlns:xs="http://www.w3.org/2001/XMLSchema" xmlns:p="http://schemas.microsoft.com/office/2006/metadata/properties" xmlns:ns2="f07adec3-9edc-4ba9-a947-c557adee0635" xmlns:ns3="e0e05f54-cbf1-4c6c-9b4a-ded4f332edc5" xmlns:ns4="472630db-a1ac-4503-a1fe-b97c3fb7db8b" xmlns:ns5="b5946997-7801-48a2-b7ca-ceb4ec2a790e" targetNamespace="http://schemas.microsoft.com/office/2006/metadata/properties" ma:root="true" ma:fieldsID="cb93dd71dbfc072b836e9d1885f60887" ns2:_="" ns3:_="" ns4:_="" ns5:_="">
    <xsd:import namespace="f07adec3-9edc-4ba9-a947-c557adee0635"/>
    <xsd:import namespace="e0e05f54-cbf1-4c6c-9b4a-ded4f332edc5"/>
    <xsd:import namespace="472630db-a1ac-4503-a1fe-b97c3fb7db8b"/>
    <xsd:import namespace="b5946997-7801-48a2-b7ca-ceb4ec2a790e"/>
    <xsd:element name="properties">
      <xsd:complexType>
        <xsd:sequence>
          <xsd:element name="documentManagement">
            <xsd:complexType>
              <xsd:all>
                <xsd:element ref="ns2:Description" minOccurs="0"/>
                <xsd:element ref="ns3:DocDate" minOccurs="0"/>
                <xsd:element ref="ns4:docType"/>
                <xsd:element ref="ns5:_x041f__x043e__x0434__x0442__x0438__x04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adec3-9edc-4ba9-a947-c557adee0635" elementFormDefault="qualified">
    <xsd:import namespace="http://schemas.microsoft.com/office/2006/documentManagement/types"/>
    <xsd:import namespace="http://schemas.microsoft.com/office/infopath/2007/PartnerControls"/>
    <xsd:element name="Description" ma:index="8" nillable="true" ma:displayName="Описание" ma:internalName="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e05f54-cbf1-4c6c-9b4a-ded4f332edc5" elementFormDefault="qualified">
    <xsd:import namespace="http://schemas.microsoft.com/office/2006/documentManagement/types"/>
    <xsd:import namespace="http://schemas.microsoft.com/office/infopath/2007/PartnerControls"/>
    <xsd:element name="DocDate" ma:index="9" nillable="true" ma:displayName="Дата документа1" ma:format="DateOnly" ma:internalName="DocDate0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2630db-a1ac-4503-a1fe-b97c3fb7db8b" elementFormDefault="qualified">
    <xsd:import namespace="http://schemas.microsoft.com/office/2006/documentManagement/types"/>
    <xsd:import namespace="http://schemas.microsoft.com/office/infopath/2007/PartnerControls"/>
    <xsd:element name="docType" ma:index="10" ma:displayName="Тип документа1" ma:list="{385fdb64-b775-4382-9769-d232147a8596}" ma:internalName="docType0" ma:readOnly="false" ma:showField="Title" ma:web="9344f400-c265-4d0d-b63b-319929e4c97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946997-7801-48a2-b7ca-ceb4ec2a790e" elementFormDefault="qualified">
    <xsd:import namespace="http://schemas.microsoft.com/office/2006/documentManagement/types"/>
    <xsd:import namespace="http://schemas.microsoft.com/office/infopath/2007/PartnerControls"/>
    <xsd:element name="_x041f__x043e__x0434__x0442__x0438__x043f_" ma:index="11" nillable="true" ma:displayName="Подтип" ma:default="Подтверждение документов об образовании и (или) о квалификации" ma:description="Для апостиля и аттестации" ma:format="Dropdown" ma:internalName="_x041f__x043e__x0434__x0442__x0438__x043f_">
      <xsd:simpleType>
        <xsd:restriction base="dms:Choice">
          <xsd:enumeration value="Подтверждение документов об образовании и (или) о квалификации"/>
          <xsd:enumeration value="Подтверждение документов об ученых степенях, ученых званиях"/>
          <xsd:enumeration value="Аккредитация экспертов"/>
          <xsd:enumeration value="Аттестация работников образования"/>
          <xsd:enumeration value="Аттестация экспертов, привлекаемых органами, уполномоченными на осуществление государственного контроля (надзора), органами муниципального контроля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Date xmlns="e0e05f54-cbf1-4c6c-9b4a-ded4f332edc5">2022-04-26T21:00:00+00:00</DocDate>
    <_x041f__x043e__x0434__x0442__x0438__x043f_ xmlns="b5946997-7801-48a2-b7ca-ceb4ec2a790e">Подтверждение документов об образовании и (или) о квалификации</_x041f__x043e__x0434__x0442__x0438__x043f_>
    <Description xmlns="f07adec3-9edc-4ba9-a947-c557adee0635" xsi:nil="true"/>
    <docType xmlns="472630db-a1ac-4503-a1fe-b97c3fb7db8b">128</doc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7AF9F5-88AE-4753-AB0E-387254B78B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7adec3-9edc-4ba9-a947-c557adee0635"/>
    <ds:schemaRef ds:uri="e0e05f54-cbf1-4c6c-9b4a-ded4f332edc5"/>
    <ds:schemaRef ds:uri="472630db-a1ac-4503-a1fe-b97c3fb7db8b"/>
    <ds:schemaRef ds:uri="b5946997-7801-48a2-b7ca-ceb4ec2a79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BDD351-79A1-43EF-9D29-121C296BEA09}">
  <ds:schemaRefs>
    <ds:schemaRef ds:uri="http://schemas.microsoft.com/office/2006/documentManagement/types"/>
    <ds:schemaRef ds:uri="http://purl.org/dc/terms/"/>
    <ds:schemaRef ds:uri="http://www.w3.org/XML/1998/namespace"/>
    <ds:schemaRef ds:uri="b5946997-7801-48a2-b7ca-ceb4ec2a790e"/>
    <ds:schemaRef ds:uri="http://schemas.microsoft.com/office/infopath/2007/PartnerControls"/>
    <ds:schemaRef ds:uri="http://purl.org/dc/dcmitype/"/>
    <ds:schemaRef ds:uri="472630db-a1ac-4503-a1fe-b97c3fb7db8b"/>
    <ds:schemaRef ds:uri="http://schemas.openxmlformats.org/package/2006/metadata/core-properties"/>
    <ds:schemaRef ds:uri="e0e05f54-cbf1-4c6c-9b4a-ded4f332edc5"/>
    <ds:schemaRef ds:uri="f07adec3-9edc-4ba9-a947-c557adee0635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3DBCB23-4E1F-4321-B9DB-14BF657D09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574</Words>
  <Application>Microsoft Office PowerPoint</Application>
  <PresentationFormat>Широкоэкранный</PresentationFormat>
  <Paragraphs>80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Тема Office</vt:lpstr>
      <vt:lpstr>Вебинар «Разговоры о важном: новый инструмент  в работе классного руководителя»</vt:lpstr>
      <vt:lpstr>Центр сопровождения воспитательной работы</vt:lpstr>
      <vt:lpstr>Проект «Разговоры о важном»</vt:lpstr>
      <vt:lpstr>Опыт реализации проекта  в СШ № 32 им. В.В. Терешковой</vt:lpstr>
      <vt:lpstr>Опыт реализации проекта  в СШ № 91 «ИнТех»</vt:lpstr>
      <vt:lpstr>К проведению занятий «Разговоры о важном» могут привлекаться</vt:lpstr>
      <vt:lpstr>Организационно-методические требования к занятиям «Разговоры о важном»</vt:lpstr>
      <vt:lpstr>Организационно-методические требования к занятиям «Разговоры о важном»</vt:lpstr>
      <vt:lpstr>Организационно-методические требования к занятиям «Разговоры о важном»</vt:lpstr>
      <vt:lpstr>Организационно-методические требования к занятиям «Разговоры о важном»</vt:lpstr>
      <vt:lpstr>Всероссийский видеомарафон  внеурочных занятий «Разговоры о важном»</vt:lpstr>
      <vt:lpstr>Обратная связь</vt:lpstr>
      <vt:lpstr>Благодарим за внимание!   Телефон горячей линии: 8 (4852) 23-08-14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обучающихся как условие повышения качества образования</dc:title>
  <dc:creator>Наталья Киселева</dc:creator>
  <cp:lastModifiedBy>Юлия Владимировна Чупанова</cp:lastModifiedBy>
  <cp:revision>169</cp:revision>
  <cp:lastPrinted>2022-04-26T18:40:54Z</cp:lastPrinted>
  <dcterms:created xsi:type="dcterms:W3CDTF">2022-02-15T12:50:27Z</dcterms:created>
  <dcterms:modified xsi:type="dcterms:W3CDTF">2022-10-19T11:11:20Z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0x01010017C7E77192620840B23C02559842DA52</vt:lpwstr>
  </property>
</Properties>
</file>