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7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2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0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7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7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1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9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9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6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7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3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7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0"/>
            <a:ext cx="9144000" cy="1730321"/>
            <a:chOff x="0" y="0"/>
            <a:chExt cx="9132283" cy="1397665"/>
          </a:xfrm>
        </p:grpSpPr>
        <p:sp>
          <p:nvSpPr>
            <p:cNvPr id="5" name="Багетная рамка 4"/>
            <p:cNvSpPr/>
            <p:nvPr/>
          </p:nvSpPr>
          <p:spPr>
            <a:xfrm>
              <a:off x="0" y="0"/>
              <a:ext cx="9132283" cy="1397665"/>
            </a:xfrm>
            <a:prstGeom prst="bevel">
              <a:avLst/>
            </a:prstGeom>
            <a:solidFill>
              <a:srgbClr val="0070C0"/>
            </a:solidFill>
            <a:ln w="6667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Багетная рамка 4"/>
            <p:cNvSpPr/>
            <p:nvPr/>
          </p:nvSpPr>
          <p:spPr>
            <a:xfrm>
              <a:off x="174708" y="174708"/>
              <a:ext cx="8782867" cy="1048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dirty="0"/>
                <a:t>Государственное общеобразовательное учреждение Ярославской области «Средняя школа  «Провинциальный колледж»</a:t>
              </a:r>
              <a:endParaRPr lang="ru-RU" sz="2900" b="1" kern="120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97" y="700911"/>
            <a:ext cx="860358" cy="7155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6" y="1786564"/>
            <a:ext cx="8357509" cy="497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9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447" y="219836"/>
            <a:ext cx="8893098" cy="126014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395536" y="288783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+mn-lt"/>
                <a:cs typeface="+mn-cs"/>
              </a:rPr>
              <a:t>Служба психологического сопровождения</a:t>
            </a:r>
            <a:endParaRPr lang="ru-RU" sz="36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29865" y="5589240"/>
            <a:ext cx="8308642" cy="1191936"/>
            <a:chOff x="3818201" y="3959123"/>
            <a:chExt cx="1555718" cy="197325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818201" y="3959123"/>
              <a:ext cx="1555718" cy="197325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400" b="1" dirty="0"/>
                <a:t>Элективный курс «Психология» для обучающихся 10 классов: мотивация к учебному процессу перерастает в осознанный выбор обучающихся </a:t>
              </a:r>
            </a:p>
          </p:txBody>
        </p:sp>
        <p:sp>
          <p:nvSpPr>
            <p:cNvPr id="7" name="Скругленный прямоугольник 4"/>
            <p:cNvSpPr/>
            <p:nvPr/>
          </p:nvSpPr>
          <p:spPr>
            <a:xfrm>
              <a:off x="3863766" y="4004688"/>
              <a:ext cx="1464588" cy="1882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400" b="1" kern="12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94416" y="1700808"/>
            <a:ext cx="82809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Психологическое сопровождение учебной </a:t>
            </a:r>
            <a:r>
              <a:rPr lang="ru-RU" dirty="0" smtClean="0">
                <a:solidFill>
                  <a:srgbClr val="002060"/>
                </a:solidFill>
              </a:rPr>
              <a:t>деятельности</a:t>
            </a:r>
            <a:endParaRPr lang="ru-RU" dirty="0">
              <a:solidFill>
                <a:srgbClr val="002060"/>
              </a:solidFill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Психологическое сопровождение перехода на новый образовательный уровень, адаптации в новых условиях </a:t>
            </a:r>
            <a:endParaRPr lang="ru-RU" dirty="0" smtClean="0">
              <a:solidFill>
                <a:srgbClr val="002060"/>
              </a:solidFill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Психологическое сопровождение воспитательной деятельности и </a:t>
            </a:r>
            <a:r>
              <a:rPr lang="ru-RU" dirty="0" smtClean="0">
                <a:solidFill>
                  <a:srgbClr val="002060"/>
                </a:solidFill>
              </a:rPr>
              <a:t>профилактики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Психологическое сопровождение деятельности по сохранению и укреплению здоровья обучающихся </a:t>
            </a:r>
            <a:endParaRPr lang="ru-RU" dirty="0" smtClean="0">
              <a:solidFill>
                <a:srgbClr val="002060"/>
              </a:solidFill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Психологическое сопровождение профессионального самоопределения,  </a:t>
            </a:r>
            <a:r>
              <a:rPr lang="ru-RU" dirty="0" err="1">
                <a:solidFill>
                  <a:srgbClr val="002060"/>
                </a:solidFill>
              </a:rPr>
              <a:t>предпрофильной</a:t>
            </a:r>
            <a:r>
              <a:rPr lang="ru-RU" dirty="0">
                <a:solidFill>
                  <a:srgbClr val="002060"/>
                </a:solidFill>
              </a:rPr>
              <a:t> подготовки и профильного обучения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9608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332656"/>
            <a:ext cx="9144000" cy="1397665"/>
            <a:chOff x="0" y="0"/>
            <a:chExt cx="9132283" cy="1397665"/>
          </a:xfrm>
        </p:grpSpPr>
        <p:sp>
          <p:nvSpPr>
            <p:cNvPr id="3" name="Багетная рамка 2"/>
            <p:cNvSpPr/>
            <p:nvPr/>
          </p:nvSpPr>
          <p:spPr>
            <a:xfrm>
              <a:off x="0" y="0"/>
              <a:ext cx="9132283" cy="1397665"/>
            </a:xfrm>
            <a:prstGeom prst="bevel">
              <a:avLst/>
            </a:prstGeom>
            <a:solidFill>
              <a:srgbClr val="0070C0"/>
            </a:solidFill>
            <a:ln w="6667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Багетная рамка 4"/>
            <p:cNvSpPr/>
            <p:nvPr/>
          </p:nvSpPr>
          <p:spPr>
            <a:xfrm>
              <a:off x="174708" y="174708"/>
              <a:ext cx="8782867" cy="1048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kern="1200" dirty="0" smtClean="0"/>
                <a:t>Средняя школа «Провинциальный колледж»</a:t>
              </a:r>
              <a:endParaRPr lang="ru-RU" sz="2900" b="1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1272" y="2060848"/>
            <a:ext cx="3397589" cy="2169065"/>
            <a:chOff x="185831" y="1627785"/>
            <a:chExt cx="3397589" cy="2169065"/>
          </a:xfrm>
        </p:grpSpPr>
        <p:sp>
          <p:nvSpPr>
            <p:cNvPr id="6" name="Багетная рамка 5"/>
            <p:cNvSpPr/>
            <p:nvPr/>
          </p:nvSpPr>
          <p:spPr>
            <a:xfrm>
              <a:off x="185831" y="1627785"/>
              <a:ext cx="3397589" cy="2169065"/>
            </a:xfrm>
            <a:prstGeom prst="bevel">
              <a:avLst/>
            </a:prstGeom>
            <a:solidFill>
              <a:srgbClr val="0070C0"/>
            </a:solidFill>
            <a:ln w="3492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Багетная рамка 4"/>
            <p:cNvSpPr/>
            <p:nvPr/>
          </p:nvSpPr>
          <p:spPr>
            <a:xfrm>
              <a:off x="456964" y="1898918"/>
              <a:ext cx="2855323" cy="1626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Старшая профильная школа</a:t>
              </a:r>
              <a:endParaRPr lang="ru-RU" sz="2300" b="1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535498" y="2082560"/>
            <a:ext cx="4099768" cy="2169065"/>
            <a:chOff x="4388668" y="1627785"/>
            <a:chExt cx="4099768" cy="216906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4388668" y="1627785"/>
              <a:ext cx="4099768" cy="2169065"/>
            </a:xfrm>
            <a:prstGeom prst="bevel">
              <a:avLst/>
            </a:prstGeom>
            <a:solidFill>
              <a:srgbClr val="0070C0"/>
            </a:solidFill>
            <a:ln w="3492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Багетная рамка 4"/>
            <p:cNvSpPr/>
            <p:nvPr/>
          </p:nvSpPr>
          <p:spPr>
            <a:xfrm>
              <a:off x="4659801" y="1898918"/>
              <a:ext cx="3557502" cy="1626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Центр дополнительного образования детей «Открытие»</a:t>
              </a:r>
              <a:endParaRPr lang="ru-RU" sz="2300" b="1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04977" y="4322232"/>
            <a:ext cx="3310178" cy="2434721"/>
            <a:chOff x="205258" y="3890198"/>
            <a:chExt cx="3310178" cy="243472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05258" y="3890198"/>
              <a:ext cx="3310178" cy="2434721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76569" y="3961509"/>
              <a:ext cx="3167556" cy="2292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/>
                <a:t>Профильные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/>
                <a:t>классы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923928" y="4552965"/>
            <a:ext cx="1555718" cy="1973254"/>
            <a:chOff x="3818201" y="3959123"/>
            <a:chExt cx="1555718" cy="197325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818201" y="3959123"/>
              <a:ext cx="1555718" cy="197325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863766" y="4004688"/>
              <a:ext cx="1464588" cy="1882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/>
                <a:t>Система предмет-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err="1" smtClean="0"/>
                <a:t>ных</a:t>
              </a:r>
              <a:r>
                <a:rPr lang="ru-RU" sz="1600" b="1" kern="1200" dirty="0" smtClean="0"/>
                <a:t> </a:t>
              </a:r>
              <a:r>
                <a:rPr lang="ru-RU" sz="1400" b="1" kern="1200" dirty="0" smtClean="0"/>
                <a:t>семинаров</a:t>
              </a:r>
              <a:endParaRPr lang="ru-RU" sz="1400" b="1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53620" y="4543781"/>
            <a:ext cx="1681528" cy="1973254"/>
            <a:chOff x="5489999" y="3959123"/>
            <a:chExt cx="1681528" cy="197325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489999" y="3959123"/>
              <a:ext cx="1681528" cy="197325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539249" y="4008373"/>
              <a:ext cx="1583028" cy="1874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/>
                <a:t>Научная </a:t>
              </a:r>
              <a:r>
                <a:rPr lang="ru-RU" sz="1600" b="1" kern="1200" dirty="0" err="1" smtClean="0"/>
                <a:t>конферен</a:t>
              </a:r>
              <a:r>
                <a:rPr lang="ru-RU" sz="1600" b="1" kern="1200" dirty="0" smtClean="0"/>
                <a:t>-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err="1" smtClean="0"/>
                <a:t>ция</a:t>
              </a:r>
              <a:r>
                <a:rPr lang="ru-RU" sz="1600" b="1" kern="1200" dirty="0" smtClean="0"/>
                <a:t> </a:t>
              </a:r>
              <a:r>
                <a:rPr lang="ru-RU" sz="1400" b="1" kern="1200" dirty="0" smtClean="0"/>
                <a:t>«Открытие»</a:t>
              </a:r>
              <a:endParaRPr lang="ru-RU" sz="1400" b="1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294253" y="4543781"/>
            <a:ext cx="1786992" cy="1973254"/>
            <a:chOff x="7202219" y="3959123"/>
            <a:chExt cx="1786992" cy="197325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202219" y="3959123"/>
              <a:ext cx="1786992" cy="197325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7254558" y="4011462"/>
              <a:ext cx="1682314" cy="1868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err="1" smtClean="0"/>
                <a:t>Образова</a:t>
              </a:r>
              <a:r>
                <a:rPr lang="ru-RU" sz="1600" b="1" kern="1200" dirty="0" smtClean="0"/>
                <a:t>-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/>
                <a:t>тельный лагерь для старше-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err="1" smtClean="0"/>
                <a:t>классников</a:t>
              </a:r>
              <a:endParaRPr lang="ru-RU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55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637" y="219836"/>
            <a:ext cx="8893098" cy="126014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395536" y="43440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+mn-lt"/>
                <a:cs typeface="+mn-cs"/>
              </a:rPr>
              <a:t>Обучение в 10-11 </a:t>
            </a:r>
            <a:r>
              <a:rPr lang="ru-RU" sz="4800" b="1" dirty="0" smtClean="0">
                <a:solidFill>
                  <a:schemeClr val="bg1"/>
                </a:solidFill>
                <a:latin typeface="+mn-lt"/>
                <a:cs typeface="+mn-cs"/>
              </a:rPr>
              <a:t>классе</a:t>
            </a:r>
            <a:endParaRPr lang="ru-RU" sz="48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n-lt"/>
                <a:cs typeface="+mn-cs"/>
              </a:rPr>
              <a:t>Профили обучения</a:t>
            </a:r>
            <a:endParaRPr lang="ru-RU" sz="3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67163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гуманитарный </a:t>
            </a:r>
            <a:r>
              <a:rPr lang="ru-RU" sz="2800" dirty="0" smtClean="0">
                <a:solidFill>
                  <a:srgbClr val="002060"/>
                </a:solidFill>
              </a:rPr>
              <a:t>(гуманитарный + социально-гуманитарный)</a:t>
            </a:r>
            <a:endParaRPr lang="ru-RU" sz="28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технологический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естественнонаучный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социально-экономический </a:t>
            </a:r>
          </a:p>
        </p:txBody>
      </p:sp>
    </p:spTree>
    <p:extLst>
      <p:ext uri="{BB962C8B-B14F-4D97-AF65-F5344CB8AC3E}">
        <p14:creationId xmlns:p14="http://schemas.microsoft.com/office/powerpoint/2010/main" val="27230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637" y="219836"/>
            <a:ext cx="8893098" cy="126014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395536" y="43440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+mn-lt"/>
                <a:cs typeface="+mn-cs"/>
              </a:rPr>
              <a:t>Учебный план</a:t>
            </a:r>
            <a:endParaRPr lang="ru-RU" sz="48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44688"/>
              </p:ext>
            </p:extLst>
          </p:nvPr>
        </p:nvGraphicFramePr>
        <p:xfrm>
          <a:off x="0" y="1607160"/>
          <a:ext cx="9108504" cy="526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126"/>
                <a:gridCol w="2277126"/>
                <a:gridCol w="2277126"/>
                <a:gridCol w="2277126"/>
              </a:tblGrid>
              <a:tr h="5780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Гуманитарный профиль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Социально-экономический</a:t>
                      </a:r>
                      <a:r>
                        <a:rPr lang="ru-RU" baseline="0" dirty="0" smtClean="0"/>
                        <a:t> профиль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Технологический профиль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Естественнонаучный профиль</a:t>
                      </a:r>
                      <a:endParaRPr lang="ru-RU" dirty="0"/>
                    </a:p>
                  </a:txBody>
                  <a:tcPr/>
                </a:tc>
              </a:tr>
              <a:tr h="578036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 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</a:p>
                    <a:p>
                      <a:pPr algn="ctr"/>
                      <a:r>
                        <a:rPr lang="ru-RU" dirty="0" smtClean="0"/>
                        <a:t>Иностранный</a:t>
                      </a:r>
                      <a:r>
                        <a:rPr lang="ru-RU" baseline="0" dirty="0" smtClean="0"/>
                        <a:t> язык </a:t>
                      </a:r>
                      <a:r>
                        <a:rPr lang="ru-RU" b="1" baseline="0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</a:p>
                    <a:p>
                      <a:pPr algn="ctr"/>
                      <a:r>
                        <a:rPr lang="ru-RU" baseline="0" dirty="0" smtClean="0"/>
                        <a:t>Физическая культура </a:t>
                      </a:r>
                      <a:r>
                        <a:rPr lang="ru-RU" b="1" baseline="0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</a:p>
                    <a:p>
                      <a:pPr algn="ctr"/>
                      <a:r>
                        <a:rPr lang="ru-RU" baseline="0" dirty="0" smtClean="0"/>
                        <a:t>ОБЖ </a:t>
                      </a:r>
                      <a:r>
                        <a:rPr lang="ru-RU" b="1" baseline="0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</a:p>
                    <a:p>
                      <a:pPr algn="ctr"/>
                      <a:r>
                        <a:rPr lang="ru-RU" baseline="0" dirty="0" smtClean="0"/>
                        <a:t>Астрономия </a:t>
                      </a:r>
                      <a:r>
                        <a:rPr lang="ru-RU" b="1" baseline="0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46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Математика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 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Литература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="1" baseline="0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История 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03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</a:p>
                    <a:p>
                      <a:r>
                        <a:rPr lang="ru-RU" dirty="0" smtClean="0"/>
                        <a:t>Биология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282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Обществознание 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 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 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Экономика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Информатика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231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Право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 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2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637" y="219836"/>
            <a:ext cx="8893098" cy="126014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395536" y="43440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+mn-lt"/>
                <a:cs typeface="+mn-cs"/>
              </a:rPr>
              <a:t>Программы по предметам</a:t>
            </a:r>
            <a:endParaRPr lang="ru-RU" sz="48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67062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Обеспечивают углубленную подготовку учащихся в соответствии с выбранным профилем.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Предполагают высокий базовый уровень знаний.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Направлены на подготовку к поступлению и успешное обучение в вузах. 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637" y="219836"/>
            <a:ext cx="8893098" cy="126014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395536" y="43440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+mn-lt"/>
                <a:cs typeface="+mn-cs"/>
              </a:rPr>
              <a:t>Индивидуальный проект</a:t>
            </a:r>
            <a:endParaRPr lang="ru-RU" sz="48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6462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Исследовательский </a:t>
            </a:r>
            <a:r>
              <a:rPr lang="ru-RU" sz="2000" dirty="0" smtClean="0">
                <a:solidFill>
                  <a:srgbClr val="002060"/>
                </a:solidFill>
              </a:rPr>
              <a:t>проект</a:t>
            </a:r>
            <a:endParaRPr lang="ru-RU" sz="2000" dirty="0">
              <a:solidFill>
                <a:srgbClr val="002060"/>
              </a:solidFill>
            </a:endParaRP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Выполняется обязательно каждым </a:t>
            </a:r>
            <a:r>
              <a:rPr lang="ru-RU" sz="2000" dirty="0" smtClean="0">
                <a:solidFill>
                  <a:srgbClr val="002060"/>
                </a:solidFill>
              </a:rPr>
              <a:t>учащимся</a:t>
            </a:r>
            <a:endParaRPr lang="ru-RU" sz="2000" dirty="0">
              <a:solidFill>
                <a:srgbClr val="002060"/>
              </a:solidFill>
            </a:endParaRP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Ориентирован на подготовку к обучению в </a:t>
            </a:r>
            <a:r>
              <a:rPr lang="ru-RU" sz="2000" dirty="0" smtClean="0">
                <a:solidFill>
                  <a:srgbClr val="002060"/>
                </a:solidFill>
              </a:rPr>
              <a:t>вузах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19364" y="3329560"/>
            <a:ext cx="3191995" cy="1656184"/>
            <a:chOff x="189509" y="1627785"/>
            <a:chExt cx="3397589" cy="2169065"/>
          </a:xfrm>
        </p:grpSpPr>
        <p:sp>
          <p:nvSpPr>
            <p:cNvPr id="7" name="Багетная рамка 6"/>
            <p:cNvSpPr/>
            <p:nvPr/>
          </p:nvSpPr>
          <p:spPr>
            <a:xfrm>
              <a:off x="189509" y="1627785"/>
              <a:ext cx="3397589" cy="2169065"/>
            </a:xfrm>
            <a:prstGeom prst="bevel">
              <a:avLst/>
            </a:prstGeom>
            <a:solidFill>
              <a:srgbClr val="0070C0"/>
            </a:solidFill>
            <a:ln w="3492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Багетная рамка 4"/>
            <p:cNvSpPr/>
            <p:nvPr/>
          </p:nvSpPr>
          <p:spPr>
            <a:xfrm>
              <a:off x="456964" y="1898918"/>
              <a:ext cx="2855323" cy="1626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Основы исследовательской деятельности</a:t>
              </a:r>
              <a:endParaRPr lang="ru-RU" sz="2300" b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19364" y="5157192"/>
            <a:ext cx="3191995" cy="1395584"/>
            <a:chOff x="189509" y="1627785"/>
            <a:chExt cx="3397589" cy="2169065"/>
          </a:xfrm>
        </p:grpSpPr>
        <p:sp>
          <p:nvSpPr>
            <p:cNvPr id="10" name="Багетная рамка 9"/>
            <p:cNvSpPr/>
            <p:nvPr/>
          </p:nvSpPr>
          <p:spPr>
            <a:xfrm>
              <a:off x="189509" y="1627785"/>
              <a:ext cx="3397589" cy="2169065"/>
            </a:xfrm>
            <a:prstGeom prst="bevel">
              <a:avLst/>
            </a:prstGeom>
            <a:solidFill>
              <a:srgbClr val="0070C0"/>
            </a:solidFill>
            <a:ln w="3492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Багетная рамка 4"/>
            <p:cNvSpPr/>
            <p:nvPr/>
          </p:nvSpPr>
          <p:spPr>
            <a:xfrm>
              <a:off x="456964" y="1898918"/>
              <a:ext cx="2855323" cy="1626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Индивидуальная поддержка</a:t>
              </a:r>
              <a:endParaRPr lang="ru-RU" sz="2300" b="1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139952" y="3329560"/>
            <a:ext cx="4536504" cy="969108"/>
            <a:chOff x="189509" y="1627785"/>
            <a:chExt cx="3397589" cy="2169065"/>
          </a:xfrm>
        </p:grpSpPr>
        <p:sp>
          <p:nvSpPr>
            <p:cNvPr id="14" name="Багетная рамка 13"/>
            <p:cNvSpPr/>
            <p:nvPr/>
          </p:nvSpPr>
          <p:spPr>
            <a:xfrm>
              <a:off x="189509" y="1627785"/>
              <a:ext cx="3397589" cy="2169065"/>
            </a:xfrm>
            <a:prstGeom prst="bevel">
              <a:avLst/>
            </a:prstGeom>
            <a:solidFill>
              <a:srgbClr val="0070C0"/>
            </a:solidFill>
            <a:ln w="3492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Багетная рамка 4"/>
            <p:cNvSpPr/>
            <p:nvPr/>
          </p:nvSpPr>
          <p:spPr>
            <a:xfrm>
              <a:off x="456964" y="1898918"/>
              <a:ext cx="2855323" cy="1626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Школьные научные конференции</a:t>
              </a:r>
              <a:endParaRPr lang="ru-RU" sz="23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139952" y="4438645"/>
            <a:ext cx="4536503" cy="604227"/>
            <a:chOff x="3818201" y="3959123"/>
            <a:chExt cx="1555718" cy="197325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818201" y="3959123"/>
              <a:ext cx="1555718" cy="197325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863766" y="4004688"/>
              <a:ext cx="1464588" cy="1882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/>
                <a:t>1. Представление исследовательского аппарата</a:t>
              </a:r>
              <a:endParaRPr lang="ru-RU" sz="1400" b="1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143329" y="5199057"/>
            <a:ext cx="4536503" cy="604227"/>
            <a:chOff x="3818201" y="3959123"/>
            <a:chExt cx="1555718" cy="197325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818201" y="3959123"/>
              <a:ext cx="1555718" cy="197325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3863766" y="4004688"/>
              <a:ext cx="1464588" cy="1882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/>
                <a:t>2. Защита промежуточных результатов, получение рекомендаций</a:t>
              </a:r>
              <a:endParaRPr lang="ru-RU" sz="1400" b="1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67675" y="5948549"/>
            <a:ext cx="4536503" cy="604227"/>
            <a:chOff x="3818201" y="3959123"/>
            <a:chExt cx="1555718" cy="197325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818201" y="3959123"/>
              <a:ext cx="1555718" cy="197325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863766" y="4004688"/>
              <a:ext cx="1464588" cy="1882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 smtClean="0"/>
                <a:t>3. Представление завершенного исследования</a:t>
              </a:r>
              <a:endParaRPr lang="ru-RU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31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637" y="219836"/>
            <a:ext cx="8893098" cy="126014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395536" y="43440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+mn-lt"/>
                <a:cs typeface="+mn-cs"/>
              </a:rPr>
              <a:t>Внеурочная деятельность</a:t>
            </a:r>
            <a:endParaRPr lang="ru-RU" sz="48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67062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Работа </a:t>
            </a:r>
            <a:r>
              <a:rPr lang="ru-RU" sz="2800" dirty="0">
                <a:solidFill>
                  <a:srgbClr val="002060"/>
                </a:solidFill>
              </a:rPr>
              <a:t>над индивидуальным проектом.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Регулярные </a:t>
            </a:r>
            <a:r>
              <a:rPr lang="ru-RU" sz="2800" dirty="0">
                <a:solidFill>
                  <a:srgbClr val="002060"/>
                </a:solidFill>
              </a:rPr>
              <a:t>занятия творческих, интеллектуальных, спортивных и др. </a:t>
            </a:r>
            <a:r>
              <a:rPr lang="ru-RU" sz="2800" dirty="0" smtClean="0">
                <a:solidFill>
                  <a:srgbClr val="002060"/>
                </a:solidFill>
              </a:rPr>
              <a:t>объединений.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Нерегулярные занятия.</a:t>
            </a:r>
            <a:endParaRPr lang="ru-RU" sz="2800" dirty="0">
              <a:solidFill>
                <a:srgbClr val="002060"/>
              </a:solidFill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Общешкольные </a:t>
            </a:r>
            <a:r>
              <a:rPr lang="ru-RU" sz="2800" dirty="0">
                <a:solidFill>
                  <a:srgbClr val="002060"/>
                </a:solidFill>
              </a:rPr>
              <a:t>мероприятия; мероприятия, проводимые классными </a:t>
            </a:r>
            <a:r>
              <a:rPr lang="ru-RU" sz="2800" dirty="0" smtClean="0">
                <a:solidFill>
                  <a:srgbClr val="002060"/>
                </a:solidFill>
              </a:rPr>
              <a:t>руководителями.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637" y="219836"/>
            <a:ext cx="8893098" cy="126014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395536" y="311297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n-lt"/>
                <a:cs typeface="+mn-cs"/>
              </a:rPr>
              <a:t>Центр дополнительного образования детей «Открытие»</a:t>
            </a:r>
            <a:endParaRPr lang="ru-RU" sz="3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657" y="1775958"/>
            <a:ext cx="4002315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bg1"/>
                </a:solidFill>
              </a:rPr>
              <a:t>Городская программа "Открытие</a:t>
            </a:r>
            <a:r>
              <a:rPr lang="ru-RU" sz="2400" b="1" dirty="0" smtClean="0">
                <a:solidFill>
                  <a:schemeClr val="bg1"/>
                </a:solidFill>
              </a:rPr>
              <a:t>"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434" y="2852936"/>
            <a:ext cx="8311504" cy="526297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Психология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Биология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Экология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Химия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Физика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Математика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Информатика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Право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Экономика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История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Литературоведение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Культурология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Социально-политические науки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География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Педагогика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Языкознание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>
                <a:solidFill>
                  <a:srgbClr val="002060"/>
                </a:solidFill>
              </a:rPr>
              <a:t>Русский и иностранные языки</a:t>
            </a:r>
            <a:r>
              <a:rPr lang="ru-RU" sz="2400" dirty="0" smtClean="0">
                <a:solidFill>
                  <a:srgbClr val="002060"/>
                </a:solidFill>
              </a:rPr>
              <a:t>)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07321" y="1591293"/>
            <a:ext cx="4002315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Российская научная конференция школьников «Открытие»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637" y="219836"/>
            <a:ext cx="8893098" cy="126014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395536" y="434407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+mn-lt"/>
                <a:cs typeface="+mn-cs"/>
              </a:rPr>
              <a:t>Задачи классного руководителя</a:t>
            </a:r>
            <a:endParaRPr lang="ru-RU" sz="4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416" y="170080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Сопровождение ребенка в  период адаптации к учебному процессу и к новому учебному заведению, к классу. 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Сопровождение </a:t>
            </a:r>
            <a:r>
              <a:rPr lang="ru-RU" sz="2000" dirty="0">
                <a:solidFill>
                  <a:srgbClr val="002060"/>
                </a:solidFill>
              </a:rPr>
              <a:t>индивидуальных образовательных программ </a:t>
            </a:r>
            <a:r>
              <a:rPr lang="ru-RU" sz="2000" dirty="0" smtClean="0">
                <a:solidFill>
                  <a:srgbClr val="002060"/>
                </a:solidFill>
              </a:rPr>
              <a:t>старшеклассников </a:t>
            </a:r>
            <a:r>
              <a:rPr lang="ru-RU" sz="2000" dirty="0">
                <a:solidFill>
                  <a:srgbClr val="002060"/>
                </a:solidFill>
              </a:rPr>
              <a:t>(</a:t>
            </a:r>
            <a:r>
              <a:rPr lang="ru-RU" sz="2000" dirty="0" err="1">
                <a:solidFill>
                  <a:srgbClr val="002060"/>
                </a:solidFill>
              </a:rPr>
              <a:t>тьютерское</a:t>
            </a:r>
            <a:r>
              <a:rPr lang="ru-RU" sz="2000" dirty="0">
                <a:solidFill>
                  <a:srgbClr val="002060"/>
                </a:solidFill>
              </a:rPr>
              <a:t> сопровождение).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Сопровождение </a:t>
            </a:r>
            <a:r>
              <a:rPr lang="ru-RU" sz="2000" dirty="0" err="1">
                <a:solidFill>
                  <a:srgbClr val="002060"/>
                </a:solidFill>
              </a:rPr>
              <a:t>профориентационной</a:t>
            </a:r>
            <a:r>
              <a:rPr lang="ru-RU" sz="2000" dirty="0">
                <a:solidFill>
                  <a:srgbClr val="002060"/>
                </a:solidFill>
              </a:rPr>
              <a:t> составляющей в воспитательной системе.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Сопровождение  учащихся во внеурочной </a:t>
            </a:r>
            <a:r>
              <a:rPr lang="ru-RU" sz="2000" dirty="0" smtClean="0">
                <a:solidFill>
                  <a:srgbClr val="002060"/>
                </a:solidFill>
              </a:rPr>
              <a:t>деятельности.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Контроль за соблюдением сроков написания проекта </a:t>
            </a:r>
            <a:r>
              <a:rPr lang="ru-RU" sz="2000" dirty="0" smtClean="0">
                <a:solidFill>
                  <a:srgbClr val="002060"/>
                </a:solidFill>
              </a:rPr>
              <a:t>учащимися.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29865" y="5512416"/>
            <a:ext cx="8308642" cy="1268760"/>
            <a:chOff x="3818201" y="3959123"/>
            <a:chExt cx="1555718" cy="197325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818201" y="3959123"/>
              <a:ext cx="1555718" cy="197325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400" b="1" dirty="0" smtClean="0"/>
                <a:t>Первоначальная задача </a:t>
              </a:r>
              <a:r>
                <a:rPr lang="ru-RU" sz="2400" b="1" dirty="0"/>
                <a:t>- своевременно выявить потенциал ученика и  вести его в нужном  направлении, в соответствии с его возможностями</a:t>
              </a:r>
            </a:p>
          </p:txBody>
        </p:sp>
        <p:sp>
          <p:nvSpPr>
            <p:cNvPr id="7" name="Скругленный прямоугольник 4"/>
            <p:cNvSpPr/>
            <p:nvPr/>
          </p:nvSpPr>
          <p:spPr>
            <a:xfrm>
              <a:off x="3863766" y="4004688"/>
              <a:ext cx="1464588" cy="1882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02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386</Words>
  <Application>Microsoft Office PowerPoint</Application>
  <PresentationFormat>Экран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Юр</dc:creator>
  <cp:lastModifiedBy>Орготднл_4</cp:lastModifiedBy>
  <cp:revision>11</cp:revision>
  <dcterms:created xsi:type="dcterms:W3CDTF">2022-10-25T09:53:36Z</dcterms:created>
  <dcterms:modified xsi:type="dcterms:W3CDTF">2022-10-26T09:54:44Z</dcterms:modified>
</cp:coreProperties>
</file>