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359" r:id="rId3"/>
    <p:sldId id="360" r:id="rId4"/>
    <p:sldId id="260" r:id="rId5"/>
    <p:sldId id="265" r:id="rId6"/>
    <p:sldId id="280" r:id="rId7"/>
    <p:sldId id="303" r:id="rId8"/>
    <p:sldId id="302" r:id="rId9"/>
    <p:sldId id="305" r:id="rId10"/>
    <p:sldId id="307" r:id="rId11"/>
    <p:sldId id="308" r:id="rId12"/>
    <p:sldId id="353" r:id="rId13"/>
    <p:sldId id="310" r:id="rId14"/>
    <p:sldId id="271" r:id="rId15"/>
    <p:sldId id="358" r:id="rId16"/>
    <p:sldId id="357" r:id="rId17"/>
    <p:sldId id="361" r:id="rId18"/>
    <p:sldId id="351" r:id="rId19"/>
    <p:sldId id="263" r:id="rId20"/>
    <p:sldId id="259" r:id="rId21"/>
    <p:sldId id="324" r:id="rId22"/>
    <p:sldId id="284" r:id="rId23"/>
    <p:sldId id="352" r:id="rId24"/>
    <p:sldId id="354" r:id="rId25"/>
    <p:sldId id="355" r:id="rId26"/>
    <p:sldId id="356" r:id="rId27"/>
    <p:sldId id="286" r:id="rId28"/>
    <p:sldId id="272" r:id="rId29"/>
    <p:sldId id="270" r:id="rId30"/>
    <p:sldId id="275" r:id="rId31"/>
    <p:sldId id="283" r:id="rId32"/>
    <p:sldId id="266" r:id="rId3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466"/>
    <p:restoredTop sz="95230"/>
  </p:normalViewPr>
  <p:slideViewPr>
    <p:cSldViewPr snapToGrid="0" snapToObjects="1">
      <p:cViewPr varScale="1">
        <p:scale>
          <a:sx n="84" d="100"/>
          <a:sy n="84" d="100"/>
        </p:scale>
        <p:origin x="82" y="3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[1]линейка!$C$45:$C$50</c:f>
              <c:strCache>
                <c:ptCount val="6"/>
                <c:pt idx="0">
                  <c:v>до 5 событий</c:v>
                </c:pt>
                <c:pt idx="1">
                  <c:v>от 6 до 10 событий</c:v>
                </c:pt>
                <c:pt idx="2">
                  <c:v>от 11 до 50 событий</c:v>
                </c:pt>
                <c:pt idx="3">
                  <c:v>свыше 50 событий</c:v>
                </c:pt>
                <c:pt idx="4">
                  <c:v>Подобных событий не было</c:v>
                </c:pt>
                <c:pt idx="5">
                  <c:v>Нет ответа</c:v>
                </c:pt>
              </c:strCache>
            </c:strRef>
          </c:cat>
          <c:val>
            <c:numRef>
              <c:f>[1]линейка!$D$45:$D$50</c:f>
              <c:numCache>
                <c:formatCode>0.0%</c:formatCode>
                <c:ptCount val="6"/>
                <c:pt idx="0">
                  <c:v>0.14516129032258068</c:v>
                </c:pt>
                <c:pt idx="1">
                  <c:v>0.16129032258064518</c:v>
                </c:pt>
                <c:pt idx="2">
                  <c:v>0.20967741935483872</c:v>
                </c:pt>
                <c:pt idx="3">
                  <c:v>9.6774193548387108E-2</c:v>
                </c:pt>
                <c:pt idx="4">
                  <c:v>0.29032258064516137</c:v>
                </c:pt>
                <c:pt idx="5">
                  <c:v>9.6774193548387108E-2</c:v>
                </c:pt>
              </c:numCache>
            </c:numRef>
          </c:val>
          <c:extLst>
            <c:ext xmlns:c16="http://schemas.microsoft.com/office/drawing/2014/chart" uri="{C3380CC4-5D6E-409C-BE32-E72D297353CC}">
              <c16:uniqueId val="{00000000-1D11-F64D-B6C9-BA824CA09F35}"/>
            </c:ext>
          </c:extLst>
        </c:ser>
        <c:dLbls>
          <c:showLegendKey val="0"/>
          <c:showVal val="0"/>
          <c:showCatName val="0"/>
          <c:showSerName val="0"/>
          <c:showPercent val="0"/>
          <c:showBubbleSize val="0"/>
        </c:dLbls>
        <c:gapWidth val="80"/>
        <c:axId val="90154112"/>
        <c:axId val="90155648"/>
      </c:barChart>
      <c:catAx>
        <c:axId val="901541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90155648"/>
        <c:crosses val="autoZero"/>
        <c:auto val="1"/>
        <c:lblAlgn val="ctr"/>
        <c:lblOffset val="100"/>
        <c:noMultiLvlLbl val="0"/>
      </c:catAx>
      <c:valAx>
        <c:axId val="90155648"/>
        <c:scaling>
          <c:orientation val="minMax"/>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one"/>
        <c:crossAx val="90154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solidFill>
            <a:schemeClr val="tx1"/>
          </a:solidFill>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76618547681543"/>
          <c:y val="9.7741857157723128E-2"/>
          <c:w val="0.37769138232720922"/>
          <c:h val="0.7986425705597375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E77-0842-92BE-974B46AB494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E77-0842-92BE-974B46AB494E}"/>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[1]линейка!$C$22:$C$23</c:f>
              <c:strCache>
                <c:ptCount val="2"/>
                <c:pt idx="0">
                  <c:v>Существует антикризисное подразделение</c:v>
                </c:pt>
                <c:pt idx="1">
                  <c:v>Отсутствует антикризисное подразделение</c:v>
                </c:pt>
              </c:strCache>
            </c:strRef>
          </c:cat>
          <c:val>
            <c:numRef>
              <c:f>[1]линейка!$D$22:$D$23</c:f>
              <c:numCache>
                <c:formatCode>0.0%</c:formatCode>
                <c:ptCount val="2"/>
                <c:pt idx="0">
                  <c:v>0.56451612903225779</c:v>
                </c:pt>
                <c:pt idx="1">
                  <c:v>0.4354838709677421</c:v>
                </c:pt>
              </c:numCache>
            </c:numRef>
          </c:val>
          <c:extLst>
            <c:ext xmlns:c16="http://schemas.microsoft.com/office/drawing/2014/chart" uri="{C3380CC4-5D6E-409C-BE32-E72D297353CC}">
              <c16:uniqueId val="{00000004-6E77-0842-92BE-974B46AB494E}"/>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solidFill>
            <a:schemeClr val="tx1"/>
          </a:solidFill>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415D53-723D-4C27-847B-687636727963}" type="datetimeFigureOut">
              <a:rPr lang="ru-RU" smtClean="0"/>
              <a:t>19.12.2022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D3AA99-0196-4D6F-A6CF-7521F575C677}" type="slidenum">
              <a:rPr lang="ru-RU" smtClean="0"/>
              <a:t>‹#›</a:t>
            </a:fld>
            <a:endParaRPr lang="ru-RU"/>
          </a:p>
        </p:txBody>
      </p:sp>
    </p:spTree>
    <p:extLst>
      <p:ext uri="{BB962C8B-B14F-4D97-AF65-F5344CB8AC3E}">
        <p14:creationId xmlns:p14="http://schemas.microsoft.com/office/powerpoint/2010/main" val="4229314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6a7aad2a44_0_12:notes"/>
          <p:cNvSpPr>
            <a:spLocks noGrp="1" noRot="1" noChangeAspect="1"/>
          </p:cNvSpPr>
          <p:nvPr>
            <p:ph type="sldImg" idx="2"/>
          </p:nvPr>
        </p:nvSpPr>
        <p:spPr>
          <a:xfrm>
            <a:off x="5715000" y="771525"/>
            <a:ext cx="6858000" cy="3857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g16a7aad2a44_0_12:notes"/>
          <p:cNvSpPr txBox="1">
            <a:spLocks noGrp="1"/>
          </p:cNvSpPr>
          <p:nvPr>
            <p:ph type="body" idx="1"/>
          </p:nvPr>
        </p:nvSpPr>
        <p:spPr>
          <a:xfrm>
            <a:off x="1828800" y="4886325"/>
            <a:ext cx="14630400" cy="4629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g16a7aad2a44_0_12:notes"/>
          <p:cNvSpPr txBox="1">
            <a:spLocks noGrp="1"/>
          </p:cNvSpPr>
          <p:nvPr>
            <p:ph type="sldNum" idx="12"/>
          </p:nvPr>
        </p:nvSpPr>
        <p:spPr>
          <a:xfrm>
            <a:off x="10358438" y="9771063"/>
            <a:ext cx="7924800" cy="5145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6a7aad2a44_0_31:notes"/>
          <p:cNvSpPr>
            <a:spLocks noGrp="1" noRot="1" noChangeAspect="1"/>
          </p:cNvSpPr>
          <p:nvPr>
            <p:ph type="sldImg" idx="2"/>
          </p:nvPr>
        </p:nvSpPr>
        <p:spPr>
          <a:xfrm>
            <a:off x="5715000" y="771525"/>
            <a:ext cx="6858000" cy="3857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g16a7aad2a44_0_31:notes"/>
          <p:cNvSpPr txBox="1">
            <a:spLocks noGrp="1"/>
          </p:cNvSpPr>
          <p:nvPr>
            <p:ph type="body" idx="1"/>
          </p:nvPr>
        </p:nvSpPr>
        <p:spPr>
          <a:xfrm>
            <a:off x="1828800" y="4886325"/>
            <a:ext cx="14630400" cy="4629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g16a7aad2a44_0_31:notes"/>
          <p:cNvSpPr txBox="1">
            <a:spLocks noGrp="1"/>
          </p:cNvSpPr>
          <p:nvPr>
            <p:ph type="sldNum" idx="12"/>
          </p:nvPr>
        </p:nvSpPr>
        <p:spPr>
          <a:xfrm>
            <a:off x="10358438" y="9771063"/>
            <a:ext cx="7924800" cy="5145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8679aeeba8_2_0:notes"/>
          <p:cNvSpPr>
            <a:spLocks noGrp="1" noRot="1" noChangeAspect="1"/>
          </p:cNvSpPr>
          <p:nvPr>
            <p:ph type="sldImg" idx="2"/>
          </p:nvPr>
        </p:nvSpPr>
        <p:spPr>
          <a:xfrm>
            <a:off x="5715000" y="771525"/>
            <a:ext cx="6858000" cy="3857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g18679aeeba8_2_0:notes"/>
          <p:cNvSpPr txBox="1">
            <a:spLocks noGrp="1"/>
          </p:cNvSpPr>
          <p:nvPr>
            <p:ph type="body" idx="1"/>
          </p:nvPr>
        </p:nvSpPr>
        <p:spPr>
          <a:xfrm>
            <a:off x="1828800" y="4886325"/>
            <a:ext cx="14630400" cy="4629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g18679aeeba8_2_0:notes"/>
          <p:cNvSpPr txBox="1">
            <a:spLocks noGrp="1"/>
          </p:cNvSpPr>
          <p:nvPr>
            <p:ph type="sldNum" idx="12"/>
          </p:nvPr>
        </p:nvSpPr>
        <p:spPr>
          <a:xfrm>
            <a:off x="10358438" y="9771063"/>
            <a:ext cx="7924800" cy="5145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16</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083E53-74D0-D945-8FA2-2D3B2EC79AF5}"/>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116865EA-D81E-DA48-B195-CD72AD4FD2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9F830707-63C3-2049-A167-47BB52F53A54}"/>
              </a:ext>
            </a:extLst>
          </p:cNvPr>
          <p:cNvSpPr>
            <a:spLocks noGrp="1"/>
          </p:cNvSpPr>
          <p:nvPr>
            <p:ph type="dt" sz="half" idx="10"/>
          </p:nvPr>
        </p:nvSpPr>
        <p:spPr/>
        <p:txBody>
          <a:bodyPr/>
          <a:lstStyle/>
          <a:p>
            <a:fld id="{67E708AB-4138-FE4D-99C1-64B0170E6310}" type="datetimeFigureOut">
              <a:rPr lang="ru-RU" smtClean="0"/>
              <a:t>19.12.2022</a:t>
            </a:fld>
            <a:endParaRPr lang="ru-RU"/>
          </a:p>
        </p:txBody>
      </p:sp>
      <p:sp>
        <p:nvSpPr>
          <p:cNvPr id="5" name="Нижний колонтитул 4">
            <a:extLst>
              <a:ext uri="{FF2B5EF4-FFF2-40B4-BE49-F238E27FC236}">
                <a16:creationId xmlns:a16="http://schemas.microsoft.com/office/drawing/2014/main" id="{0B86E84A-3FEB-4E45-9022-BB52072124A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2843951-AAC9-5047-BC20-8D432DA392CF}"/>
              </a:ext>
            </a:extLst>
          </p:cNvPr>
          <p:cNvSpPr>
            <a:spLocks noGrp="1"/>
          </p:cNvSpPr>
          <p:nvPr>
            <p:ph type="sldNum" sz="quarter" idx="12"/>
          </p:nvPr>
        </p:nvSpPr>
        <p:spPr/>
        <p:txBody>
          <a:bodyPr/>
          <a:lstStyle/>
          <a:p>
            <a:fld id="{C68D0270-60A5-5F47-926A-B9E7DA26E6C1}" type="slidenum">
              <a:rPr lang="ru-RU" smtClean="0"/>
              <a:t>‹#›</a:t>
            </a:fld>
            <a:endParaRPr lang="ru-RU"/>
          </a:p>
        </p:txBody>
      </p:sp>
    </p:spTree>
    <p:extLst>
      <p:ext uri="{BB962C8B-B14F-4D97-AF65-F5344CB8AC3E}">
        <p14:creationId xmlns:p14="http://schemas.microsoft.com/office/powerpoint/2010/main" val="3861065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4F846D-56E0-0646-AF8C-F431BADD3694}"/>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AB140F6-ED89-D042-BF44-7C17E95E3FB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FFDBBB0-9D4D-5844-89F7-746412DE1245}"/>
              </a:ext>
            </a:extLst>
          </p:cNvPr>
          <p:cNvSpPr>
            <a:spLocks noGrp="1"/>
          </p:cNvSpPr>
          <p:nvPr>
            <p:ph type="dt" sz="half" idx="10"/>
          </p:nvPr>
        </p:nvSpPr>
        <p:spPr/>
        <p:txBody>
          <a:bodyPr/>
          <a:lstStyle/>
          <a:p>
            <a:fld id="{67E708AB-4138-FE4D-99C1-64B0170E6310}" type="datetimeFigureOut">
              <a:rPr lang="ru-RU" smtClean="0"/>
              <a:t>19.12.2022</a:t>
            </a:fld>
            <a:endParaRPr lang="ru-RU"/>
          </a:p>
        </p:txBody>
      </p:sp>
      <p:sp>
        <p:nvSpPr>
          <p:cNvPr id="5" name="Нижний колонтитул 4">
            <a:extLst>
              <a:ext uri="{FF2B5EF4-FFF2-40B4-BE49-F238E27FC236}">
                <a16:creationId xmlns:a16="http://schemas.microsoft.com/office/drawing/2014/main" id="{FD7A9DD6-9C6F-5647-82CE-3807418D0C4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4AA4FC2-1F34-3748-9441-EC099B4F2AD4}"/>
              </a:ext>
            </a:extLst>
          </p:cNvPr>
          <p:cNvSpPr>
            <a:spLocks noGrp="1"/>
          </p:cNvSpPr>
          <p:nvPr>
            <p:ph type="sldNum" sz="quarter" idx="12"/>
          </p:nvPr>
        </p:nvSpPr>
        <p:spPr/>
        <p:txBody>
          <a:bodyPr/>
          <a:lstStyle/>
          <a:p>
            <a:fld id="{C68D0270-60A5-5F47-926A-B9E7DA26E6C1}" type="slidenum">
              <a:rPr lang="ru-RU" smtClean="0"/>
              <a:t>‹#›</a:t>
            </a:fld>
            <a:endParaRPr lang="ru-RU"/>
          </a:p>
        </p:txBody>
      </p:sp>
    </p:spTree>
    <p:extLst>
      <p:ext uri="{BB962C8B-B14F-4D97-AF65-F5344CB8AC3E}">
        <p14:creationId xmlns:p14="http://schemas.microsoft.com/office/powerpoint/2010/main" val="4110784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882BF591-7C5D-5448-815E-EDB0F04934A7}"/>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3EDB2F40-0CB6-074A-BBDA-943AC6D4C5B7}"/>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2E3783B-3E36-8F4F-A43B-9BF6321882F6}"/>
              </a:ext>
            </a:extLst>
          </p:cNvPr>
          <p:cNvSpPr>
            <a:spLocks noGrp="1"/>
          </p:cNvSpPr>
          <p:nvPr>
            <p:ph type="dt" sz="half" idx="10"/>
          </p:nvPr>
        </p:nvSpPr>
        <p:spPr/>
        <p:txBody>
          <a:bodyPr/>
          <a:lstStyle/>
          <a:p>
            <a:fld id="{67E708AB-4138-FE4D-99C1-64B0170E6310}" type="datetimeFigureOut">
              <a:rPr lang="ru-RU" smtClean="0"/>
              <a:t>19.12.2022</a:t>
            </a:fld>
            <a:endParaRPr lang="ru-RU"/>
          </a:p>
        </p:txBody>
      </p:sp>
      <p:sp>
        <p:nvSpPr>
          <p:cNvPr id="5" name="Нижний колонтитул 4">
            <a:extLst>
              <a:ext uri="{FF2B5EF4-FFF2-40B4-BE49-F238E27FC236}">
                <a16:creationId xmlns:a16="http://schemas.microsoft.com/office/drawing/2014/main" id="{746F58FA-1584-CB48-B285-99A8E6DC809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D288A5A-AF9C-C746-AFE3-55F086230215}"/>
              </a:ext>
            </a:extLst>
          </p:cNvPr>
          <p:cNvSpPr>
            <a:spLocks noGrp="1"/>
          </p:cNvSpPr>
          <p:nvPr>
            <p:ph type="sldNum" sz="quarter" idx="12"/>
          </p:nvPr>
        </p:nvSpPr>
        <p:spPr/>
        <p:txBody>
          <a:bodyPr/>
          <a:lstStyle/>
          <a:p>
            <a:fld id="{C68D0270-60A5-5F47-926A-B9E7DA26E6C1}" type="slidenum">
              <a:rPr lang="ru-RU" smtClean="0"/>
              <a:t>‹#›</a:t>
            </a:fld>
            <a:endParaRPr lang="ru-RU"/>
          </a:p>
        </p:txBody>
      </p:sp>
    </p:spTree>
    <p:extLst>
      <p:ext uri="{BB962C8B-B14F-4D97-AF65-F5344CB8AC3E}">
        <p14:creationId xmlns:p14="http://schemas.microsoft.com/office/powerpoint/2010/main" val="217070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
        <p:cNvGrpSpPr/>
        <p:nvPr/>
      </p:nvGrpSpPr>
      <p:grpSpPr>
        <a:xfrm>
          <a:off x="0" y="0"/>
          <a:ext cx="0" cy="0"/>
          <a:chOff x="0" y="0"/>
          <a:chExt cx="0" cy="0"/>
        </a:xfrm>
      </p:grpSpPr>
      <p:sp>
        <p:nvSpPr>
          <p:cNvPr id="23" name="Google Shape;23;p11"/>
          <p:cNvSpPr txBox="1">
            <a:spLocks noGrp="1"/>
          </p:cNvSpPr>
          <p:nvPr>
            <p:ph type="title"/>
          </p:nvPr>
        </p:nvSpPr>
        <p:spPr>
          <a:xfrm>
            <a:off x="4736971" y="439650"/>
            <a:ext cx="2718056" cy="66479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800" b="0" i="0">
                <a:solidFill>
                  <a:srgbClr val="A10000"/>
                </a:solidFill>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1"/>
          <p:cNvSpPr txBox="1">
            <a:spLocks noGrp="1"/>
          </p:cNvSpPr>
          <p:nvPr>
            <p:ph type="body" idx="1"/>
          </p:nvPr>
        </p:nvSpPr>
        <p:spPr>
          <a:xfrm>
            <a:off x="609600" y="1577340"/>
            <a:ext cx="10972800" cy="387798"/>
          </a:xfrm>
          <a:prstGeom prst="rect">
            <a:avLst/>
          </a:prstGeom>
          <a:noFill/>
          <a:ln>
            <a:noFill/>
          </a:ln>
        </p:spPr>
        <p:txBody>
          <a:bodyPr spcFirstLastPara="1" wrap="square" lIns="0" tIns="0" rIns="0" bIns="0" anchor="t" anchorCtr="0">
            <a:spAutoFit/>
          </a:bodyPr>
          <a:lstStyle>
            <a:lvl1pPr marL="304815" lvl="0" indent="-152408" algn="l">
              <a:spcBef>
                <a:spcPts val="0"/>
              </a:spcBef>
              <a:spcAft>
                <a:spcPts val="0"/>
              </a:spcAft>
              <a:buSzPts val="1400"/>
              <a:buNone/>
              <a:defRPr/>
            </a:lvl1pPr>
            <a:lvl2pPr marL="609630" lvl="1" indent="-152408" algn="l">
              <a:spcBef>
                <a:spcPts val="0"/>
              </a:spcBef>
              <a:spcAft>
                <a:spcPts val="0"/>
              </a:spcAft>
              <a:buSzPts val="1400"/>
              <a:buNone/>
              <a:defRPr/>
            </a:lvl2pPr>
            <a:lvl3pPr marL="914446" lvl="2" indent="-152408" algn="l">
              <a:spcBef>
                <a:spcPts val="0"/>
              </a:spcBef>
              <a:spcAft>
                <a:spcPts val="0"/>
              </a:spcAft>
              <a:buSzPts val="1400"/>
              <a:buNone/>
              <a:defRPr/>
            </a:lvl3pPr>
            <a:lvl4pPr marL="1219261" lvl="3" indent="-152408" algn="l">
              <a:spcBef>
                <a:spcPts val="0"/>
              </a:spcBef>
              <a:spcAft>
                <a:spcPts val="0"/>
              </a:spcAft>
              <a:buSzPts val="1400"/>
              <a:buNone/>
              <a:defRPr/>
            </a:lvl4pPr>
            <a:lvl5pPr marL="1524076" lvl="4" indent="-152408" algn="l">
              <a:spcBef>
                <a:spcPts val="0"/>
              </a:spcBef>
              <a:spcAft>
                <a:spcPts val="0"/>
              </a:spcAft>
              <a:buSzPts val="1400"/>
              <a:buNone/>
              <a:defRPr/>
            </a:lvl5pPr>
            <a:lvl6pPr marL="1828891" lvl="5" indent="-152408" algn="l">
              <a:spcBef>
                <a:spcPts val="0"/>
              </a:spcBef>
              <a:spcAft>
                <a:spcPts val="0"/>
              </a:spcAft>
              <a:buSzPts val="1400"/>
              <a:buNone/>
              <a:defRPr/>
            </a:lvl6pPr>
            <a:lvl7pPr marL="2133707" lvl="6" indent="-152408" algn="l">
              <a:spcBef>
                <a:spcPts val="0"/>
              </a:spcBef>
              <a:spcAft>
                <a:spcPts val="0"/>
              </a:spcAft>
              <a:buSzPts val="1400"/>
              <a:buNone/>
              <a:defRPr/>
            </a:lvl7pPr>
            <a:lvl8pPr marL="2438522" lvl="7" indent="-152408" algn="l">
              <a:spcBef>
                <a:spcPts val="0"/>
              </a:spcBef>
              <a:spcAft>
                <a:spcPts val="0"/>
              </a:spcAft>
              <a:buSzPts val="1400"/>
              <a:buNone/>
              <a:defRPr/>
            </a:lvl8pPr>
            <a:lvl9pPr marL="2743337" lvl="8" indent="-152408" algn="l">
              <a:spcBef>
                <a:spcPts val="0"/>
              </a:spcBef>
              <a:spcAft>
                <a:spcPts val="0"/>
              </a:spcAft>
              <a:buSzPts val="1400"/>
              <a:buNone/>
              <a:defRPr/>
            </a:lvl9pPr>
          </a:lstStyle>
          <a:p>
            <a:endParaRPr/>
          </a:p>
        </p:txBody>
      </p:sp>
      <p:sp>
        <p:nvSpPr>
          <p:cNvPr id="25" name="Google Shape;25;p11"/>
          <p:cNvSpPr txBox="1">
            <a:spLocks noGrp="1"/>
          </p:cNvSpPr>
          <p:nvPr>
            <p:ph type="ftr" idx="11"/>
          </p:nvPr>
        </p:nvSpPr>
        <p:spPr>
          <a:xfrm>
            <a:off x="4145280" y="6377940"/>
            <a:ext cx="3901440" cy="184666"/>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1"/>
          <p:cNvSpPr txBox="1">
            <a:spLocks noGrp="1"/>
          </p:cNvSpPr>
          <p:nvPr>
            <p:ph type="dt" idx="10"/>
          </p:nvPr>
        </p:nvSpPr>
        <p:spPr>
          <a:xfrm>
            <a:off x="609600" y="6377940"/>
            <a:ext cx="2804160" cy="18466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1"/>
          <p:cNvSpPr txBox="1">
            <a:spLocks noGrp="1"/>
          </p:cNvSpPr>
          <p:nvPr>
            <p:ph type="sldNum" idx="12"/>
          </p:nvPr>
        </p:nvSpPr>
        <p:spPr>
          <a:xfrm>
            <a:off x="8778241" y="6377940"/>
            <a:ext cx="2804160" cy="184666"/>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ru-RU" smtClean="0"/>
              <a:pPr/>
              <a:t>‹#›</a:t>
            </a:fld>
            <a:endParaRPr lang="ru-RU">
              <a:ea typeface="Calibri"/>
              <a:cs typeface="Calibri"/>
              <a:sym typeface="Calibri"/>
            </a:endParaRPr>
          </a:p>
        </p:txBody>
      </p:sp>
    </p:spTree>
    <p:extLst>
      <p:ext uri="{BB962C8B-B14F-4D97-AF65-F5344CB8AC3E}">
        <p14:creationId xmlns:p14="http://schemas.microsoft.com/office/powerpoint/2010/main" val="1166439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2A2B0F-EEE4-784C-BCA6-656AAAB0834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A1B23AC-0A58-294B-9687-CBD60AAE3D7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F6B414B-1935-244D-9D28-C56322B9BC5D}"/>
              </a:ext>
            </a:extLst>
          </p:cNvPr>
          <p:cNvSpPr>
            <a:spLocks noGrp="1"/>
          </p:cNvSpPr>
          <p:nvPr>
            <p:ph type="dt" sz="half" idx="10"/>
          </p:nvPr>
        </p:nvSpPr>
        <p:spPr/>
        <p:txBody>
          <a:bodyPr/>
          <a:lstStyle/>
          <a:p>
            <a:fld id="{67E708AB-4138-FE4D-99C1-64B0170E6310}" type="datetimeFigureOut">
              <a:rPr lang="ru-RU" smtClean="0"/>
              <a:t>19.12.2022</a:t>
            </a:fld>
            <a:endParaRPr lang="ru-RU"/>
          </a:p>
        </p:txBody>
      </p:sp>
      <p:sp>
        <p:nvSpPr>
          <p:cNvPr id="5" name="Нижний колонтитул 4">
            <a:extLst>
              <a:ext uri="{FF2B5EF4-FFF2-40B4-BE49-F238E27FC236}">
                <a16:creationId xmlns:a16="http://schemas.microsoft.com/office/drawing/2014/main" id="{262BF38D-7923-504B-87A9-0B3DB50269D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E5B0BEF-AAA5-2544-805A-CC38F9A66620}"/>
              </a:ext>
            </a:extLst>
          </p:cNvPr>
          <p:cNvSpPr>
            <a:spLocks noGrp="1"/>
          </p:cNvSpPr>
          <p:nvPr>
            <p:ph type="sldNum" sz="quarter" idx="12"/>
          </p:nvPr>
        </p:nvSpPr>
        <p:spPr/>
        <p:txBody>
          <a:bodyPr/>
          <a:lstStyle/>
          <a:p>
            <a:fld id="{C68D0270-60A5-5F47-926A-B9E7DA26E6C1}" type="slidenum">
              <a:rPr lang="ru-RU" smtClean="0"/>
              <a:t>‹#›</a:t>
            </a:fld>
            <a:endParaRPr lang="ru-RU"/>
          </a:p>
        </p:txBody>
      </p:sp>
    </p:spTree>
    <p:extLst>
      <p:ext uri="{BB962C8B-B14F-4D97-AF65-F5344CB8AC3E}">
        <p14:creationId xmlns:p14="http://schemas.microsoft.com/office/powerpoint/2010/main" val="4284860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77C359-B0B3-BF4A-9645-D8F3D9D75BFF}"/>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F231835B-FE4F-1143-B100-7E436B44D2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5DEA7610-D32D-CA48-8ADD-FA915794E8E2}"/>
              </a:ext>
            </a:extLst>
          </p:cNvPr>
          <p:cNvSpPr>
            <a:spLocks noGrp="1"/>
          </p:cNvSpPr>
          <p:nvPr>
            <p:ph type="dt" sz="half" idx="10"/>
          </p:nvPr>
        </p:nvSpPr>
        <p:spPr/>
        <p:txBody>
          <a:bodyPr/>
          <a:lstStyle/>
          <a:p>
            <a:fld id="{67E708AB-4138-FE4D-99C1-64B0170E6310}" type="datetimeFigureOut">
              <a:rPr lang="ru-RU" smtClean="0"/>
              <a:t>19.12.2022</a:t>
            </a:fld>
            <a:endParaRPr lang="ru-RU"/>
          </a:p>
        </p:txBody>
      </p:sp>
      <p:sp>
        <p:nvSpPr>
          <p:cNvPr id="5" name="Нижний колонтитул 4">
            <a:extLst>
              <a:ext uri="{FF2B5EF4-FFF2-40B4-BE49-F238E27FC236}">
                <a16:creationId xmlns:a16="http://schemas.microsoft.com/office/drawing/2014/main" id="{B408A993-9ADA-2C41-852D-EEE0C0A109E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E4E6B47-4605-544D-B399-246176D593CA}"/>
              </a:ext>
            </a:extLst>
          </p:cNvPr>
          <p:cNvSpPr>
            <a:spLocks noGrp="1"/>
          </p:cNvSpPr>
          <p:nvPr>
            <p:ph type="sldNum" sz="quarter" idx="12"/>
          </p:nvPr>
        </p:nvSpPr>
        <p:spPr/>
        <p:txBody>
          <a:bodyPr/>
          <a:lstStyle/>
          <a:p>
            <a:fld id="{C68D0270-60A5-5F47-926A-B9E7DA26E6C1}" type="slidenum">
              <a:rPr lang="ru-RU" smtClean="0"/>
              <a:t>‹#›</a:t>
            </a:fld>
            <a:endParaRPr lang="ru-RU"/>
          </a:p>
        </p:txBody>
      </p:sp>
    </p:spTree>
    <p:extLst>
      <p:ext uri="{BB962C8B-B14F-4D97-AF65-F5344CB8AC3E}">
        <p14:creationId xmlns:p14="http://schemas.microsoft.com/office/powerpoint/2010/main" val="4232389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E5610D-3315-6B48-8691-F79A3558672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91735B1-4B54-B04D-8628-4579D2758DAA}"/>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0D60A184-1CDD-FE42-81DB-11BABD3808B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720D97B3-E577-3149-96B4-F64B17746328}"/>
              </a:ext>
            </a:extLst>
          </p:cNvPr>
          <p:cNvSpPr>
            <a:spLocks noGrp="1"/>
          </p:cNvSpPr>
          <p:nvPr>
            <p:ph type="dt" sz="half" idx="10"/>
          </p:nvPr>
        </p:nvSpPr>
        <p:spPr/>
        <p:txBody>
          <a:bodyPr/>
          <a:lstStyle/>
          <a:p>
            <a:fld id="{67E708AB-4138-FE4D-99C1-64B0170E6310}" type="datetimeFigureOut">
              <a:rPr lang="ru-RU" smtClean="0"/>
              <a:t>19.12.2022</a:t>
            </a:fld>
            <a:endParaRPr lang="ru-RU"/>
          </a:p>
        </p:txBody>
      </p:sp>
      <p:sp>
        <p:nvSpPr>
          <p:cNvPr id="6" name="Нижний колонтитул 5">
            <a:extLst>
              <a:ext uri="{FF2B5EF4-FFF2-40B4-BE49-F238E27FC236}">
                <a16:creationId xmlns:a16="http://schemas.microsoft.com/office/drawing/2014/main" id="{82B29E27-67C3-8049-9B0B-65A6A1940B1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79A924E-0391-AD41-A775-FCB492E0D302}"/>
              </a:ext>
            </a:extLst>
          </p:cNvPr>
          <p:cNvSpPr>
            <a:spLocks noGrp="1"/>
          </p:cNvSpPr>
          <p:nvPr>
            <p:ph type="sldNum" sz="quarter" idx="12"/>
          </p:nvPr>
        </p:nvSpPr>
        <p:spPr/>
        <p:txBody>
          <a:bodyPr/>
          <a:lstStyle/>
          <a:p>
            <a:fld id="{C68D0270-60A5-5F47-926A-B9E7DA26E6C1}" type="slidenum">
              <a:rPr lang="ru-RU" smtClean="0"/>
              <a:t>‹#›</a:t>
            </a:fld>
            <a:endParaRPr lang="ru-RU"/>
          </a:p>
        </p:txBody>
      </p:sp>
    </p:spTree>
    <p:extLst>
      <p:ext uri="{BB962C8B-B14F-4D97-AF65-F5344CB8AC3E}">
        <p14:creationId xmlns:p14="http://schemas.microsoft.com/office/powerpoint/2010/main" val="3505896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282090-B062-5A4C-9EB1-991C2450AA48}"/>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3A9AF9D4-CA17-724E-A4D5-13F5434B9C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40B0961E-8DD0-3A48-B5FE-6103482B3BA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582A4C17-6B23-FB4F-AF4C-966EE67945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42CC55D6-12E9-9049-BE60-58FACAED5137}"/>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9C36C19B-E987-1649-979D-48C80EBD4578}"/>
              </a:ext>
            </a:extLst>
          </p:cNvPr>
          <p:cNvSpPr>
            <a:spLocks noGrp="1"/>
          </p:cNvSpPr>
          <p:nvPr>
            <p:ph type="dt" sz="half" idx="10"/>
          </p:nvPr>
        </p:nvSpPr>
        <p:spPr/>
        <p:txBody>
          <a:bodyPr/>
          <a:lstStyle/>
          <a:p>
            <a:fld id="{67E708AB-4138-FE4D-99C1-64B0170E6310}" type="datetimeFigureOut">
              <a:rPr lang="ru-RU" smtClean="0"/>
              <a:t>19.12.2022</a:t>
            </a:fld>
            <a:endParaRPr lang="ru-RU"/>
          </a:p>
        </p:txBody>
      </p:sp>
      <p:sp>
        <p:nvSpPr>
          <p:cNvPr id="8" name="Нижний колонтитул 7">
            <a:extLst>
              <a:ext uri="{FF2B5EF4-FFF2-40B4-BE49-F238E27FC236}">
                <a16:creationId xmlns:a16="http://schemas.microsoft.com/office/drawing/2014/main" id="{04D277AF-CC96-7A4C-9299-CD9969DAFF97}"/>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9A95E0A4-88F3-6F4A-A9A5-9D4DBF63D0D3}"/>
              </a:ext>
            </a:extLst>
          </p:cNvPr>
          <p:cNvSpPr>
            <a:spLocks noGrp="1"/>
          </p:cNvSpPr>
          <p:nvPr>
            <p:ph type="sldNum" sz="quarter" idx="12"/>
          </p:nvPr>
        </p:nvSpPr>
        <p:spPr/>
        <p:txBody>
          <a:bodyPr/>
          <a:lstStyle/>
          <a:p>
            <a:fld id="{C68D0270-60A5-5F47-926A-B9E7DA26E6C1}" type="slidenum">
              <a:rPr lang="ru-RU" smtClean="0"/>
              <a:t>‹#›</a:t>
            </a:fld>
            <a:endParaRPr lang="ru-RU"/>
          </a:p>
        </p:txBody>
      </p:sp>
    </p:spTree>
    <p:extLst>
      <p:ext uri="{BB962C8B-B14F-4D97-AF65-F5344CB8AC3E}">
        <p14:creationId xmlns:p14="http://schemas.microsoft.com/office/powerpoint/2010/main" val="4038196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2572C3-D858-3144-98B3-0031113D5D68}"/>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3EEEB407-0055-C543-BA11-96FEF4BCC321}"/>
              </a:ext>
            </a:extLst>
          </p:cNvPr>
          <p:cNvSpPr>
            <a:spLocks noGrp="1"/>
          </p:cNvSpPr>
          <p:nvPr>
            <p:ph type="dt" sz="half" idx="10"/>
          </p:nvPr>
        </p:nvSpPr>
        <p:spPr/>
        <p:txBody>
          <a:bodyPr/>
          <a:lstStyle/>
          <a:p>
            <a:fld id="{67E708AB-4138-FE4D-99C1-64B0170E6310}" type="datetimeFigureOut">
              <a:rPr lang="ru-RU" smtClean="0"/>
              <a:t>19.12.2022</a:t>
            </a:fld>
            <a:endParaRPr lang="ru-RU"/>
          </a:p>
        </p:txBody>
      </p:sp>
      <p:sp>
        <p:nvSpPr>
          <p:cNvPr id="4" name="Нижний колонтитул 3">
            <a:extLst>
              <a:ext uri="{FF2B5EF4-FFF2-40B4-BE49-F238E27FC236}">
                <a16:creationId xmlns:a16="http://schemas.microsoft.com/office/drawing/2014/main" id="{D9D44455-8EDC-734B-977D-977D3DBC6D3F}"/>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BFF8C310-EB29-B14D-B507-ECE67BADB307}"/>
              </a:ext>
            </a:extLst>
          </p:cNvPr>
          <p:cNvSpPr>
            <a:spLocks noGrp="1"/>
          </p:cNvSpPr>
          <p:nvPr>
            <p:ph type="sldNum" sz="quarter" idx="12"/>
          </p:nvPr>
        </p:nvSpPr>
        <p:spPr/>
        <p:txBody>
          <a:bodyPr/>
          <a:lstStyle/>
          <a:p>
            <a:fld id="{C68D0270-60A5-5F47-926A-B9E7DA26E6C1}" type="slidenum">
              <a:rPr lang="ru-RU" smtClean="0"/>
              <a:t>‹#›</a:t>
            </a:fld>
            <a:endParaRPr lang="ru-RU"/>
          </a:p>
        </p:txBody>
      </p:sp>
    </p:spTree>
    <p:extLst>
      <p:ext uri="{BB962C8B-B14F-4D97-AF65-F5344CB8AC3E}">
        <p14:creationId xmlns:p14="http://schemas.microsoft.com/office/powerpoint/2010/main" val="1655901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323D1E3-EAB8-3C45-874E-AAB394FF76B1}"/>
              </a:ext>
            </a:extLst>
          </p:cNvPr>
          <p:cNvSpPr>
            <a:spLocks noGrp="1"/>
          </p:cNvSpPr>
          <p:nvPr>
            <p:ph type="dt" sz="half" idx="10"/>
          </p:nvPr>
        </p:nvSpPr>
        <p:spPr/>
        <p:txBody>
          <a:bodyPr/>
          <a:lstStyle/>
          <a:p>
            <a:fld id="{67E708AB-4138-FE4D-99C1-64B0170E6310}" type="datetimeFigureOut">
              <a:rPr lang="ru-RU" smtClean="0"/>
              <a:t>19.12.2022</a:t>
            </a:fld>
            <a:endParaRPr lang="ru-RU"/>
          </a:p>
        </p:txBody>
      </p:sp>
      <p:sp>
        <p:nvSpPr>
          <p:cNvPr id="3" name="Нижний колонтитул 2">
            <a:extLst>
              <a:ext uri="{FF2B5EF4-FFF2-40B4-BE49-F238E27FC236}">
                <a16:creationId xmlns:a16="http://schemas.microsoft.com/office/drawing/2014/main" id="{7B652E86-2824-624A-988B-CE04F17D34CC}"/>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83955EE3-45BD-3044-BAF7-8551B84B412E}"/>
              </a:ext>
            </a:extLst>
          </p:cNvPr>
          <p:cNvSpPr>
            <a:spLocks noGrp="1"/>
          </p:cNvSpPr>
          <p:nvPr>
            <p:ph type="sldNum" sz="quarter" idx="12"/>
          </p:nvPr>
        </p:nvSpPr>
        <p:spPr/>
        <p:txBody>
          <a:bodyPr/>
          <a:lstStyle/>
          <a:p>
            <a:fld id="{C68D0270-60A5-5F47-926A-B9E7DA26E6C1}" type="slidenum">
              <a:rPr lang="ru-RU" smtClean="0"/>
              <a:t>‹#›</a:t>
            </a:fld>
            <a:endParaRPr lang="ru-RU"/>
          </a:p>
        </p:txBody>
      </p:sp>
    </p:spTree>
    <p:extLst>
      <p:ext uri="{BB962C8B-B14F-4D97-AF65-F5344CB8AC3E}">
        <p14:creationId xmlns:p14="http://schemas.microsoft.com/office/powerpoint/2010/main" val="2571927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B0A350-02B9-7741-9953-1D52132DDFF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62379BC0-55F3-0A4A-8FE2-8673E6E175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B594BA31-3E42-CD47-8FA9-9DC6B71D13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66DB3A1-607C-9942-B373-74CA155B4E47}"/>
              </a:ext>
            </a:extLst>
          </p:cNvPr>
          <p:cNvSpPr>
            <a:spLocks noGrp="1"/>
          </p:cNvSpPr>
          <p:nvPr>
            <p:ph type="dt" sz="half" idx="10"/>
          </p:nvPr>
        </p:nvSpPr>
        <p:spPr/>
        <p:txBody>
          <a:bodyPr/>
          <a:lstStyle/>
          <a:p>
            <a:fld id="{67E708AB-4138-FE4D-99C1-64B0170E6310}" type="datetimeFigureOut">
              <a:rPr lang="ru-RU" smtClean="0"/>
              <a:t>19.12.2022</a:t>
            </a:fld>
            <a:endParaRPr lang="ru-RU"/>
          </a:p>
        </p:txBody>
      </p:sp>
      <p:sp>
        <p:nvSpPr>
          <p:cNvPr id="6" name="Нижний колонтитул 5">
            <a:extLst>
              <a:ext uri="{FF2B5EF4-FFF2-40B4-BE49-F238E27FC236}">
                <a16:creationId xmlns:a16="http://schemas.microsoft.com/office/drawing/2014/main" id="{A2C96F28-3E82-8649-AB2C-7BB97C681AC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6C7B3CC-4DC8-BB4D-9217-971368D901AE}"/>
              </a:ext>
            </a:extLst>
          </p:cNvPr>
          <p:cNvSpPr>
            <a:spLocks noGrp="1"/>
          </p:cNvSpPr>
          <p:nvPr>
            <p:ph type="sldNum" sz="quarter" idx="12"/>
          </p:nvPr>
        </p:nvSpPr>
        <p:spPr/>
        <p:txBody>
          <a:bodyPr/>
          <a:lstStyle/>
          <a:p>
            <a:fld id="{C68D0270-60A5-5F47-926A-B9E7DA26E6C1}" type="slidenum">
              <a:rPr lang="ru-RU" smtClean="0"/>
              <a:t>‹#›</a:t>
            </a:fld>
            <a:endParaRPr lang="ru-RU"/>
          </a:p>
        </p:txBody>
      </p:sp>
    </p:spTree>
    <p:extLst>
      <p:ext uri="{BB962C8B-B14F-4D97-AF65-F5344CB8AC3E}">
        <p14:creationId xmlns:p14="http://schemas.microsoft.com/office/powerpoint/2010/main" val="3289541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DD9B55-C4FB-A246-A874-D5CB30AB0DF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B3865CF8-B8E6-F844-821F-40384EB695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3696495A-6D34-934B-9A33-560F48F897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17D60DD-EABC-F745-AD08-D7056D087A36}"/>
              </a:ext>
            </a:extLst>
          </p:cNvPr>
          <p:cNvSpPr>
            <a:spLocks noGrp="1"/>
          </p:cNvSpPr>
          <p:nvPr>
            <p:ph type="dt" sz="half" idx="10"/>
          </p:nvPr>
        </p:nvSpPr>
        <p:spPr/>
        <p:txBody>
          <a:bodyPr/>
          <a:lstStyle/>
          <a:p>
            <a:fld id="{67E708AB-4138-FE4D-99C1-64B0170E6310}" type="datetimeFigureOut">
              <a:rPr lang="ru-RU" smtClean="0"/>
              <a:t>19.12.2022</a:t>
            </a:fld>
            <a:endParaRPr lang="ru-RU"/>
          </a:p>
        </p:txBody>
      </p:sp>
      <p:sp>
        <p:nvSpPr>
          <p:cNvPr id="6" name="Нижний колонтитул 5">
            <a:extLst>
              <a:ext uri="{FF2B5EF4-FFF2-40B4-BE49-F238E27FC236}">
                <a16:creationId xmlns:a16="http://schemas.microsoft.com/office/drawing/2014/main" id="{784070B8-F32E-CE40-8845-66E69E8C22D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C571A40-5042-364E-86FB-9104D22AD16F}"/>
              </a:ext>
            </a:extLst>
          </p:cNvPr>
          <p:cNvSpPr>
            <a:spLocks noGrp="1"/>
          </p:cNvSpPr>
          <p:nvPr>
            <p:ph type="sldNum" sz="quarter" idx="12"/>
          </p:nvPr>
        </p:nvSpPr>
        <p:spPr/>
        <p:txBody>
          <a:bodyPr/>
          <a:lstStyle/>
          <a:p>
            <a:fld id="{C68D0270-60A5-5F47-926A-B9E7DA26E6C1}" type="slidenum">
              <a:rPr lang="ru-RU" smtClean="0"/>
              <a:t>‹#›</a:t>
            </a:fld>
            <a:endParaRPr lang="ru-RU"/>
          </a:p>
        </p:txBody>
      </p:sp>
    </p:spTree>
    <p:extLst>
      <p:ext uri="{BB962C8B-B14F-4D97-AF65-F5344CB8AC3E}">
        <p14:creationId xmlns:p14="http://schemas.microsoft.com/office/powerpoint/2010/main" val="1150942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AAAEE4-6667-CA4E-86CF-645553043E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F05875D8-6CB0-F24A-9E01-600CF363AF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D60A2AB-BB5D-6C49-92A4-421D84D684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E708AB-4138-FE4D-99C1-64B0170E6310}" type="datetimeFigureOut">
              <a:rPr lang="ru-RU" smtClean="0"/>
              <a:t>19.12.2022</a:t>
            </a:fld>
            <a:endParaRPr lang="ru-RU"/>
          </a:p>
        </p:txBody>
      </p:sp>
      <p:sp>
        <p:nvSpPr>
          <p:cNvPr id="5" name="Нижний колонтитул 4">
            <a:extLst>
              <a:ext uri="{FF2B5EF4-FFF2-40B4-BE49-F238E27FC236}">
                <a16:creationId xmlns:a16="http://schemas.microsoft.com/office/drawing/2014/main" id="{DF9A5008-DC44-674D-ACCA-DD4AF27480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E4052EE6-8997-EA49-B6B8-39329971C5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8D0270-60A5-5F47-926A-B9E7DA26E6C1}" type="slidenum">
              <a:rPr lang="ru-RU" smtClean="0"/>
              <a:t>‹#›</a:t>
            </a:fld>
            <a:endParaRPr lang="ru-RU"/>
          </a:p>
        </p:txBody>
      </p:sp>
    </p:spTree>
    <p:extLst>
      <p:ext uri="{BB962C8B-B14F-4D97-AF65-F5344CB8AC3E}">
        <p14:creationId xmlns:p14="http://schemas.microsoft.com/office/powerpoint/2010/main" val="764105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anketka.mgppu.ru/e/299/GWlEcSYB" TargetMode="Externa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jp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legalacts.ru/doc/perechen-poruchenii-po-itogam-vstrechi-s-obshchestvennostiu-po-voprosa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png"/><Relationship Id="rId7"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https://t.me/pedagogimgppu" TargetMode="External"/><Relationship Id="rId5" Type="http://schemas.openxmlformats.org/officeDocument/2006/relationships/image" Target="../media/image33.png"/><Relationship Id="rId4" Type="http://schemas.openxmlformats.org/officeDocument/2006/relationships/hyperlink" Target="https://anketka.mgppu.ru/e/497/uqRbJdY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hyperlink" Target="https://t.me/PsyHelpFccBot" TargetMode="External"/><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clck.ru/32Vci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61;p1">
            <a:extLst>
              <a:ext uri="{FF2B5EF4-FFF2-40B4-BE49-F238E27FC236}">
                <a16:creationId xmlns:a16="http://schemas.microsoft.com/office/drawing/2014/main" id="{AC668EB1-3387-3D4E-A32C-19179891D40E}"/>
              </a:ext>
            </a:extLst>
          </p:cNvPr>
          <p:cNvGrpSpPr/>
          <p:nvPr/>
        </p:nvGrpSpPr>
        <p:grpSpPr>
          <a:xfrm>
            <a:off x="275772" y="232229"/>
            <a:ext cx="11640456" cy="3575975"/>
            <a:chOff x="606972" y="220383"/>
            <a:chExt cx="9547407" cy="3917950"/>
          </a:xfrm>
        </p:grpSpPr>
        <p:sp>
          <p:nvSpPr>
            <p:cNvPr id="5" name="Google Shape;62;p1">
              <a:extLst>
                <a:ext uri="{FF2B5EF4-FFF2-40B4-BE49-F238E27FC236}">
                  <a16:creationId xmlns:a16="http://schemas.microsoft.com/office/drawing/2014/main" id="{DB5D3E3F-CF61-1C4B-A825-9C52F5268EE9}"/>
                </a:ext>
              </a:extLst>
            </p:cNvPr>
            <p:cNvSpPr/>
            <p:nvPr/>
          </p:nvSpPr>
          <p:spPr>
            <a:xfrm>
              <a:off x="1573941" y="1494193"/>
              <a:ext cx="8580438" cy="2644140"/>
            </a:xfrm>
            <a:custGeom>
              <a:avLst/>
              <a:gdLst/>
              <a:ahLst/>
              <a:cxnLst/>
              <a:rect l="l" t="t" r="r" b="b"/>
              <a:pathLst>
                <a:path w="8420735" h="2644140" extrusionOk="0">
                  <a:moveTo>
                    <a:pt x="8420696" y="0"/>
                  </a:moveTo>
                  <a:lnTo>
                    <a:pt x="1530235" y="0"/>
                  </a:lnTo>
                  <a:lnTo>
                    <a:pt x="0" y="2643974"/>
                  </a:lnTo>
                  <a:lnTo>
                    <a:pt x="8420696" y="2643974"/>
                  </a:lnTo>
                  <a:lnTo>
                    <a:pt x="8420696" y="0"/>
                  </a:lnTo>
                  <a:close/>
                </a:path>
              </a:pathLst>
            </a:custGeom>
            <a:solidFill>
              <a:srgbClr val="69B558"/>
            </a:solidFill>
            <a:ln>
              <a:noFill/>
            </a:ln>
          </p:spPr>
          <p:txBody>
            <a:bodyPr spcFirstLastPara="1" wrap="square" lIns="0" tIns="0" rIns="0" bIns="0" anchor="t" anchorCtr="0">
              <a:noAutofit/>
            </a:bodyPr>
            <a:lstStyle/>
            <a:p>
              <a:pPr marL="0" marR="0" lvl="0" indent="0" algn="r" rtl="0">
                <a:spcBef>
                  <a:spcPts val="0"/>
                </a:spcBef>
                <a:spcAft>
                  <a:spcPts val="0"/>
                </a:spcAft>
                <a:buNone/>
              </a:pPr>
              <a:endParaRPr lang="ru-RU" sz="4000" dirty="0">
                <a:solidFill>
                  <a:schemeClr val="dk1"/>
                </a:solidFill>
                <a:latin typeface="Calibri"/>
                <a:ea typeface="Calibri"/>
                <a:cs typeface="Calibri"/>
                <a:sym typeface="Calibri"/>
              </a:endParaRPr>
            </a:p>
          </p:txBody>
        </p:sp>
        <p:sp>
          <p:nvSpPr>
            <p:cNvPr id="6" name="Google Shape;63;p1">
              <a:extLst>
                <a:ext uri="{FF2B5EF4-FFF2-40B4-BE49-F238E27FC236}">
                  <a16:creationId xmlns:a16="http://schemas.microsoft.com/office/drawing/2014/main" id="{9E200343-9BEA-1345-ACF9-9D4319211A5A}"/>
                </a:ext>
              </a:extLst>
            </p:cNvPr>
            <p:cNvSpPr/>
            <p:nvPr/>
          </p:nvSpPr>
          <p:spPr>
            <a:xfrm>
              <a:off x="606972" y="220383"/>
              <a:ext cx="3041650" cy="3917950"/>
            </a:xfrm>
            <a:custGeom>
              <a:avLst/>
              <a:gdLst/>
              <a:ahLst/>
              <a:cxnLst/>
              <a:rect l="l" t="t" r="r" b="b"/>
              <a:pathLst>
                <a:path w="3041650" h="3917950" extrusionOk="0">
                  <a:moveTo>
                    <a:pt x="3041305" y="0"/>
                  </a:moveTo>
                  <a:lnTo>
                    <a:pt x="0" y="0"/>
                  </a:lnTo>
                  <a:lnTo>
                    <a:pt x="0" y="3917480"/>
                  </a:lnTo>
                  <a:lnTo>
                    <a:pt x="795691" y="3917480"/>
                  </a:lnTo>
                  <a:lnTo>
                    <a:pt x="3041305" y="0"/>
                  </a:lnTo>
                  <a:close/>
                </a:path>
              </a:pathLst>
            </a:custGeom>
            <a:solidFill>
              <a:srgbClr val="0081C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8" name="Рисунок 7">
            <a:extLst>
              <a:ext uri="{FF2B5EF4-FFF2-40B4-BE49-F238E27FC236}">
                <a16:creationId xmlns:a16="http://schemas.microsoft.com/office/drawing/2014/main" id="{90682E5B-7C42-BF40-AA44-45717F4EB2D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76542" y="146275"/>
            <a:ext cx="1552829" cy="62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8">
            <a:extLst>
              <a:ext uri="{FF2B5EF4-FFF2-40B4-BE49-F238E27FC236}">
                <a16:creationId xmlns:a16="http://schemas.microsoft.com/office/drawing/2014/main" id="{586AB870-95C5-654F-B6C9-21DD551DD4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124726" y="146275"/>
            <a:ext cx="1552830" cy="70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oogle Shape;54;p1">
            <a:extLst>
              <a:ext uri="{FF2B5EF4-FFF2-40B4-BE49-F238E27FC236}">
                <a16:creationId xmlns:a16="http://schemas.microsoft.com/office/drawing/2014/main" id="{E919CB6E-4092-604B-A9C1-ABEFE32DC12E}"/>
              </a:ext>
            </a:extLst>
          </p:cNvPr>
          <p:cNvGrpSpPr/>
          <p:nvPr/>
        </p:nvGrpSpPr>
        <p:grpSpPr>
          <a:xfrm>
            <a:off x="275772" y="4106677"/>
            <a:ext cx="7681921" cy="2413349"/>
            <a:chOff x="615187" y="4262754"/>
            <a:chExt cx="5900319" cy="1804708"/>
          </a:xfrm>
        </p:grpSpPr>
        <p:sp>
          <p:nvSpPr>
            <p:cNvPr id="11" name="Google Shape;55;p1">
              <a:extLst>
                <a:ext uri="{FF2B5EF4-FFF2-40B4-BE49-F238E27FC236}">
                  <a16:creationId xmlns:a16="http://schemas.microsoft.com/office/drawing/2014/main" id="{A2918F79-F766-2F44-BCE5-A0E2A4E01835}"/>
                </a:ext>
              </a:extLst>
            </p:cNvPr>
            <p:cNvSpPr/>
            <p:nvPr/>
          </p:nvSpPr>
          <p:spPr>
            <a:xfrm>
              <a:off x="615187" y="4262754"/>
              <a:ext cx="4679950" cy="1804670"/>
            </a:xfrm>
            <a:custGeom>
              <a:avLst/>
              <a:gdLst/>
              <a:ahLst/>
              <a:cxnLst/>
              <a:rect l="l" t="t" r="r" b="b"/>
              <a:pathLst>
                <a:path w="4679950" h="1804670" extrusionOk="0">
                  <a:moveTo>
                    <a:pt x="4679442" y="0"/>
                  </a:moveTo>
                  <a:lnTo>
                    <a:pt x="0" y="0"/>
                  </a:lnTo>
                  <a:lnTo>
                    <a:pt x="0" y="1804276"/>
                  </a:lnTo>
                  <a:lnTo>
                    <a:pt x="3653320" y="1804276"/>
                  </a:lnTo>
                  <a:lnTo>
                    <a:pt x="4679442" y="0"/>
                  </a:lnTo>
                  <a:close/>
                </a:path>
              </a:pathLst>
            </a:custGeom>
            <a:solidFill>
              <a:srgbClr val="C8DD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56;p1">
              <a:extLst>
                <a:ext uri="{FF2B5EF4-FFF2-40B4-BE49-F238E27FC236}">
                  <a16:creationId xmlns:a16="http://schemas.microsoft.com/office/drawing/2014/main" id="{E18D206E-A6F3-B542-A593-210944AC69A6}"/>
                </a:ext>
              </a:extLst>
            </p:cNvPr>
            <p:cNvSpPr/>
            <p:nvPr/>
          </p:nvSpPr>
          <p:spPr>
            <a:xfrm>
              <a:off x="5288051" y="4262754"/>
              <a:ext cx="1227455" cy="361950"/>
            </a:xfrm>
            <a:custGeom>
              <a:avLst/>
              <a:gdLst/>
              <a:ahLst/>
              <a:cxnLst/>
              <a:rect l="l" t="t" r="r" b="b"/>
              <a:pathLst>
                <a:path w="1227454" h="361950" extrusionOk="0">
                  <a:moveTo>
                    <a:pt x="1227378" y="0"/>
                  </a:moveTo>
                  <a:lnTo>
                    <a:pt x="201599" y="0"/>
                  </a:lnTo>
                  <a:lnTo>
                    <a:pt x="0" y="361505"/>
                  </a:lnTo>
                  <a:lnTo>
                    <a:pt x="1025778" y="361505"/>
                  </a:lnTo>
                  <a:lnTo>
                    <a:pt x="1227378" y="0"/>
                  </a:lnTo>
                  <a:close/>
                </a:path>
              </a:pathLst>
            </a:custGeom>
            <a:solidFill>
              <a:srgbClr val="F3353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57;p1">
              <a:extLst>
                <a:ext uri="{FF2B5EF4-FFF2-40B4-BE49-F238E27FC236}">
                  <a16:creationId xmlns:a16="http://schemas.microsoft.com/office/drawing/2014/main" id="{CA54664B-1726-1F45-BCF6-F321959B668D}"/>
                </a:ext>
              </a:extLst>
            </p:cNvPr>
            <p:cNvSpPr/>
            <p:nvPr/>
          </p:nvSpPr>
          <p:spPr>
            <a:xfrm>
              <a:off x="5079390" y="4624260"/>
              <a:ext cx="1229360" cy="361950"/>
            </a:xfrm>
            <a:custGeom>
              <a:avLst/>
              <a:gdLst/>
              <a:ahLst/>
              <a:cxnLst/>
              <a:rect l="l" t="t" r="r" b="b"/>
              <a:pathLst>
                <a:path w="1229360" h="361950" extrusionOk="0">
                  <a:moveTo>
                    <a:pt x="1229004" y="0"/>
                  </a:moveTo>
                  <a:lnTo>
                    <a:pt x="201587" y="0"/>
                  </a:lnTo>
                  <a:lnTo>
                    <a:pt x="0" y="361518"/>
                  </a:lnTo>
                  <a:lnTo>
                    <a:pt x="1027417" y="361518"/>
                  </a:lnTo>
                  <a:lnTo>
                    <a:pt x="1229004" y="0"/>
                  </a:lnTo>
                  <a:close/>
                </a:path>
              </a:pathLst>
            </a:custGeom>
            <a:solidFill>
              <a:srgbClr val="FEBC1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58;p1">
              <a:extLst>
                <a:ext uri="{FF2B5EF4-FFF2-40B4-BE49-F238E27FC236}">
                  <a16:creationId xmlns:a16="http://schemas.microsoft.com/office/drawing/2014/main" id="{C931FF32-8A07-644B-ADAA-72EFE46094AD}"/>
                </a:ext>
              </a:extLst>
            </p:cNvPr>
            <p:cNvSpPr/>
            <p:nvPr/>
          </p:nvSpPr>
          <p:spPr>
            <a:xfrm>
              <a:off x="4882222" y="4987416"/>
              <a:ext cx="1227455" cy="361950"/>
            </a:xfrm>
            <a:custGeom>
              <a:avLst/>
              <a:gdLst/>
              <a:ahLst/>
              <a:cxnLst/>
              <a:rect l="l" t="t" r="r" b="b"/>
              <a:pathLst>
                <a:path w="1227454" h="361950" extrusionOk="0">
                  <a:moveTo>
                    <a:pt x="1227366" y="0"/>
                  </a:moveTo>
                  <a:lnTo>
                    <a:pt x="201587" y="0"/>
                  </a:lnTo>
                  <a:lnTo>
                    <a:pt x="0" y="361518"/>
                  </a:lnTo>
                  <a:lnTo>
                    <a:pt x="1025778" y="361518"/>
                  </a:lnTo>
                  <a:lnTo>
                    <a:pt x="1227366" y="0"/>
                  </a:lnTo>
                  <a:close/>
                </a:path>
              </a:pathLst>
            </a:custGeom>
            <a:solidFill>
              <a:srgbClr val="69B5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59;p1">
              <a:extLst>
                <a:ext uri="{FF2B5EF4-FFF2-40B4-BE49-F238E27FC236}">
                  <a16:creationId xmlns:a16="http://schemas.microsoft.com/office/drawing/2014/main" id="{4395C83C-BEE7-4D42-A4C9-B38423194124}"/>
                </a:ext>
              </a:extLst>
            </p:cNvPr>
            <p:cNvSpPr/>
            <p:nvPr/>
          </p:nvSpPr>
          <p:spPr>
            <a:xfrm>
              <a:off x="4673549" y="5347284"/>
              <a:ext cx="1227455" cy="360045"/>
            </a:xfrm>
            <a:custGeom>
              <a:avLst/>
              <a:gdLst/>
              <a:ahLst/>
              <a:cxnLst/>
              <a:rect l="l" t="t" r="r" b="b"/>
              <a:pathLst>
                <a:path w="1227454" h="360045" extrusionOk="0">
                  <a:moveTo>
                    <a:pt x="1227366" y="0"/>
                  </a:moveTo>
                  <a:lnTo>
                    <a:pt x="200672" y="0"/>
                  </a:lnTo>
                  <a:lnTo>
                    <a:pt x="0" y="359879"/>
                  </a:lnTo>
                  <a:lnTo>
                    <a:pt x="1026693" y="359879"/>
                  </a:lnTo>
                  <a:lnTo>
                    <a:pt x="1227366" y="0"/>
                  </a:lnTo>
                  <a:close/>
                </a:path>
              </a:pathLst>
            </a:custGeom>
            <a:solidFill>
              <a:srgbClr val="A36A9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60;p1">
              <a:extLst>
                <a:ext uri="{FF2B5EF4-FFF2-40B4-BE49-F238E27FC236}">
                  <a16:creationId xmlns:a16="http://schemas.microsoft.com/office/drawing/2014/main" id="{D2E89310-7816-9A40-A38E-E05A2295B4BD}"/>
                </a:ext>
              </a:extLst>
            </p:cNvPr>
            <p:cNvSpPr/>
            <p:nvPr/>
          </p:nvSpPr>
          <p:spPr>
            <a:xfrm>
              <a:off x="4473092" y="5705512"/>
              <a:ext cx="1227455" cy="361950"/>
            </a:xfrm>
            <a:custGeom>
              <a:avLst/>
              <a:gdLst/>
              <a:ahLst/>
              <a:cxnLst/>
              <a:rect l="l" t="t" r="r" b="b"/>
              <a:pathLst>
                <a:path w="1227454" h="361950" extrusionOk="0">
                  <a:moveTo>
                    <a:pt x="1227378" y="0"/>
                  </a:moveTo>
                  <a:lnTo>
                    <a:pt x="201599" y="0"/>
                  </a:lnTo>
                  <a:lnTo>
                    <a:pt x="0" y="361518"/>
                  </a:lnTo>
                  <a:lnTo>
                    <a:pt x="1025779" y="361518"/>
                  </a:lnTo>
                  <a:lnTo>
                    <a:pt x="1227378" y="0"/>
                  </a:lnTo>
                  <a:close/>
                </a:path>
              </a:pathLst>
            </a:custGeom>
            <a:solidFill>
              <a:srgbClr val="0081C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7" name="Google Shape;68;p1">
            <a:extLst>
              <a:ext uri="{FF2B5EF4-FFF2-40B4-BE49-F238E27FC236}">
                <a16:creationId xmlns:a16="http://schemas.microsoft.com/office/drawing/2014/main" id="{55CEBFDF-0FA9-014E-83CF-C2D600F4C78A}"/>
              </a:ext>
            </a:extLst>
          </p:cNvPr>
          <p:cNvSpPr/>
          <p:nvPr/>
        </p:nvSpPr>
        <p:spPr>
          <a:xfrm>
            <a:off x="7414345" y="4106677"/>
            <a:ext cx="4490840" cy="2031285"/>
          </a:xfrm>
          <a:prstGeom prst="rect">
            <a:avLst/>
          </a:prstGeom>
          <a:noFill/>
          <a:ln>
            <a:noFill/>
          </a:ln>
        </p:spPr>
        <p:txBody>
          <a:bodyPr spcFirstLastPara="1" wrap="square" lIns="91425" tIns="45700" rIns="91425" bIns="45700" anchor="t" anchorCtr="0">
            <a:spAutoFit/>
          </a:bodyPr>
          <a:lstStyle/>
          <a:p>
            <a:pPr algn="r"/>
            <a:r>
              <a:rPr lang="ru-RU" dirty="0">
                <a:solidFill>
                  <a:schemeClr val="tx1"/>
                </a:solidFill>
                <a:latin typeface="Times New Roman" panose="02020603050405020304" pitchFamily="18" charset="0"/>
                <a:cs typeface="Times New Roman" panose="02020603050405020304" pitchFamily="18" charset="0"/>
              </a:rPr>
              <a:t>Ульянина Ольга Александровна, </a:t>
            </a:r>
          </a:p>
          <a:p>
            <a:pPr algn="r"/>
            <a:r>
              <a:rPr lang="ru-RU" dirty="0">
                <a:solidFill>
                  <a:schemeClr val="tx1"/>
                </a:solidFill>
                <a:latin typeface="Times New Roman" panose="02020603050405020304" pitchFamily="18" charset="0"/>
                <a:cs typeface="Times New Roman" panose="02020603050405020304" pitchFamily="18" charset="0"/>
              </a:rPr>
              <a:t>руководитель Федерального координационного центра по обеспечению психологической службы в системе образования Российской Федерации </a:t>
            </a:r>
            <a:br>
              <a:rPr lang="ru-RU" dirty="0">
                <a:solidFill>
                  <a:schemeClr val="tx1"/>
                </a:solidFill>
                <a:latin typeface="Times New Roman" panose="02020603050405020304" pitchFamily="18" charset="0"/>
                <a:cs typeface="Times New Roman" panose="02020603050405020304" pitchFamily="18" charset="0"/>
              </a:rPr>
            </a:br>
            <a:r>
              <a:rPr lang="ru-RU" dirty="0">
                <a:solidFill>
                  <a:schemeClr val="tx1"/>
                </a:solidFill>
                <a:latin typeface="Times New Roman" panose="02020603050405020304" pitchFamily="18" charset="0"/>
                <a:cs typeface="Times New Roman" panose="02020603050405020304" pitchFamily="18" charset="0"/>
              </a:rPr>
              <a:t>доктор психологических наук, </a:t>
            </a:r>
          </a:p>
          <a:p>
            <a:pPr algn="r"/>
            <a:r>
              <a:rPr lang="ru-RU" dirty="0">
                <a:solidFill>
                  <a:schemeClr val="tx1"/>
                </a:solidFill>
                <a:latin typeface="Times New Roman" panose="02020603050405020304" pitchFamily="18" charset="0"/>
                <a:cs typeface="Times New Roman" panose="02020603050405020304" pitchFamily="18" charset="0"/>
              </a:rPr>
              <a:t>член-корреспондент РАО</a:t>
            </a:r>
            <a:endParaRPr b="1" dirty="0">
              <a:solidFill>
                <a:schemeClr val="tx1"/>
              </a:solidFill>
              <a:latin typeface="Quattrocento Sans"/>
              <a:ea typeface="Quattrocento Sans"/>
              <a:cs typeface="Quattrocento Sans"/>
              <a:sym typeface="Quattrocento Sans"/>
            </a:endParaRPr>
          </a:p>
        </p:txBody>
      </p:sp>
      <p:sp>
        <p:nvSpPr>
          <p:cNvPr id="2" name="TextBox 1">
            <a:extLst>
              <a:ext uri="{FF2B5EF4-FFF2-40B4-BE49-F238E27FC236}">
                <a16:creationId xmlns:a16="http://schemas.microsoft.com/office/drawing/2014/main" id="{722CF8E7-E6A5-1541-BCFE-2C5926FC68B0}"/>
              </a:ext>
            </a:extLst>
          </p:cNvPr>
          <p:cNvSpPr txBox="1"/>
          <p:nvPr/>
        </p:nvSpPr>
        <p:spPr>
          <a:xfrm>
            <a:off x="2684865" y="1714221"/>
            <a:ext cx="9065757" cy="1661993"/>
          </a:xfrm>
          <a:prstGeom prst="rect">
            <a:avLst/>
          </a:prstGeom>
          <a:noFill/>
        </p:spPr>
        <p:txBody>
          <a:bodyPr wrap="square" rtlCol="0">
            <a:spAutoFit/>
          </a:bodyPr>
          <a:lstStyle/>
          <a:p>
            <a:pPr lvl="0" algn="ctr"/>
            <a:r>
              <a:rPr lang="ru-RU" sz="3400" dirty="0">
                <a:solidFill>
                  <a:schemeClr val="bg1"/>
                </a:solidFill>
                <a:latin typeface="Times New Roman" panose="02020603050405020304" pitchFamily="18" charset="0"/>
                <a:ea typeface="Calibri"/>
                <a:cs typeface="Times New Roman" panose="02020603050405020304" pitchFamily="18" charset="0"/>
                <a:sym typeface="Calibri"/>
              </a:rPr>
              <a:t>Психологическое сопровождение обучающихся и педагогических работников в период проведения специальной военной операции </a:t>
            </a:r>
          </a:p>
        </p:txBody>
      </p:sp>
    </p:spTree>
    <p:extLst>
      <p:ext uri="{BB962C8B-B14F-4D97-AF65-F5344CB8AC3E}">
        <p14:creationId xmlns:p14="http://schemas.microsoft.com/office/powerpoint/2010/main" val="1038305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0D30593E-7CEA-C446-98ED-4341A8E090EA}"/>
              </a:ext>
            </a:extLst>
          </p:cNvPr>
          <p:cNvPicPr>
            <a:picLocks noChangeAspect="1"/>
          </p:cNvPicPr>
          <p:nvPr/>
        </p:nvPicPr>
        <p:blipFill>
          <a:blip r:embed="rId2"/>
          <a:stretch>
            <a:fillRect/>
          </a:stretch>
        </p:blipFill>
        <p:spPr>
          <a:xfrm>
            <a:off x="0" y="0"/>
            <a:ext cx="7829550" cy="6807200"/>
          </a:xfrm>
          <a:prstGeom prst="rect">
            <a:avLst/>
          </a:prstGeom>
        </p:spPr>
      </p:pic>
      <p:sp>
        <p:nvSpPr>
          <p:cNvPr id="8" name="Google Shape;77;p3">
            <a:extLst>
              <a:ext uri="{FF2B5EF4-FFF2-40B4-BE49-F238E27FC236}">
                <a16:creationId xmlns:a16="http://schemas.microsoft.com/office/drawing/2014/main" id="{8D477537-66FF-9D47-B64D-EA0FFB8B4223}"/>
              </a:ext>
            </a:extLst>
          </p:cNvPr>
          <p:cNvSpPr/>
          <p:nvPr/>
        </p:nvSpPr>
        <p:spPr>
          <a:xfrm>
            <a:off x="7275188" y="93440"/>
            <a:ext cx="4810522" cy="446887"/>
          </a:xfrm>
          <a:custGeom>
            <a:avLst/>
            <a:gdLst/>
            <a:ahLst/>
            <a:cxnLst/>
            <a:rect l="l" t="t" r="r" b="b"/>
            <a:pathLst>
              <a:path w="7757159" h="406400" extrusionOk="0">
                <a:moveTo>
                  <a:pt x="7756893" y="0"/>
                </a:moveTo>
                <a:lnTo>
                  <a:pt x="433387" y="0"/>
                </a:lnTo>
                <a:lnTo>
                  <a:pt x="0" y="405879"/>
                </a:lnTo>
                <a:lnTo>
                  <a:pt x="7756893" y="405879"/>
                </a:lnTo>
                <a:lnTo>
                  <a:pt x="7756893" y="0"/>
                </a:lnTo>
                <a:close/>
              </a:path>
            </a:pathLst>
          </a:custGeom>
          <a:solidFill>
            <a:srgbClr val="69B5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6" name="TextBox 5">
            <a:extLst>
              <a:ext uri="{FF2B5EF4-FFF2-40B4-BE49-F238E27FC236}">
                <a16:creationId xmlns:a16="http://schemas.microsoft.com/office/drawing/2014/main" id="{812336D1-F008-294A-82AC-736E0D81EA33}"/>
              </a:ext>
            </a:extLst>
          </p:cNvPr>
          <p:cNvSpPr txBox="1"/>
          <p:nvPr/>
        </p:nvSpPr>
        <p:spPr>
          <a:xfrm>
            <a:off x="7427495" y="0"/>
            <a:ext cx="4555957" cy="615553"/>
          </a:xfrm>
          <a:prstGeom prst="rect">
            <a:avLst/>
          </a:prstGeom>
          <a:noFill/>
        </p:spPr>
        <p:txBody>
          <a:bodyPr wrap="square" rtlCol="0">
            <a:spAutoFit/>
          </a:bodyPr>
          <a:lstStyle/>
          <a:p>
            <a:pPr algn="ctr"/>
            <a:r>
              <a:rPr lang="ru-RU" sz="1700" b="1" dirty="0">
                <a:solidFill>
                  <a:schemeClr val="bg1"/>
                </a:solidFill>
                <a:latin typeface="Times New Roman" panose="02020603050405020304" pitchFamily="18" charset="0"/>
                <a:cs typeface="Times New Roman" panose="02020603050405020304" pitchFamily="18" charset="0"/>
              </a:rPr>
              <a:t>Трудности, возникающие при оказании экстренной психологической помощи</a:t>
            </a:r>
            <a:endParaRPr lang="ru-RU" sz="1700" b="1" dirty="0">
              <a:solidFill>
                <a:schemeClr val="bg1"/>
              </a:solidFill>
            </a:endParaRPr>
          </a:p>
        </p:txBody>
      </p:sp>
      <p:sp>
        <p:nvSpPr>
          <p:cNvPr id="7" name="TextBox 6">
            <a:extLst>
              <a:ext uri="{FF2B5EF4-FFF2-40B4-BE49-F238E27FC236}">
                <a16:creationId xmlns:a16="http://schemas.microsoft.com/office/drawing/2014/main" id="{CF0879C5-C9D7-CA4C-90DD-CF4FC0EF1187}"/>
              </a:ext>
            </a:extLst>
          </p:cNvPr>
          <p:cNvSpPr txBox="1"/>
          <p:nvPr/>
        </p:nvSpPr>
        <p:spPr>
          <a:xfrm>
            <a:off x="7275188" y="2207954"/>
            <a:ext cx="4708264" cy="1754326"/>
          </a:xfrm>
          <a:prstGeom prst="rect">
            <a:avLst/>
          </a:prstGeom>
          <a:noFill/>
        </p:spPr>
        <p:txBody>
          <a:bodyPr wrap="square" rtlCol="0">
            <a:spAutoFit/>
          </a:bodyPr>
          <a:lstStyle/>
          <a:p>
            <a:pPr indent="450000" algn="just"/>
            <a:r>
              <a:rPr lang="ru-RU" dirty="0">
                <a:latin typeface="Times New Roman" panose="02020603050405020304" pitchFamily="18" charset="0"/>
                <a:cs typeface="Times New Roman" panose="02020603050405020304" pitchFamily="18" charset="0"/>
              </a:rPr>
              <a:t>При оказании экстренной психологической помощи в кризисных ситуациях и чрезвычайных происшествиях могут возникать различные трудности, как на региональном уровне, так и на уровне организации и конкретного специалиста. </a:t>
            </a:r>
          </a:p>
        </p:txBody>
      </p:sp>
    </p:spTree>
    <p:extLst>
      <p:ext uri="{BB962C8B-B14F-4D97-AF65-F5344CB8AC3E}">
        <p14:creationId xmlns:p14="http://schemas.microsoft.com/office/powerpoint/2010/main" val="3751621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oogle Shape;74;p3">
            <a:extLst>
              <a:ext uri="{FF2B5EF4-FFF2-40B4-BE49-F238E27FC236}">
                <a16:creationId xmlns:a16="http://schemas.microsoft.com/office/drawing/2014/main" id="{5177DF4E-7C57-4040-900B-775891DABB99}"/>
              </a:ext>
            </a:extLst>
          </p:cNvPr>
          <p:cNvGrpSpPr/>
          <p:nvPr/>
        </p:nvGrpSpPr>
        <p:grpSpPr>
          <a:xfrm>
            <a:off x="2878460" y="233629"/>
            <a:ext cx="8932969" cy="623432"/>
            <a:chOff x="615187" y="231889"/>
            <a:chExt cx="9436734" cy="568593"/>
          </a:xfrm>
        </p:grpSpPr>
        <p:sp>
          <p:nvSpPr>
            <p:cNvPr id="17" name="Google Shape;75;p3">
              <a:extLst>
                <a:ext uri="{FF2B5EF4-FFF2-40B4-BE49-F238E27FC236}">
                  <a16:creationId xmlns:a16="http://schemas.microsoft.com/office/drawing/2014/main" id="{7A1C7438-E1EF-3143-8348-468BA7C2D241}"/>
                </a:ext>
              </a:extLst>
            </p:cNvPr>
            <p:cNvSpPr/>
            <p:nvPr/>
          </p:nvSpPr>
          <p:spPr>
            <a:xfrm>
              <a:off x="615187" y="389636"/>
              <a:ext cx="1679575" cy="410846"/>
            </a:xfrm>
            <a:custGeom>
              <a:avLst/>
              <a:gdLst/>
              <a:ahLst/>
              <a:cxnLst/>
              <a:rect l="l" t="t" r="r" b="b"/>
              <a:pathLst>
                <a:path w="1679575" h="410845" extrusionOk="0">
                  <a:moveTo>
                    <a:pt x="1679206" y="0"/>
                  </a:moveTo>
                  <a:lnTo>
                    <a:pt x="0" y="0"/>
                  </a:lnTo>
                  <a:lnTo>
                    <a:pt x="0" y="410806"/>
                  </a:lnTo>
                  <a:lnTo>
                    <a:pt x="1310995" y="410806"/>
                  </a:lnTo>
                  <a:lnTo>
                    <a:pt x="1679206" y="0"/>
                  </a:lnTo>
                  <a:close/>
                </a:path>
              </a:pathLst>
            </a:custGeom>
            <a:solidFill>
              <a:srgbClr val="C8DD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8" name="Google Shape;76;p3">
              <a:extLst>
                <a:ext uri="{FF2B5EF4-FFF2-40B4-BE49-F238E27FC236}">
                  <a16:creationId xmlns:a16="http://schemas.microsoft.com/office/drawing/2014/main" id="{F7760883-D374-914E-A17E-F8289BF348EC}"/>
                </a:ext>
              </a:extLst>
            </p:cNvPr>
            <p:cNvSpPr/>
            <p:nvPr/>
          </p:nvSpPr>
          <p:spPr>
            <a:xfrm>
              <a:off x="615187" y="231889"/>
              <a:ext cx="1637030" cy="415925"/>
            </a:xfrm>
            <a:custGeom>
              <a:avLst/>
              <a:gdLst/>
              <a:ahLst/>
              <a:cxnLst/>
              <a:rect l="l" t="t" r="r" b="b"/>
              <a:pathLst>
                <a:path w="1637030" h="415925" extrusionOk="0">
                  <a:moveTo>
                    <a:pt x="1636483" y="0"/>
                  </a:moveTo>
                  <a:lnTo>
                    <a:pt x="0" y="0"/>
                  </a:lnTo>
                  <a:lnTo>
                    <a:pt x="0" y="415734"/>
                  </a:lnTo>
                  <a:lnTo>
                    <a:pt x="1277632" y="415734"/>
                  </a:lnTo>
                  <a:lnTo>
                    <a:pt x="1636483" y="0"/>
                  </a:lnTo>
                  <a:close/>
                </a:path>
              </a:pathLst>
            </a:custGeom>
            <a:solidFill>
              <a:srgbClr val="0085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9" name="Google Shape;77;p3">
              <a:extLst>
                <a:ext uri="{FF2B5EF4-FFF2-40B4-BE49-F238E27FC236}">
                  <a16:creationId xmlns:a16="http://schemas.microsoft.com/office/drawing/2014/main" id="{0180F15C-141E-7342-B605-D748607AF8B1}"/>
                </a:ext>
              </a:extLst>
            </p:cNvPr>
            <p:cNvSpPr/>
            <p:nvPr/>
          </p:nvSpPr>
          <p:spPr>
            <a:xfrm>
              <a:off x="2294762" y="241810"/>
              <a:ext cx="7757159" cy="509740"/>
            </a:xfrm>
            <a:custGeom>
              <a:avLst/>
              <a:gdLst/>
              <a:ahLst/>
              <a:cxnLst/>
              <a:rect l="l" t="t" r="r" b="b"/>
              <a:pathLst>
                <a:path w="7757159" h="406400" extrusionOk="0">
                  <a:moveTo>
                    <a:pt x="7756893" y="0"/>
                  </a:moveTo>
                  <a:lnTo>
                    <a:pt x="433387" y="0"/>
                  </a:lnTo>
                  <a:lnTo>
                    <a:pt x="0" y="405879"/>
                  </a:lnTo>
                  <a:lnTo>
                    <a:pt x="7756893" y="405879"/>
                  </a:lnTo>
                  <a:lnTo>
                    <a:pt x="7756893" y="0"/>
                  </a:lnTo>
                  <a:close/>
                </a:path>
              </a:pathLst>
            </a:custGeom>
            <a:solidFill>
              <a:srgbClr val="69B5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sp>
        <p:nvSpPr>
          <p:cNvPr id="8" name="Прямоугольник 7">
            <a:extLst>
              <a:ext uri="{FF2B5EF4-FFF2-40B4-BE49-F238E27FC236}">
                <a16:creationId xmlns:a16="http://schemas.microsoft.com/office/drawing/2014/main" id="{924A6228-CD2B-0140-A37A-7E29F8919232}"/>
              </a:ext>
            </a:extLst>
          </p:cNvPr>
          <p:cNvSpPr/>
          <p:nvPr/>
        </p:nvSpPr>
        <p:spPr>
          <a:xfrm>
            <a:off x="2868208" y="1098968"/>
            <a:ext cx="6904759" cy="940077"/>
          </a:xfrm>
          <a:prstGeom prst="rect">
            <a:avLst/>
          </a:prstGeom>
          <a:solidFill>
            <a:schemeClr val="bg1"/>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Times New Roman" panose="02020603050405020304" pitchFamily="18" charset="0"/>
                <a:cs typeface="Times New Roman" panose="02020603050405020304" pitchFamily="18" charset="0"/>
              </a:rPr>
              <a:t>Качество оказания экстренной психологической помощи определяется четырьмя критериями:</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a:extLst>
              <a:ext uri="{FF2B5EF4-FFF2-40B4-BE49-F238E27FC236}">
                <a16:creationId xmlns:a16="http://schemas.microsoft.com/office/drawing/2014/main" id="{049C80C1-5B3C-1241-B88D-E679C97EA584}"/>
              </a:ext>
            </a:extLst>
          </p:cNvPr>
          <p:cNvSpPr/>
          <p:nvPr/>
        </p:nvSpPr>
        <p:spPr>
          <a:xfrm>
            <a:off x="1571966" y="2264756"/>
            <a:ext cx="4148478" cy="1462117"/>
          </a:xfrm>
          <a:prstGeom prst="rect">
            <a:avLst/>
          </a:prstGeom>
          <a:solidFill>
            <a:schemeClr val="bg1"/>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Times New Roman" panose="02020603050405020304" pitchFamily="18" charset="0"/>
                <a:cs typeface="Times New Roman" panose="02020603050405020304" pitchFamily="18" charset="0"/>
              </a:rPr>
              <a:t>Повышением доступности психологической помощи для участников образовательного процесса, оказавшихся в кризисных и чрезвычайных ситуациях </a:t>
            </a:r>
          </a:p>
        </p:txBody>
      </p:sp>
      <p:sp>
        <p:nvSpPr>
          <p:cNvPr id="10" name="Прямоугольник 9">
            <a:extLst>
              <a:ext uri="{FF2B5EF4-FFF2-40B4-BE49-F238E27FC236}">
                <a16:creationId xmlns:a16="http://schemas.microsoft.com/office/drawing/2014/main" id="{D7B00FA9-62F4-044B-8791-1B7D38293039}"/>
              </a:ext>
            </a:extLst>
          </p:cNvPr>
          <p:cNvSpPr/>
          <p:nvPr/>
        </p:nvSpPr>
        <p:spPr>
          <a:xfrm>
            <a:off x="1571966" y="3838720"/>
            <a:ext cx="4128291" cy="2174153"/>
          </a:xfrm>
          <a:prstGeom prst="rect">
            <a:avLst/>
          </a:prstGeom>
          <a:solidFill>
            <a:schemeClr val="bg1"/>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Times New Roman" panose="02020603050405020304" pitchFamily="18" charset="0"/>
                <a:cs typeface="Times New Roman" panose="02020603050405020304" pitchFamily="18" charset="0"/>
              </a:rPr>
              <a:t>Снижение интенсивности острых стрессовых реакций (непосредственно после воздействия психотравмирующего события) у пострадавших (обучающихся и их родителей, педагогов, представителей администрации образовательной организации), нормализация их актуального психологического состояния </a:t>
            </a:r>
          </a:p>
        </p:txBody>
      </p:sp>
      <p:sp>
        <p:nvSpPr>
          <p:cNvPr id="11" name="Прямоугольник 10">
            <a:extLst>
              <a:ext uri="{FF2B5EF4-FFF2-40B4-BE49-F238E27FC236}">
                <a16:creationId xmlns:a16="http://schemas.microsoft.com/office/drawing/2014/main" id="{C9849DD5-E30C-F346-AA65-0C1F87969F85}"/>
              </a:ext>
            </a:extLst>
          </p:cNvPr>
          <p:cNvSpPr/>
          <p:nvPr/>
        </p:nvSpPr>
        <p:spPr>
          <a:xfrm>
            <a:off x="6701380" y="2274012"/>
            <a:ext cx="3918654" cy="1662294"/>
          </a:xfrm>
          <a:prstGeom prst="rect">
            <a:avLst/>
          </a:prstGeom>
          <a:solidFill>
            <a:schemeClr val="bg1"/>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Times New Roman" panose="02020603050405020304" pitchFamily="18" charset="0"/>
                <a:cs typeface="Times New Roman" panose="02020603050405020304" pitchFamily="18" charset="0"/>
              </a:rPr>
              <a:t>Повышением осведомленности участников образовательного процесса о возможностях обращения за соответствующей помощью в кризисных и чрезвычайных ситуациях</a:t>
            </a:r>
          </a:p>
        </p:txBody>
      </p:sp>
      <p:sp>
        <p:nvSpPr>
          <p:cNvPr id="12" name="Прямоугольник 11">
            <a:extLst>
              <a:ext uri="{FF2B5EF4-FFF2-40B4-BE49-F238E27FC236}">
                <a16:creationId xmlns:a16="http://schemas.microsoft.com/office/drawing/2014/main" id="{1836110D-EB4D-4144-8FCB-49BACAD14E04}"/>
              </a:ext>
            </a:extLst>
          </p:cNvPr>
          <p:cNvSpPr/>
          <p:nvPr/>
        </p:nvSpPr>
        <p:spPr>
          <a:xfrm>
            <a:off x="6701380" y="4057409"/>
            <a:ext cx="3918654" cy="1262736"/>
          </a:xfrm>
          <a:prstGeom prst="rect">
            <a:avLst/>
          </a:prstGeom>
          <a:solidFill>
            <a:schemeClr val="bg1"/>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Times New Roman" panose="02020603050405020304" pitchFamily="18" charset="0"/>
                <a:cs typeface="Times New Roman" panose="02020603050405020304" pitchFamily="18" charset="0"/>
              </a:rPr>
              <a:t>Функционирование постоянно действующего антикризисного подразделения (в системе образования) в каждом субъекте Российской Федерации</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B37A318-0E50-8F47-8B0B-A05CFC246EED}"/>
              </a:ext>
            </a:extLst>
          </p:cNvPr>
          <p:cNvSpPr txBox="1"/>
          <p:nvPr/>
        </p:nvSpPr>
        <p:spPr>
          <a:xfrm>
            <a:off x="4508648" y="285027"/>
            <a:ext cx="7395410" cy="369332"/>
          </a:xfrm>
          <a:prstGeom prst="rect">
            <a:avLst/>
          </a:prstGeom>
          <a:noFill/>
        </p:spPr>
        <p:txBody>
          <a:bodyPr wrap="square" rtlCol="0">
            <a:spAutoFit/>
          </a:bodyPr>
          <a:lstStyle/>
          <a:p>
            <a:pPr algn="ctr"/>
            <a:r>
              <a:rPr lang="ru-RU" b="1" dirty="0">
                <a:solidFill>
                  <a:schemeClr val="bg1"/>
                </a:solidFill>
                <a:latin typeface="Times New Roman" panose="02020603050405020304" pitchFamily="18" charset="0"/>
                <a:cs typeface="Times New Roman" panose="02020603050405020304" pitchFamily="18" charset="0"/>
              </a:rPr>
              <a:t>Критерии качества работы психологических служб</a:t>
            </a:r>
          </a:p>
        </p:txBody>
      </p:sp>
      <p:sp>
        <p:nvSpPr>
          <p:cNvPr id="14" name="Прямоугольник 13">
            <a:extLst>
              <a:ext uri="{FF2B5EF4-FFF2-40B4-BE49-F238E27FC236}">
                <a16:creationId xmlns:a16="http://schemas.microsoft.com/office/drawing/2014/main" id="{4F69746F-2C64-2549-9FD0-29F68965964D}"/>
              </a:ext>
            </a:extLst>
          </p:cNvPr>
          <p:cNvSpPr/>
          <p:nvPr/>
        </p:nvSpPr>
        <p:spPr>
          <a:xfrm>
            <a:off x="379307" y="6522586"/>
            <a:ext cx="11433386" cy="221238"/>
          </a:xfrm>
          <a:prstGeom prst="rect">
            <a:avLst/>
          </a:prstGeom>
          <a:solidFill>
            <a:srgbClr val="00B050"/>
          </a:solid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20" name="Рисунок 19">
            <a:extLst>
              <a:ext uri="{FF2B5EF4-FFF2-40B4-BE49-F238E27FC236}">
                <a16:creationId xmlns:a16="http://schemas.microsoft.com/office/drawing/2014/main" id="{A9224D2B-882D-4247-9004-7D68FBF4F99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4141" y="274936"/>
            <a:ext cx="1117114" cy="45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Рисунок 20">
            <a:extLst>
              <a:ext uri="{FF2B5EF4-FFF2-40B4-BE49-F238E27FC236}">
                <a16:creationId xmlns:a16="http://schemas.microsoft.com/office/drawing/2014/main" id="{6DD05382-7FED-B045-8069-2F3D4C5674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08901" y="275633"/>
            <a:ext cx="1117115" cy="5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9571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EE7C7BE4-F45A-714B-ABB8-C16C2BD2A2A8}"/>
              </a:ext>
            </a:extLst>
          </p:cNvPr>
          <p:cNvSpPr/>
          <p:nvPr/>
        </p:nvSpPr>
        <p:spPr>
          <a:xfrm>
            <a:off x="379307" y="6401972"/>
            <a:ext cx="11433386" cy="221238"/>
          </a:xfrm>
          <a:prstGeom prst="rect">
            <a:avLst/>
          </a:prstGeom>
          <a:solidFill>
            <a:srgbClr val="00B050"/>
          </a:solid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grpSp>
        <p:nvGrpSpPr>
          <p:cNvPr id="9" name="Google Shape;74;p3">
            <a:extLst>
              <a:ext uri="{FF2B5EF4-FFF2-40B4-BE49-F238E27FC236}">
                <a16:creationId xmlns:a16="http://schemas.microsoft.com/office/drawing/2014/main" id="{7605374B-923A-214A-A5B8-6B89DAF78F58}"/>
              </a:ext>
            </a:extLst>
          </p:cNvPr>
          <p:cNvGrpSpPr/>
          <p:nvPr/>
        </p:nvGrpSpPr>
        <p:grpSpPr>
          <a:xfrm>
            <a:off x="2878460" y="233629"/>
            <a:ext cx="8932969" cy="623432"/>
            <a:chOff x="615187" y="231889"/>
            <a:chExt cx="9436734" cy="568593"/>
          </a:xfrm>
        </p:grpSpPr>
        <p:sp>
          <p:nvSpPr>
            <p:cNvPr id="10" name="Google Shape;75;p3">
              <a:extLst>
                <a:ext uri="{FF2B5EF4-FFF2-40B4-BE49-F238E27FC236}">
                  <a16:creationId xmlns:a16="http://schemas.microsoft.com/office/drawing/2014/main" id="{8B55876C-AFF7-F242-9FC1-85974CCB21C6}"/>
                </a:ext>
              </a:extLst>
            </p:cNvPr>
            <p:cNvSpPr/>
            <p:nvPr/>
          </p:nvSpPr>
          <p:spPr>
            <a:xfrm>
              <a:off x="615187" y="389636"/>
              <a:ext cx="1679575" cy="410846"/>
            </a:xfrm>
            <a:custGeom>
              <a:avLst/>
              <a:gdLst/>
              <a:ahLst/>
              <a:cxnLst/>
              <a:rect l="l" t="t" r="r" b="b"/>
              <a:pathLst>
                <a:path w="1679575" h="410845" extrusionOk="0">
                  <a:moveTo>
                    <a:pt x="1679206" y="0"/>
                  </a:moveTo>
                  <a:lnTo>
                    <a:pt x="0" y="0"/>
                  </a:lnTo>
                  <a:lnTo>
                    <a:pt x="0" y="410806"/>
                  </a:lnTo>
                  <a:lnTo>
                    <a:pt x="1310995" y="410806"/>
                  </a:lnTo>
                  <a:lnTo>
                    <a:pt x="1679206" y="0"/>
                  </a:lnTo>
                  <a:close/>
                </a:path>
              </a:pathLst>
            </a:custGeom>
            <a:solidFill>
              <a:srgbClr val="C8DD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1" name="Google Shape;76;p3">
              <a:extLst>
                <a:ext uri="{FF2B5EF4-FFF2-40B4-BE49-F238E27FC236}">
                  <a16:creationId xmlns:a16="http://schemas.microsoft.com/office/drawing/2014/main" id="{E665CF23-A7C8-584C-AE03-1F9F4B3DDC71}"/>
                </a:ext>
              </a:extLst>
            </p:cNvPr>
            <p:cNvSpPr/>
            <p:nvPr/>
          </p:nvSpPr>
          <p:spPr>
            <a:xfrm>
              <a:off x="615187" y="231889"/>
              <a:ext cx="1637030" cy="415925"/>
            </a:xfrm>
            <a:custGeom>
              <a:avLst/>
              <a:gdLst/>
              <a:ahLst/>
              <a:cxnLst/>
              <a:rect l="l" t="t" r="r" b="b"/>
              <a:pathLst>
                <a:path w="1637030" h="415925" extrusionOk="0">
                  <a:moveTo>
                    <a:pt x="1636483" y="0"/>
                  </a:moveTo>
                  <a:lnTo>
                    <a:pt x="0" y="0"/>
                  </a:lnTo>
                  <a:lnTo>
                    <a:pt x="0" y="415734"/>
                  </a:lnTo>
                  <a:lnTo>
                    <a:pt x="1277632" y="415734"/>
                  </a:lnTo>
                  <a:lnTo>
                    <a:pt x="1636483" y="0"/>
                  </a:lnTo>
                  <a:close/>
                </a:path>
              </a:pathLst>
            </a:custGeom>
            <a:solidFill>
              <a:srgbClr val="0085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2" name="Google Shape;77;p3">
              <a:extLst>
                <a:ext uri="{FF2B5EF4-FFF2-40B4-BE49-F238E27FC236}">
                  <a16:creationId xmlns:a16="http://schemas.microsoft.com/office/drawing/2014/main" id="{403F46DC-BF99-8049-AEB1-72BF16C95F57}"/>
                </a:ext>
              </a:extLst>
            </p:cNvPr>
            <p:cNvSpPr/>
            <p:nvPr/>
          </p:nvSpPr>
          <p:spPr>
            <a:xfrm>
              <a:off x="2294762" y="241810"/>
              <a:ext cx="7757159" cy="509740"/>
            </a:xfrm>
            <a:custGeom>
              <a:avLst/>
              <a:gdLst/>
              <a:ahLst/>
              <a:cxnLst/>
              <a:rect l="l" t="t" r="r" b="b"/>
              <a:pathLst>
                <a:path w="7757159" h="406400" extrusionOk="0">
                  <a:moveTo>
                    <a:pt x="7756893" y="0"/>
                  </a:moveTo>
                  <a:lnTo>
                    <a:pt x="433387" y="0"/>
                  </a:lnTo>
                  <a:lnTo>
                    <a:pt x="0" y="405879"/>
                  </a:lnTo>
                  <a:lnTo>
                    <a:pt x="7756893" y="405879"/>
                  </a:lnTo>
                  <a:lnTo>
                    <a:pt x="7756893" y="0"/>
                  </a:lnTo>
                  <a:close/>
                </a:path>
              </a:pathLst>
            </a:custGeom>
            <a:solidFill>
              <a:srgbClr val="69B5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pic>
        <p:nvPicPr>
          <p:cNvPr id="13" name="Рисунок 12">
            <a:extLst>
              <a:ext uri="{FF2B5EF4-FFF2-40B4-BE49-F238E27FC236}">
                <a16:creationId xmlns:a16="http://schemas.microsoft.com/office/drawing/2014/main" id="{C1B0E385-6E68-484F-99EB-1D233EE4F5B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4141" y="274936"/>
            <a:ext cx="1117114" cy="45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Рисунок 13">
            <a:extLst>
              <a:ext uri="{FF2B5EF4-FFF2-40B4-BE49-F238E27FC236}">
                <a16:creationId xmlns:a16="http://schemas.microsoft.com/office/drawing/2014/main" id="{3B6D163D-F9C2-7A4A-8846-4A3113A7F0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08901" y="275633"/>
            <a:ext cx="1117115" cy="5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BBFF594-9487-2047-8A16-B4910709D5DC}"/>
              </a:ext>
            </a:extLst>
          </p:cNvPr>
          <p:cNvSpPr txBox="1"/>
          <p:nvPr/>
        </p:nvSpPr>
        <p:spPr>
          <a:xfrm>
            <a:off x="752698" y="2174885"/>
            <a:ext cx="5662390" cy="646331"/>
          </a:xfrm>
          <a:prstGeom prst="rect">
            <a:avLst/>
          </a:prstGeom>
          <a:noFill/>
        </p:spPr>
        <p:txBody>
          <a:bodyPr wrap="square" rtlCol="0">
            <a:spAutoFit/>
          </a:bodyPr>
          <a:lstStyle/>
          <a:p>
            <a:r>
              <a:rPr lang="ru-RU" b="1" dirty="0">
                <a:solidFill>
                  <a:schemeClr val="accent1"/>
                </a:solidFill>
                <a:latin typeface="Times New Roman" panose="02020603050405020304" pitchFamily="18" charset="0"/>
                <a:cs typeface="Times New Roman" panose="02020603050405020304" pitchFamily="18" charset="0"/>
              </a:rPr>
              <a:t>Направление подготовки: </a:t>
            </a:r>
          </a:p>
          <a:p>
            <a:r>
              <a:rPr lang="ru-RU" dirty="0">
                <a:latin typeface="Times New Roman" panose="02020603050405020304" pitchFamily="18" charset="0"/>
                <a:cs typeface="Times New Roman" panose="02020603050405020304" pitchFamily="18" charset="0"/>
              </a:rPr>
              <a:t>44.04.02 Психолого-педагогическое образование</a:t>
            </a:r>
          </a:p>
        </p:txBody>
      </p:sp>
      <p:sp>
        <p:nvSpPr>
          <p:cNvPr id="4" name="Прямоугольник 3">
            <a:extLst>
              <a:ext uri="{FF2B5EF4-FFF2-40B4-BE49-F238E27FC236}">
                <a16:creationId xmlns:a16="http://schemas.microsoft.com/office/drawing/2014/main" id="{60EBC902-F71C-264C-9809-9B1230BD45B3}"/>
              </a:ext>
            </a:extLst>
          </p:cNvPr>
          <p:cNvSpPr/>
          <p:nvPr/>
        </p:nvSpPr>
        <p:spPr>
          <a:xfrm>
            <a:off x="752698" y="3038068"/>
            <a:ext cx="5662390" cy="923330"/>
          </a:xfrm>
          <a:prstGeom prst="rect">
            <a:avLst/>
          </a:prstGeom>
        </p:spPr>
        <p:txBody>
          <a:bodyPr wrap="square">
            <a:spAutoFit/>
          </a:bodyPr>
          <a:lstStyle/>
          <a:p>
            <a:r>
              <a:rPr lang="ru-RU" b="1" dirty="0">
                <a:solidFill>
                  <a:schemeClr val="accent1"/>
                </a:solidFill>
                <a:latin typeface="Times New Roman" panose="02020603050405020304" pitchFamily="18" charset="0"/>
                <a:cs typeface="Times New Roman" panose="02020603050405020304" pitchFamily="18" charset="0"/>
              </a:rPr>
              <a:t>Магистерская программа: </a:t>
            </a:r>
          </a:p>
          <a:p>
            <a:r>
              <a:rPr lang="ru-RU" dirty="0">
                <a:latin typeface="Times New Roman" panose="02020603050405020304" pitchFamily="18" charset="0"/>
                <a:cs typeface="Times New Roman" panose="02020603050405020304" pitchFamily="18" charset="0"/>
              </a:rPr>
              <a:t>«Экстренная психологическая помощь детям и родителям в системе образования»</a:t>
            </a:r>
            <a:endParaRPr lang="ru-RU" b="0" i="0" u="none" strike="noStrike" dirty="0">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1B0CC0B-5C6B-4849-A00E-FC225D9AD502}"/>
              </a:ext>
            </a:extLst>
          </p:cNvPr>
          <p:cNvSpPr txBox="1"/>
          <p:nvPr/>
        </p:nvSpPr>
        <p:spPr>
          <a:xfrm>
            <a:off x="838200" y="4076392"/>
            <a:ext cx="5238750" cy="923330"/>
          </a:xfrm>
          <a:prstGeom prst="rect">
            <a:avLst/>
          </a:prstGeom>
          <a:noFill/>
        </p:spPr>
        <p:txBody>
          <a:bodyPr wrap="square" rtlCol="0">
            <a:spAutoFit/>
          </a:bodyPr>
          <a:lstStyle/>
          <a:p>
            <a:r>
              <a:rPr lang="ru-RU" b="1" dirty="0">
                <a:solidFill>
                  <a:schemeClr val="accent1"/>
                </a:solidFill>
                <a:latin typeface="Times New Roman" panose="02020603050405020304" pitchFamily="18" charset="0"/>
                <a:cs typeface="Times New Roman" panose="02020603050405020304" pitchFamily="18" charset="0"/>
              </a:rPr>
              <a:t>Разработчики:</a:t>
            </a:r>
          </a:p>
          <a:p>
            <a:pPr marL="285750" indent="-285750">
              <a:buFontTx/>
              <a:buChar char="-"/>
            </a:pPr>
            <a:r>
              <a:rPr lang="ru-RU" dirty="0">
                <a:latin typeface="Times New Roman" panose="02020603050405020304" pitchFamily="18" charset="0"/>
                <a:cs typeface="Times New Roman" panose="02020603050405020304" pitchFamily="18" charset="0"/>
              </a:rPr>
              <a:t>ФКЦ;</a:t>
            </a:r>
          </a:p>
          <a:p>
            <a:pPr marL="285750" indent="-285750">
              <a:buFontTx/>
              <a:buChar char="-"/>
            </a:pPr>
            <a:r>
              <a:rPr lang="ru-RU" dirty="0">
                <a:latin typeface="Times New Roman" panose="02020603050405020304" pitchFamily="18" charset="0"/>
                <a:cs typeface="Times New Roman" panose="02020603050405020304" pitchFamily="18" charset="0"/>
              </a:rPr>
              <a:t>Факультет «Экстремальной психологии»</a:t>
            </a:r>
          </a:p>
        </p:txBody>
      </p:sp>
      <p:sp>
        <p:nvSpPr>
          <p:cNvPr id="20" name="Прямоугольник 19">
            <a:extLst>
              <a:ext uri="{FF2B5EF4-FFF2-40B4-BE49-F238E27FC236}">
                <a16:creationId xmlns:a16="http://schemas.microsoft.com/office/drawing/2014/main" id="{C1104202-C9B4-8B4B-BE02-F5C757EA14A4}"/>
              </a:ext>
            </a:extLst>
          </p:cNvPr>
          <p:cNvSpPr/>
          <p:nvPr/>
        </p:nvSpPr>
        <p:spPr>
          <a:xfrm>
            <a:off x="7040880" y="2501384"/>
            <a:ext cx="4512945" cy="2603787"/>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Times New Roman" panose="02020603050405020304" pitchFamily="18" charset="0"/>
                <a:cs typeface="Times New Roman" panose="02020603050405020304" pitchFamily="18" charset="0"/>
              </a:rPr>
              <a:t>Результат обучения - подготовка региональных мобильных команд кризисных психологов в сфере образования, оказывающих экстренную психологическую помощь (в том числе подготовку региональных координаторов) участникам образовательных отношений </a:t>
            </a:r>
          </a:p>
          <a:p>
            <a:pPr algn="ctr"/>
            <a:r>
              <a:rPr lang="ru-RU" dirty="0">
                <a:solidFill>
                  <a:schemeClr val="tx1"/>
                </a:solidFill>
                <a:latin typeface="Times New Roman" panose="02020603050405020304" pitchFamily="18" charset="0"/>
                <a:cs typeface="Times New Roman" panose="02020603050405020304" pitchFamily="18" charset="0"/>
              </a:rPr>
              <a:t>в субъектах РФ</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22" name="Прямоугольник 21">
            <a:extLst>
              <a:ext uri="{FF2B5EF4-FFF2-40B4-BE49-F238E27FC236}">
                <a16:creationId xmlns:a16="http://schemas.microsoft.com/office/drawing/2014/main" id="{C8AC1F15-B4CC-4E42-8C4D-C0A63779D4AA}"/>
              </a:ext>
            </a:extLst>
          </p:cNvPr>
          <p:cNvSpPr/>
          <p:nvPr/>
        </p:nvSpPr>
        <p:spPr>
          <a:xfrm>
            <a:off x="3465307" y="1014014"/>
            <a:ext cx="5261386" cy="510401"/>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Times New Roman" panose="02020603050405020304" pitchFamily="18" charset="0"/>
                <a:cs typeface="Times New Roman" panose="02020603050405020304" pitchFamily="18" charset="0"/>
              </a:rPr>
              <a:t>Магистерская программа</a:t>
            </a:r>
          </a:p>
        </p:txBody>
      </p:sp>
      <p:pic>
        <p:nvPicPr>
          <p:cNvPr id="23" name="Рисунок 22">
            <a:extLst>
              <a:ext uri="{FF2B5EF4-FFF2-40B4-BE49-F238E27FC236}">
                <a16:creationId xmlns:a16="http://schemas.microsoft.com/office/drawing/2014/main" id="{3AE04805-B611-B24D-9B7B-12CFE494BFF7}"/>
              </a:ext>
            </a:extLst>
          </p:cNvPr>
          <p:cNvPicPr>
            <a:picLocks noChangeAspect="1"/>
          </p:cNvPicPr>
          <p:nvPr/>
        </p:nvPicPr>
        <p:blipFill>
          <a:blip r:embed="rId4"/>
          <a:stretch>
            <a:fillRect/>
          </a:stretch>
        </p:blipFill>
        <p:spPr>
          <a:xfrm>
            <a:off x="9191523" y="857061"/>
            <a:ext cx="1181426" cy="1190729"/>
          </a:xfrm>
          <a:prstGeom prst="rect">
            <a:avLst/>
          </a:prstGeom>
        </p:spPr>
      </p:pic>
      <p:pic>
        <p:nvPicPr>
          <p:cNvPr id="25" name="Рисунок 24" descr="Аудитория">
            <a:extLst>
              <a:ext uri="{FF2B5EF4-FFF2-40B4-BE49-F238E27FC236}">
                <a16:creationId xmlns:a16="http://schemas.microsoft.com/office/drawing/2014/main" id="{7958D27F-BAC4-5A42-B9C0-BBBA5E2EFA2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07780" y="3100453"/>
            <a:ext cx="983353" cy="983353"/>
          </a:xfrm>
          <a:prstGeom prst="rect">
            <a:avLst/>
          </a:prstGeom>
        </p:spPr>
      </p:pic>
    </p:spTree>
    <p:extLst>
      <p:ext uri="{BB962C8B-B14F-4D97-AF65-F5344CB8AC3E}">
        <p14:creationId xmlns:p14="http://schemas.microsoft.com/office/powerpoint/2010/main" val="3768033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EE7C7BE4-F45A-714B-ABB8-C16C2BD2A2A8}"/>
              </a:ext>
            </a:extLst>
          </p:cNvPr>
          <p:cNvSpPr/>
          <p:nvPr/>
        </p:nvSpPr>
        <p:spPr>
          <a:xfrm>
            <a:off x="379307" y="6401972"/>
            <a:ext cx="11433386" cy="221238"/>
          </a:xfrm>
          <a:prstGeom prst="rect">
            <a:avLst/>
          </a:prstGeom>
          <a:solidFill>
            <a:srgbClr val="00B050"/>
          </a:solid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grpSp>
        <p:nvGrpSpPr>
          <p:cNvPr id="9" name="Google Shape;74;p3">
            <a:extLst>
              <a:ext uri="{FF2B5EF4-FFF2-40B4-BE49-F238E27FC236}">
                <a16:creationId xmlns:a16="http://schemas.microsoft.com/office/drawing/2014/main" id="{7605374B-923A-214A-A5B8-6B89DAF78F58}"/>
              </a:ext>
            </a:extLst>
          </p:cNvPr>
          <p:cNvGrpSpPr/>
          <p:nvPr/>
        </p:nvGrpSpPr>
        <p:grpSpPr>
          <a:xfrm>
            <a:off x="2878460" y="233629"/>
            <a:ext cx="8932969" cy="623432"/>
            <a:chOff x="615187" y="231889"/>
            <a:chExt cx="9436734" cy="568593"/>
          </a:xfrm>
        </p:grpSpPr>
        <p:sp>
          <p:nvSpPr>
            <p:cNvPr id="10" name="Google Shape;75;p3">
              <a:extLst>
                <a:ext uri="{FF2B5EF4-FFF2-40B4-BE49-F238E27FC236}">
                  <a16:creationId xmlns:a16="http://schemas.microsoft.com/office/drawing/2014/main" id="{8B55876C-AFF7-F242-9FC1-85974CCB21C6}"/>
                </a:ext>
              </a:extLst>
            </p:cNvPr>
            <p:cNvSpPr/>
            <p:nvPr/>
          </p:nvSpPr>
          <p:spPr>
            <a:xfrm>
              <a:off x="615187" y="389636"/>
              <a:ext cx="1679575" cy="410846"/>
            </a:xfrm>
            <a:custGeom>
              <a:avLst/>
              <a:gdLst/>
              <a:ahLst/>
              <a:cxnLst/>
              <a:rect l="l" t="t" r="r" b="b"/>
              <a:pathLst>
                <a:path w="1679575" h="410845" extrusionOk="0">
                  <a:moveTo>
                    <a:pt x="1679206" y="0"/>
                  </a:moveTo>
                  <a:lnTo>
                    <a:pt x="0" y="0"/>
                  </a:lnTo>
                  <a:lnTo>
                    <a:pt x="0" y="410806"/>
                  </a:lnTo>
                  <a:lnTo>
                    <a:pt x="1310995" y="410806"/>
                  </a:lnTo>
                  <a:lnTo>
                    <a:pt x="1679206" y="0"/>
                  </a:lnTo>
                  <a:close/>
                </a:path>
              </a:pathLst>
            </a:custGeom>
            <a:solidFill>
              <a:srgbClr val="C8DD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1" name="Google Shape;76;p3">
              <a:extLst>
                <a:ext uri="{FF2B5EF4-FFF2-40B4-BE49-F238E27FC236}">
                  <a16:creationId xmlns:a16="http://schemas.microsoft.com/office/drawing/2014/main" id="{E665CF23-A7C8-584C-AE03-1F9F4B3DDC71}"/>
                </a:ext>
              </a:extLst>
            </p:cNvPr>
            <p:cNvSpPr/>
            <p:nvPr/>
          </p:nvSpPr>
          <p:spPr>
            <a:xfrm>
              <a:off x="615187" y="231889"/>
              <a:ext cx="1637030" cy="415925"/>
            </a:xfrm>
            <a:custGeom>
              <a:avLst/>
              <a:gdLst/>
              <a:ahLst/>
              <a:cxnLst/>
              <a:rect l="l" t="t" r="r" b="b"/>
              <a:pathLst>
                <a:path w="1637030" h="415925" extrusionOk="0">
                  <a:moveTo>
                    <a:pt x="1636483" y="0"/>
                  </a:moveTo>
                  <a:lnTo>
                    <a:pt x="0" y="0"/>
                  </a:lnTo>
                  <a:lnTo>
                    <a:pt x="0" y="415734"/>
                  </a:lnTo>
                  <a:lnTo>
                    <a:pt x="1277632" y="415734"/>
                  </a:lnTo>
                  <a:lnTo>
                    <a:pt x="1636483" y="0"/>
                  </a:lnTo>
                  <a:close/>
                </a:path>
              </a:pathLst>
            </a:custGeom>
            <a:solidFill>
              <a:srgbClr val="0085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2" name="Google Shape;77;p3">
              <a:extLst>
                <a:ext uri="{FF2B5EF4-FFF2-40B4-BE49-F238E27FC236}">
                  <a16:creationId xmlns:a16="http://schemas.microsoft.com/office/drawing/2014/main" id="{403F46DC-BF99-8049-AEB1-72BF16C95F57}"/>
                </a:ext>
              </a:extLst>
            </p:cNvPr>
            <p:cNvSpPr/>
            <p:nvPr/>
          </p:nvSpPr>
          <p:spPr>
            <a:xfrm>
              <a:off x="2294762" y="241810"/>
              <a:ext cx="7757159" cy="509740"/>
            </a:xfrm>
            <a:custGeom>
              <a:avLst/>
              <a:gdLst/>
              <a:ahLst/>
              <a:cxnLst/>
              <a:rect l="l" t="t" r="r" b="b"/>
              <a:pathLst>
                <a:path w="7757159" h="406400" extrusionOk="0">
                  <a:moveTo>
                    <a:pt x="7756893" y="0"/>
                  </a:moveTo>
                  <a:lnTo>
                    <a:pt x="433387" y="0"/>
                  </a:lnTo>
                  <a:lnTo>
                    <a:pt x="0" y="405879"/>
                  </a:lnTo>
                  <a:lnTo>
                    <a:pt x="7756893" y="405879"/>
                  </a:lnTo>
                  <a:lnTo>
                    <a:pt x="7756893" y="0"/>
                  </a:lnTo>
                  <a:close/>
                </a:path>
              </a:pathLst>
            </a:custGeom>
            <a:solidFill>
              <a:srgbClr val="69B5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pic>
        <p:nvPicPr>
          <p:cNvPr id="13" name="Рисунок 12">
            <a:extLst>
              <a:ext uri="{FF2B5EF4-FFF2-40B4-BE49-F238E27FC236}">
                <a16:creationId xmlns:a16="http://schemas.microsoft.com/office/drawing/2014/main" id="{C1B0E385-6E68-484F-99EB-1D233EE4F5B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4141" y="274936"/>
            <a:ext cx="1117114" cy="45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Рисунок 13">
            <a:extLst>
              <a:ext uri="{FF2B5EF4-FFF2-40B4-BE49-F238E27FC236}">
                <a16:creationId xmlns:a16="http://schemas.microsoft.com/office/drawing/2014/main" id="{3B6D163D-F9C2-7A4A-8846-4A3113A7F0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08901" y="275633"/>
            <a:ext cx="1117115" cy="5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24040823-53AF-E447-96B1-722AF07368A2}"/>
              </a:ext>
            </a:extLst>
          </p:cNvPr>
          <p:cNvSpPr/>
          <p:nvPr/>
        </p:nvSpPr>
        <p:spPr>
          <a:xfrm>
            <a:off x="2946210" y="3517226"/>
            <a:ext cx="4292906" cy="923330"/>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Формирование Федерального реестра кризисных психологов в системе образования </a:t>
            </a:r>
          </a:p>
        </p:txBody>
      </p:sp>
      <p:pic>
        <p:nvPicPr>
          <p:cNvPr id="15" name="Рисунок 14">
            <a:extLst>
              <a:ext uri="{FF2B5EF4-FFF2-40B4-BE49-F238E27FC236}">
                <a16:creationId xmlns:a16="http://schemas.microsoft.com/office/drawing/2014/main" id="{671A1C9F-0008-BA49-BC49-A6AA0A8864BE}"/>
              </a:ext>
            </a:extLst>
          </p:cNvPr>
          <p:cNvPicPr>
            <a:picLocks noChangeAspect="1"/>
          </p:cNvPicPr>
          <p:nvPr/>
        </p:nvPicPr>
        <p:blipFill>
          <a:blip r:embed="rId4"/>
          <a:stretch>
            <a:fillRect/>
          </a:stretch>
        </p:blipFill>
        <p:spPr>
          <a:xfrm>
            <a:off x="8394603" y="2186542"/>
            <a:ext cx="1931296" cy="1946384"/>
          </a:xfrm>
          <a:prstGeom prst="rect">
            <a:avLst/>
          </a:prstGeom>
        </p:spPr>
      </p:pic>
      <p:sp>
        <p:nvSpPr>
          <p:cNvPr id="16" name="Прямоугольник 15">
            <a:extLst>
              <a:ext uri="{FF2B5EF4-FFF2-40B4-BE49-F238E27FC236}">
                <a16:creationId xmlns:a16="http://schemas.microsoft.com/office/drawing/2014/main" id="{55B475E7-E1D7-6D43-BC58-FAEF742C9E8A}"/>
              </a:ext>
            </a:extLst>
          </p:cNvPr>
          <p:cNvSpPr/>
          <p:nvPr/>
        </p:nvSpPr>
        <p:spPr>
          <a:xfrm>
            <a:off x="7042348" y="4493238"/>
            <a:ext cx="4292906" cy="369332"/>
          </a:xfrm>
          <a:prstGeom prst="rect">
            <a:avLst/>
          </a:prstGeom>
        </p:spPr>
        <p:txBody>
          <a:bodyPr wrap="none">
            <a:spAutoFit/>
          </a:bodyPr>
          <a:lstStyle/>
          <a:p>
            <a:r>
              <a:rPr lang="ru-RU" dirty="0">
                <a:hlinkClick r:id="rId5"/>
              </a:rPr>
              <a:t>https://anketka.mgppu.ru/e/299/GWlEcSYB</a:t>
            </a:r>
            <a:endParaRPr lang="ru-RU" dirty="0"/>
          </a:p>
        </p:txBody>
      </p:sp>
      <p:pic>
        <p:nvPicPr>
          <p:cNvPr id="17" name="Google Shape;195;g15b3cc3be85_0_4">
            <a:extLst>
              <a:ext uri="{FF2B5EF4-FFF2-40B4-BE49-F238E27FC236}">
                <a16:creationId xmlns:a16="http://schemas.microsoft.com/office/drawing/2014/main" id="{3BEAD067-9B8E-D148-A026-0675A7BC3EF6}"/>
              </a:ext>
            </a:extLst>
          </p:cNvPr>
          <p:cNvPicPr preferRelativeResize="0"/>
          <p:nvPr/>
        </p:nvPicPr>
        <p:blipFill>
          <a:blip r:embed="rId6">
            <a:alphaModFix/>
          </a:blip>
          <a:stretch>
            <a:fillRect/>
          </a:stretch>
        </p:blipFill>
        <p:spPr>
          <a:xfrm>
            <a:off x="379307" y="1200648"/>
            <a:ext cx="1382916" cy="1283720"/>
          </a:xfrm>
          <a:prstGeom prst="rect">
            <a:avLst/>
          </a:prstGeom>
          <a:noFill/>
          <a:ln>
            <a:noFill/>
          </a:ln>
        </p:spPr>
      </p:pic>
      <p:sp>
        <p:nvSpPr>
          <p:cNvPr id="19" name="Стрелка вправо с вырезом 18">
            <a:extLst>
              <a:ext uri="{FF2B5EF4-FFF2-40B4-BE49-F238E27FC236}">
                <a16:creationId xmlns:a16="http://schemas.microsoft.com/office/drawing/2014/main" id="{EE1EC3E6-344A-C94C-B1B6-42BAE05FDB3A}"/>
              </a:ext>
            </a:extLst>
          </p:cNvPr>
          <p:cNvSpPr/>
          <p:nvPr/>
        </p:nvSpPr>
        <p:spPr>
          <a:xfrm rot="5400000">
            <a:off x="4876728" y="2931938"/>
            <a:ext cx="646331" cy="455591"/>
          </a:xfrm>
          <a:prstGeom prst="notched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a:extLst>
              <a:ext uri="{FF2B5EF4-FFF2-40B4-BE49-F238E27FC236}">
                <a16:creationId xmlns:a16="http://schemas.microsoft.com/office/drawing/2014/main" id="{ADD8DD98-496F-E879-5449-8D0EFC3AD04A}"/>
              </a:ext>
            </a:extLst>
          </p:cNvPr>
          <p:cNvSpPr txBox="1"/>
          <p:nvPr/>
        </p:nvSpPr>
        <p:spPr>
          <a:xfrm>
            <a:off x="2045425" y="1346481"/>
            <a:ext cx="6094476" cy="1518877"/>
          </a:xfrm>
          <a:prstGeom prst="rect">
            <a:avLst/>
          </a:prstGeom>
          <a:noFill/>
        </p:spPr>
        <p:txBody>
          <a:bodyPr wrap="square">
            <a:spAutoFit/>
          </a:bodyPr>
          <a:lstStyle/>
          <a:p>
            <a:pPr marL="0" lvl="0" indent="0" algn="ctr" rtl="0">
              <a:lnSpc>
                <a:spcPct val="115000"/>
              </a:lnSpc>
              <a:spcBef>
                <a:spcPts val="0"/>
              </a:spcBef>
              <a:spcAft>
                <a:spcPts val="0"/>
              </a:spcAft>
              <a:buNone/>
            </a:pPr>
            <a:r>
              <a:rPr lang="ru-RU" b="1" dirty="0">
                <a:solidFill>
                  <a:schemeClr val="accent1">
                    <a:lumMod val="75000"/>
                  </a:schemeClr>
                </a:solidFill>
                <a:latin typeface="Times New Roman" panose="02020603050405020304" pitchFamily="18" charset="0"/>
                <a:ea typeface="Calibri"/>
                <a:cs typeface="Times New Roman" panose="02020603050405020304" pitchFamily="18" charset="0"/>
                <a:sym typeface="Calibri"/>
              </a:rPr>
              <a:t>«Психологическая служба образования»</a:t>
            </a:r>
          </a:p>
          <a:p>
            <a:pPr lvl="0" algn="ctr"/>
            <a:r>
              <a:rPr lang="ru-RU" sz="1800" dirty="0">
                <a:latin typeface="Times New Roman" panose="02020603050405020304" pitchFamily="18" charset="0"/>
                <a:ea typeface="Calibri"/>
                <a:cs typeface="Times New Roman" panose="02020603050405020304" pitchFamily="18" charset="0"/>
                <a:sym typeface="Calibri"/>
              </a:rPr>
              <a:t>11 867 участников – </a:t>
            </a:r>
            <a:r>
              <a:rPr lang="ru-RU" sz="1800" dirty="0">
                <a:latin typeface="Times New Roman" panose="02020603050405020304" pitchFamily="18" charset="0"/>
                <a:cs typeface="Times New Roman" panose="02020603050405020304" pitchFamily="18" charset="0"/>
              </a:rPr>
              <a:t>педагоги-психологи (психологи в сфере образования) образовательных организаций, главные внештатные педагоги-психологи субъектов Российской Федерации, специалисты ППМС центров) </a:t>
            </a:r>
            <a:endParaRPr lang="ru-RU" sz="1800" dirty="0">
              <a:latin typeface="Times New Roman" panose="02020603050405020304" pitchFamily="18" charset="0"/>
              <a:ea typeface="Calibri"/>
              <a:cs typeface="Times New Roman" panose="02020603050405020304" pitchFamily="18" charset="0"/>
              <a:sym typeface="Calibri"/>
            </a:endParaRPr>
          </a:p>
        </p:txBody>
      </p:sp>
    </p:spTree>
    <p:extLst>
      <p:ext uri="{BB962C8B-B14F-4D97-AF65-F5344CB8AC3E}">
        <p14:creationId xmlns:p14="http://schemas.microsoft.com/office/powerpoint/2010/main" val="700040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grpSp>
        <p:nvGrpSpPr>
          <p:cNvPr id="287" name="Google Shape;287;g16a7aad2a44_0_12"/>
          <p:cNvGrpSpPr/>
          <p:nvPr/>
        </p:nvGrpSpPr>
        <p:grpSpPr>
          <a:xfrm>
            <a:off x="410141" y="146928"/>
            <a:ext cx="11579263" cy="709731"/>
            <a:chOff x="615187" y="220383"/>
            <a:chExt cx="9464306" cy="580098"/>
          </a:xfrm>
        </p:grpSpPr>
        <p:sp>
          <p:nvSpPr>
            <p:cNvPr id="288" name="Google Shape;288;g16a7aad2a44_0_12"/>
            <p:cNvSpPr/>
            <p:nvPr/>
          </p:nvSpPr>
          <p:spPr>
            <a:xfrm>
              <a:off x="615187" y="389636"/>
              <a:ext cx="1679575" cy="410845"/>
            </a:xfrm>
            <a:custGeom>
              <a:avLst/>
              <a:gdLst/>
              <a:ahLst/>
              <a:cxnLst/>
              <a:rect l="l" t="t" r="r" b="b"/>
              <a:pathLst>
                <a:path w="1679575" h="410845" extrusionOk="0">
                  <a:moveTo>
                    <a:pt x="1679206" y="0"/>
                  </a:moveTo>
                  <a:lnTo>
                    <a:pt x="0" y="0"/>
                  </a:lnTo>
                  <a:lnTo>
                    <a:pt x="0" y="410806"/>
                  </a:lnTo>
                  <a:lnTo>
                    <a:pt x="1310995" y="410806"/>
                  </a:lnTo>
                  <a:lnTo>
                    <a:pt x="1679206" y="0"/>
                  </a:lnTo>
                  <a:close/>
                </a:path>
              </a:pathLst>
            </a:custGeom>
            <a:solidFill>
              <a:srgbClr val="C8DDF1"/>
            </a:solidFill>
            <a:ln>
              <a:noFill/>
            </a:ln>
          </p:spPr>
          <p:txBody>
            <a:bodyPr spcFirstLastPara="1" wrap="square" lIns="0" tIns="0" rIns="0" bIns="0" anchor="t" anchorCtr="0">
              <a:noAutofit/>
            </a:bodyPr>
            <a:lstStyle/>
            <a:p>
              <a:endParaRPr sz="1200">
                <a:solidFill>
                  <a:schemeClr val="dk1"/>
                </a:solidFill>
                <a:latin typeface="Calibri"/>
                <a:ea typeface="Calibri"/>
                <a:cs typeface="Calibri"/>
                <a:sym typeface="Calibri"/>
              </a:endParaRPr>
            </a:p>
          </p:txBody>
        </p:sp>
        <p:sp>
          <p:nvSpPr>
            <p:cNvPr id="289" name="Google Shape;289;g16a7aad2a44_0_12"/>
            <p:cNvSpPr/>
            <p:nvPr/>
          </p:nvSpPr>
          <p:spPr>
            <a:xfrm>
              <a:off x="615187" y="231889"/>
              <a:ext cx="1637030" cy="415925"/>
            </a:xfrm>
            <a:custGeom>
              <a:avLst/>
              <a:gdLst/>
              <a:ahLst/>
              <a:cxnLst/>
              <a:rect l="l" t="t" r="r" b="b"/>
              <a:pathLst>
                <a:path w="1637030" h="415925" extrusionOk="0">
                  <a:moveTo>
                    <a:pt x="1636483" y="0"/>
                  </a:moveTo>
                  <a:lnTo>
                    <a:pt x="0" y="0"/>
                  </a:lnTo>
                  <a:lnTo>
                    <a:pt x="0" y="415734"/>
                  </a:lnTo>
                  <a:lnTo>
                    <a:pt x="1277632" y="415734"/>
                  </a:lnTo>
                  <a:lnTo>
                    <a:pt x="1636483" y="0"/>
                  </a:lnTo>
                  <a:close/>
                </a:path>
              </a:pathLst>
            </a:custGeom>
            <a:solidFill>
              <a:srgbClr val="0085CC"/>
            </a:solidFill>
            <a:ln>
              <a:noFill/>
            </a:ln>
          </p:spPr>
          <p:txBody>
            <a:bodyPr spcFirstLastPara="1" wrap="square" lIns="0" tIns="0" rIns="0" bIns="0" anchor="t" anchorCtr="0">
              <a:noAutofit/>
            </a:bodyPr>
            <a:lstStyle/>
            <a:p>
              <a:endParaRPr sz="1200">
                <a:solidFill>
                  <a:schemeClr val="dk1"/>
                </a:solidFill>
                <a:latin typeface="Calibri"/>
                <a:ea typeface="Calibri"/>
                <a:cs typeface="Calibri"/>
                <a:sym typeface="Calibri"/>
              </a:endParaRPr>
            </a:p>
          </p:txBody>
        </p:sp>
        <p:sp>
          <p:nvSpPr>
            <p:cNvPr id="290" name="Google Shape;290;g16a7aad2a44_0_12"/>
            <p:cNvSpPr/>
            <p:nvPr/>
          </p:nvSpPr>
          <p:spPr>
            <a:xfrm>
              <a:off x="2322334" y="220383"/>
              <a:ext cx="7757159" cy="406400"/>
            </a:xfrm>
            <a:custGeom>
              <a:avLst/>
              <a:gdLst/>
              <a:ahLst/>
              <a:cxnLst/>
              <a:rect l="l" t="t" r="r" b="b"/>
              <a:pathLst>
                <a:path w="7757159" h="406400" extrusionOk="0">
                  <a:moveTo>
                    <a:pt x="7756893" y="0"/>
                  </a:moveTo>
                  <a:lnTo>
                    <a:pt x="433387" y="0"/>
                  </a:lnTo>
                  <a:lnTo>
                    <a:pt x="0" y="405879"/>
                  </a:lnTo>
                  <a:lnTo>
                    <a:pt x="7756893" y="405879"/>
                  </a:lnTo>
                  <a:lnTo>
                    <a:pt x="7756893" y="0"/>
                  </a:lnTo>
                  <a:close/>
                </a:path>
              </a:pathLst>
            </a:custGeom>
            <a:solidFill>
              <a:srgbClr val="69B558"/>
            </a:solidFill>
            <a:ln>
              <a:noFill/>
            </a:ln>
          </p:spPr>
          <p:txBody>
            <a:bodyPr spcFirstLastPara="1" wrap="square" lIns="0" tIns="0" rIns="0" bIns="0" anchor="t" anchorCtr="0">
              <a:noAutofit/>
            </a:bodyPr>
            <a:lstStyle/>
            <a:p>
              <a:endParaRPr sz="1200">
                <a:solidFill>
                  <a:schemeClr val="dk1"/>
                </a:solidFill>
                <a:latin typeface="Calibri"/>
                <a:ea typeface="Calibri"/>
                <a:cs typeface="Calibri"/>
                <a:sym typeface="Calibri"/>
              </a:endParaRPr>
            </a:p>
          </p:txBody>
        </p:sp>
      </p:grpSp>
      <p:pic>
        <p:nvPicPr>
          <p:cNvPr id="291" name="Google Shape;291;g16a7aad2a44_0_12"/>
          <p:cNvPicPr preferRelativeResize="0"/>
          <p:nvPr/>
        </p:nvPicPr>
        <p:blipFill>
          <a:blip r:embed="rId3">
            <a:alphaModFix/>
          </a:blip>
          <a:stretch>
            <a:fillRect/>
          </a:stretch>
        </p:blipFill>
        <p:spPr>
          <a:xfrm>
            <a:off x="304383" y="2073850"/>
            <a:ext cx="5823867" cy="3469949"/>
          </a:xfrm>
          <a:prstGeom prst="rect">
            <a:avLst/>
          </a:prstGeom>
          <a:noFill/>
          <a:ln>
            <a:noFill/>
          </a:ln>
        </p:spPr>
      </p:pic>
      <p:pic>
        <p:nvPicPr>
          <p:cNvPr id="292" name="Google Shape;292;g16a7aad2a44_0_12"/>
          <p:cNvPicPr preferRelativeResize="0"/>
          <p:nvPr/>
        </p:nvPicPr>
        <p:blipFill>
          <a:blip r:embed="rId4">
            <a:alphaModFix/>
          </a:blip>
          <a:stretch>
            <a:fillRect/>
          </a:stretch>
        </p:blipFill>
        <p:spPr>
          <a:xfrm>
            <a:off x="6608617" y="2880217"/>
            <a:ext cx="5380783" cy="1822623"/>
          </a:xfrm>
          <a:prstGeom prst="rect">
            <a:avLst/>
          </a:prstGeom>
          <a:noFill/>
          <a:ln>
            <a:noFill/>
          </a:ln>
        </p:spPr>
      </p:pic>
      <p:pic>
        <p:nvPicPr>
          <p:cNvPr id="293" name="Google Shape;293;g16a7aad2a44_0_12"/>
          <p:cNvPicPr preferRelativeResize="0"/>
          <p:nvPr/>
        </p:nvPicPr>
        <p:blipFill>
          <a:blip r:embed="rId5">
            <a:alphaModFix/>
          </a:blip>
          <a:stretch>
            <a:fillRect/>
          </a:stretch>
        </p:blipFill>
        <p:spPr>
          <a:xfrm>
            <a:off x="5721350" y="3588325"/>
            <a:ext cx="749300" cy="406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grpSp>
        <p:nvGrpSpPr>
          <p:cNvPr id="299" name="Google Shape;299;g16a7aad2a44_0_31"/>
          <p:cNvGrpSpPr/>
          <p:nvPr/>
        </p:nvGrpSpPr>
        <p:grpSpPr>
          <a:xfrm>
            <a:off x="410141" y="146928"/>
            <a:ext cx="11579263" cy="709731"/>
            <a:chOff x="615187" y="220383"/>
            <a:chExt cx="9464306" cy="580098"/>
          </a:xfrm>
        </p:grpSpPr>
        <p:sp>
          <p:nvSpPr>
            <p:cNvPr id="300" name="Google Shape;300;g16a7aad2a44_0_31"/>
            <p:cNvSpPr/>
            <p:nvPr/>
          </p:nvSpPr>
          <p:spPr>
            <a:xfrm>
              <a:off x="615187" y="389636"/>
              <a:ext cx="1679575" cy="410845"/>
            </a:xfrm>
            <a:custGeom>
              <a:avLst/>
              <a:gdLst/>
              <a:ahLst/>
              <a:cxnLst/>
              <a:rect l="l" t="t" r="r" b="b"/>
              <a:pathLst>
                <a:path w="1679575" h="410845" extrusionOk="0">
                  <a:moveTo>
                    <a:pt x="1679206" y="0"/>
                  </a:moveTo>
                  <a:lnTo>
                    <a:pt x="0" y="0"/>
                  </a:lnTo>
                  <a:lnTo>
                    <a:pt x="0" y="410806"/>
                  </a:lnTo>
                  <a:lnTo>
                    <a:pt x="1310995" y="410806"/>
                  </a:lnTo>
                  <a:lnTo>
                    <a:pt x="1679206" y="0"/>
                  </a:lnTo>
                  <a:close/>
                </a:path>
              </a:pathLst>
            </a:custGeom>
            <a:solidFill>
              <a:srgbClr val="C8DDF1"/>
            </a:solidFill>
            <a:ln>
              <a:noFill/>
            </a:ln>
          </p:spPr>
          <p:txBody>
            <a:bodyPr spcFirstLastPara="1" wrap="square" lIns="0" tIns="0" rIns="0" bIns="0" anchor="t" anchorCtr="0">
              <a:noAutofit/>
            </a:bodyPr>
            <a:lstStyle/>
            <a:p>
              <a:endParaRPr sz="1200">
                <a:solidFill>
                  <a:schemeClr val="dk1"/>
                </a:solidFill>
                <a:latin typeface="Calibri"/>
                <a:ea typeface="Calibri"/>
                <a:cs typeface="Calibri"/>
                <a:sym typeface="Calibri"/>
              </a:endParaRPr>
            </a:p>
          </p:txBody>
        </p:sp>
        <p:sp>
          <p:nvSpPr>
            <p:cNvPr id="301" name="Google Shape;301;g16a7aad2a44_0_31"/>
            <p:cNvSpPr/>
            <p:nvPr/>
          </p:nvSpPr>
          <p:spPr>
            <a:xfrm>
              <a:off x="615187" y="231889"/>
              <a:ext cx="1637030" cy="415925"/>
            </a:xfrm>
            <a:custGeom>
              <a:avLst/>
              <a:gdLst/>
              <a:ahLst/>
              <a:cxnLst/>
              <a:rect l="l" t="t" r="r" b="b"/>
              <a:pathLst>
                <a:path w="1637030" h="415925" extrusionOk="0">
                  <a:moveTo>
                    <a:pt x="1636483" y="0"/>
                  </a:moveTo>
                  <a:lnTo>
                    <a:pt x="0" y="0"/>
                  </a:lnTo>
                  <a:lnTo>
                    <a:pt x="0" y="415734"/>
                  </a:lnTo>
                  <a:lnTo>
                    <a:pt x="1277632" y="415734"/>
                  </a:lnTo>
                  <a:lnTo>
                    <a:pt x="1636483" y="0"/>
                  </a:lnTo>
                  <a:close/>
                </a:path>
              </a:pathLst>
            </a:custGeom>
            <a:solidFill>
              <a:srgbClr val="0085CC"/>
            </a:solidFill>
            <a:ln>
              <a:noFill/>
            </a:ln>
          </p:spPr>
          <p:txBody>
            <a:bodyPr spcFirstLastPara="1" wrap="square" lIns="0" tIns="0" rIns="0" bIns="0" anchor="t" anchorCtr="0">
              <a:noAutofit/>
            </a:bodyPr>
            <a:lstStyle/>
            <a:p>
              <a:endParaRPr sz="1200">
                <a:solidFill>
                  <a:schemeClr val="dk1"/>
                </a:solidFill>
                <a:latin typeface="Calibri"/>
                <a:ea typeface="Calibri"/>
                <a:cs typeface="Calibri"/>
                <a:sym typeface="Calibri"/>
              </a:endParaRPr>
            </a:p>
          </p:txBody>
        </p:sp>
        <p:sp>
          <p:nvSpPr>
            <p:cNvPr id="302" name="Google Shape;302;g16a7aad2a44_0_31"/>
            <p:cNvSpPr/>
            <p:nvPr/>
          </p:nvSpPr>
          <p:spPr>
            <a:xfrm>
              <a:off x="2322334" y="220383"/>
              <a:ext cx="7757159" cy="406400"/>
            </a:xfrm>
            <a:custGeom>
              <a:avLst/>
              <a:gdLst/>
              <a:ahLst/>
              <a:cxnLst/>
              <a:rect l="l" t="t" r="r" b="b"/>
              <a:pathLst>
                <a:path w="7757159" h="406400" extrusionOk="0">
                  <a:moveTo>
                    <a:pt x="7756893" y="0"/>
                  </a:moveTo>
                  <a:lnTo>
                    <a:pt x="433387" y="0"/>
                  </a:lnTo>
                  <a:lnTo>
                    <a:pt x="0" y="405879"/>
                  </a:lnTo>
                  <a:lnTo>
                    <a:pt x="7756893" y="405879"/>
                  </a:lnTo>
                  <a:lnTo>
                    <a:pt x="7756893" y="0"/>
                  </a:lnTo>
                  <a:close/>
                </a:path>
              </a:pathLst>
            </a:custGeom>
            <a:solidFill>
              <a:srgbClr val="69B558"/>
            </a:solidFill>
            <a:ln>
              <a:noFill/>
            </a:ln>
          </p:spPr>
          <p:txBody>
            <a:bodyPr spcFirstLastPara="1" wrap="square" lIns="0" tIns="0" rIns="0" bIns="0" anchor="t" anchorCtr="0">
              <a:noAutofit/>
            </a:bodyPr>
            <a:lstStyle/>
            <a:p>
              <a:endParaRPr sz="1200">
                <a:solidFill>
                  <a:schemeClr val="dk1"/>
                </a:solidFill>
                <a:latin typeface="Calibri"/>
                <a:ea typeface="Calibri"/>
                <a:cs typeface="Calibri"/>
                <a:sym typeface="Calibri"/>
              </a:endParaRPr>
            </a:p>
          </p:txBody>
        </p:sp>
      </p:grpSp>
      <p:pic>
        <p:nvPicPr>
          <p:cNvPr id="303" name="Google Shape;303;g16a7aad2a44_0_31"/>
          <p:cNvPicPr preferRelativeResize="0"/>
          <p:nvPr/>
        </p:nvPicPr>
        <p:blipFill>
          <a:blip r:embed="rId3">
            <a:alphaModFix/>
          </a:blip>
          <a:stretch>
            <a:fillRect/>
          </a:stretch>
        </p:blipFill>
        <p:spPr>
          <a:xfrm>
            <a:off x="4337050" y="766025"/>
            <a:ext cx="3517900" cy="800100"/>
          </a:xfrm>
          <a:prstGeom prst="rect">
            <a:avLst/>
          </a:prstGeom>
          <a:noFill/>
          <a:ln>
            <a:noFill/>
          </a:ln>
        </p:spPr>
      </p:pic>
      <p:pic>
        <p:nvPicPr>
          <p:cNvPr id="304" name="Google Shape;304;g16a7aad2a44_0_31"/>
          <p:cNvPicPr preferRelativeResize="0"/>
          <p:nvPr/>
        </p:nvPicPr>
        <p:blipFill>
          <a:blip r:embed="rId4">
            <a:alphaModFix/>
          </a:blip>
          <a:stretch>
            <a:fillRect/>
          </a:stretch>
        </p:blipFill>
        <p:spPr>
          <a:xfrm>
            <a:off x="410133" y="1656759"/>
            <a:ext cx="5473700" cy="1854200"/>
          </a:xfrm>
          <a:prstGeom prst="rect">
            <a:avLst/>
          </a:prstGeom>
          <a:noFill/>
          <a:ln>
            <a:noFill/>
          </a:ln>
        </p:spPr>
      </p:pic>
      <p:pic>
        <p:nvPicPr>
          <p:cNvPr id="305" name="Google Shape;305;g16a7aad2a44_0_31"/>
          <p:cNvPicPr preferRelativeResize="0"/>
          <p:nvPr/>
        </p:nvPicPr>
        <p:blipFill>
          <a:blip r:embed="rId5">
            <a:alphaModFix/>
          </a:blip>
          <a:stretch>
            <a:fillRect/>
          </a:stretch>
        </p:blipFill>
        <p:spPr>
          <a:xfrm>
            <a:off x="6166434" y="1713909"/>
            <a:ext cx="5822950" cy="1739900"/>
          </a:xfrm>
          <a:prstGeom prst="rect">
            <a:avLst/>
          </a:prstGeom>
          <a:noFill/>
          <a:ln>
            <a:noFill/>
          </a:ln>
        </p:spPr>
      </p:pic>
      <p:pic>
        <p:nvPicPr>
          <p:cNvPr id="306" name="Google Shape;306;g16a7aad2a44_0_31"/>
          <p:cNvPicPr preferRelativeResize="0"/>
          <p:nvPr/>
        </p:nvPicPr>
        <p:blipFill>
          <a:blip r:embed="rId6">
            <a:alphaModFix/>
          </a:blip>
          <a:stretch>
            <a:fillRect/>
          </a:stretch>
        </p:blipFill>
        <p:spPr>
          <a:xfrm>
            <a:off x="6163267" y="3716017"/>
            <a:ext cx="5829300" cy="2228933"/>
          </a:xfrm>
          <a:prstGeom prst="rect">
            <a:avLst/>
          </a:prstGeom>
          <a:noFill/>
          <a:ln>
            <a:noFill/>
          </a:ln>
        </p:spPr>
      </p:pic>
      <p:pic>
        <p:nvPicPr>
          <p:cNvPr id="307" name="Google Shape;307;g16a7aad2a44_0_31"/>
          <p:cNvPicPr preferRelativeResize="0"/>
          <p:nvPr/>
        </p:nvPicPr>
        <p:blipFill>
          <a:blip r:embed="rId7">
            <a:alphaModFix/>
          </a:blip>
          <a:stretch>
            <a:fillRect/>
          </a:stretch>
        </p:blipFill>
        <p:spPr>
          <a:xfrm>
            <a:off x="410133" y="3601600"/>
            <a:ext cx="5473700" cy="250111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grpSp>
        <p:nvGrpSpPr>
          <p:cNvPr id="265" name="Google Shape;265;g18679aeeba8_2_0"/>
          <p:cNvGrpSpPr/>
          <p:nvPr/>
        </p:nvGrpSpPr>
        <p:grpSpPr>
          <a:xfrm>
            <a:off x="410141" y="146928"/>
            <a:ext cx="11579263" cy="709731"/>
            <a:chOff x="615187" y="220383"/>
            <a:chExt cx="9464306" cy="580098"/>
          </a:xfrm>
        </p:grpSpPr>
        <p:sp>
          <p:nvSpPr>
            <p:cNvPr id="266" name="Google Shape;266;g18679aeeba8_2_0"/>
            <p:cNvSpPr/>
            <p:nvPr/>
          </p:nvSpPr>
          <p:spPr>
            <a:xfrm>
              <a:off x="615187" y="389636"/>
              <a:ext cx="1679575" cy="410845"/>
            </a:xfrm>
            <a:custGeom>
              <a:avLst/>
              <a:gdLst/>
              <a:ahLst/>
              <a:cxnLst/>
              <a:rect l="l" t="t" r="r" b="b"/>
              <a:pathLst>
                <a:path w="1679575" h="410845" extrusionOk="0">
                  <a:moveTo>
                    <a:pt x="1679206" y="0"/>
                  </a:moveTo>
                  <a:lnTo>
                    <a:pt x="0" y="0"/>
                  </a:lnTo>
                  <a:lnTo>
                    <a:pt x="0" y="410806"/>
                  </a:lnTo>
                  <a:lnTo>
                    <a:pt x="1310995" y="410806"/>
                  </a:lnTo>
                  <a:lnTo>
                    <a:pt x="1679206" y="0"/>
                  </a:lnTo>
                  <a:close/>
                </a:path>
              </a:pathLst>
            </a:custGeom>
            <a:solidFill>
              <a:srgbClr val="C8DDF1"/>
            </a:solidFill>
            <a:ln>
              <a:noFill/>
            </a:ln>
          </p:spPr>
          <p:txBody>
            <a:bodyPr spcFirstLastPara="1" wrap="square" lIns="0" tIns="0" rIns="0" bIns="0" anchor="t" anchorCtr="0">
              <a:noAutofit/>
            </a:bodyPr>
            <a:lstStyle/>
            <a:p>
              <a:endParaRPr sz="1200">
                <a:solidFill>
                  <a:schemeClr val="dk1"/>
                </a:solidFill>
                <a:latin typeface="Calibri"/>
                <a:ea typeface="Calibri"/>
                <a:cs typeface="Calibri"/>
                <a:sym typeface="Calibri"/>
              </a:endParaRPr>
            </a:p>
          </p:txBody>
        </p:sp>
        <p:sp>
          <p:nvSpPr>
            <p:cNvPr id="267" name="Google Shape;267;g18679aeeba8_2_0"/>
            <p:cNvSpPr/>
            <p:nvPr/>
          </p:nvSpPr>
          <p:spPr>
            <a:xfrm>
              <a:off x="615187" y="231889"/>
              <a:ext cx="1637030" cy="415925"/>
            </a:xfrm>
            <a:custGeom>
              <a:avLst/>
              <a:gdLst/>
              <a:ahLst/>
              <a:cxnLst/>
              <a:rect l="l" t="t" r="r" b="b"/>
              <a:pathLst>
                <a:path w="1637030" h="415925" extrusionOk="0">
                  <a:moveTo>
                    <a:pt x="1636483" y="0"/>
                  </a:moveTo>
                  <a:lnTo>
                    <a:pt x="0" y="0"/>
                  </a:lnTo>
                  <a:lnTo>
                    <a:pt x="0" y="415734"/>
                  </a:lnTo>
                  <a:lnTo>
                    <a:pt x="1277632" y="415734"/>
                  </a:lnTo>
                  <a:lnTo>
                    <a:pt x="1636483" y="0"/>
                  </a:lnTo>
                  <a:close/>
                </a:path>
              </a:pathLst>
            </a:custGeom>
            <a:solidFill>
              <a:srgbClr val="0085CC"/>
            </a:solidFill>
            <a:ln>
              <a:noFill/>
            </a:ln>
          </p:spPr>
          <p:txBody>
            <a:bodyPr spcFirstLastPara="1" wrap="square" lIns="0" tIns="0" rIns="0" bIns="0" anchor="t" anchorCtr="0">
              <a:noAutofit/>
            </a:bodyPr>
            <a:lstStyle/>
            <a:p>
              <a:endParaRPr sz="1200">
                <a:solidFill>
                  <a:schemeClr val="dk1"/>
                </a:solidFill>
                <a:latin typeface="Calibri"/>
                <a:ea typeface="Calibri"/>
                <a:cs typeface="Calibri"/>
                <a:sym typeface="Calibri"/>
              </a:endParaRPr>
            </a:p>
          </p:txBody>
        </p:sp>
        <p:sp>
          <p:nvSpPr>
            <p:cNvPr id="268" name="Google Shape;268;g18679aeeba8_2_0"/>
            <p:cNvSpPr/>
            <p:nvPr/>
          </p:nvSpPr>
          <p:spPr>
            <a:xfrm>
              <a:off x="2322334" y="220383"/>
              <a:ext cx="7757159" cy="406400"/>
            </a:xfrm>
            <a:custGeom>
              <a:avLst/>
              <a:gdLst/>
              <a:ahLst/>
              <a:cxnLst/>
              <a:rect l="l" t="t" r="r" b="b"/>
              <a:pathLst>
                <a:path w="7757159" h="406400" extrusionOk="0">
                  <a:moveTo>
                    <a:pt x="7756893" y="0"/>
                  </a:moveTo>
                  <a:lnTo>
                    <a:pt x="433387" y="0"/>
                  </a:lnTo>
                  <a:lnTo>
                    <a:pt x="0" y="405879"/>
                  </a:lnTo>
                  <a:lnTo>
                    <a:pt x="7756893" y="405879"/>
                  </a:lnTo>
                  <a:lnTo>
                    <a:pt x="7756893" y="0"/>
                  </a:lnTo>
                  <a:close/>
                </a:path>
              </a:pathLst>
            </a:custGeom>
            <a:solidFill>
              <a:srgbClr val="69B558"/>
            </a:solidFill>
            <a:ln>
              <a:noFill/>
            </a:ln>
          </p:spPr>
          <p:txBody>
            <a:bodyPr spcFirstLastPara="1" wrap="square" lIns="0" tIns="0" rIns="0" bIns="0" anchor="t" anchorCtr="0">
              <a:noAutofit/>
            </a:bodyPr>
            <a:lstStyle/>
            <a:p>
              <a:endParaRPr sz="1200">
                <a:solidFill>
                  <a:schemeClr val="dk1"/>
                </a:solidFill>
                <a:latin typeface="Calibri"/>
                <a:ea typeface="Calibri"/>
                <a:cs typeface="Calibri"/>
                <a:sym typeface="Calibri"/>
              </a:endParaRPr>
            </a:p>
          </p:txBody>
        </p:sp>
      </p:grpSp>
      <p:sp>
        <p:nvSpPr>
          <p:cNvPr id="269" name="Google Shape;269;g18679aeeba8_2_0"/>
          <p:cNvSpPr txBox="1"/>
          <p:nvPr/>
        </p:nvSpPr>
        <p:spPr>
          <a:xfrm>
            <a:off x="233192" y="606615"/>
            <a:ext cx="11579000" cy="1639753"/>
          </a:xfrm>
          <a:prstGeom prst="rect">
            <a:avLst/>
          </a:prstGeom>
          <a:noFill/>
          <a:ln>
            <a:noFill/>
          </a:ln>
        </p:spPr>
        <p:txBody>
          <a:bodyPr spcFirstLastPara="1" wrap="square" lIns="81250" tIns="81250" rIns="81250" bIns="81250" anchor="b" anchorCtr="0">
            <a:noAutofit/>
          </a:bodyPr>
          <a:lstStyle/>
          <a:p>
            <a:pPr algn="ctr">
              <a:buClr>
                <a:schemeClr val="dk1"/>
              </a:buClr>
              <a:buSzPts val="1100"/>
            </a:pPr>
            <a:endParaRPr lang="ru-RU" sz="2000" dirty="0">
              <a:solidFill>
                <a:srgbClr val="366092"/>
              </a:solidFill>
              <a:latin typeface="Times New Roman"/>
              <a:ea typeface="Times New Roman"/>
              <a:cs typeface="Times New Roman"/>
              <a:sym typeface="Times New Roman"/>
            </a:endParaRPr>
          </a:p>
          <a:p>
            <a:pPr algn="ctr">
              <a:buClr>
                <a:schemeClr val="dk1"/>
              </a:buClr>
              <a:buSzPts val="1100"/>
            </a:pPr>
            <a:endParaRPr lang="ru-RU" sz="2000" dirty="0">
              <a:solidFill>
                <a:srgbClr val="366092"/>
              </a:solidFill>
              <a:latin typeface="Times New Roman"/>
              <a:ea typeface="Times New Roman"/>
              <a:cs typeface="Times New Roman"/>
              <a:sym typeface="Times New Roman"/>
            </a:endParaRPr>
          </a:p>
          <a:p>
            <a:pPr algn="ctr">
              <a:buClr>
                <a:schemeClr val="dk1"/>
              </a:buClr>
              <a:buSzPts val="1100"/>
            </a:pPr>
            <a:r>
              <a:rPr lang="ru-RU" sz="2000" dirty="0">
                <a:solidFill>
                  <a:srgbClr val="366092"/>
                </a:solidFill>
                <a:latin typeface="Times New Roman"/>
                <a:ea typeface="Times New Roman"/>
                <a:cs typeface="Times New Roman"/>
                <a:sym typeface="Times New Roman"/>
              </a:rPr>
              <a:t>Формирование Федерального реестра педагогов-психологов (психологов в сфере образования), имеющих компетенции по оказанию экстренной и кризисной психологической помощи </a:t>
            </a:r>
            <a:endParaRPr sz="2000" dirty="0">
              <a:solidFill>
                <a:srgbClr val="366092"/>
              </a:solidFill>
              <a:latin typeface="Times New Roman"/>
              <a:ea typeface="Times New Roman"/>
              <a:cs typeface="Times New Roman"/>
              <a:sym typeface="Times New Roman"/>
            </a:endParaRPr>
          </a:p>
          <a:p>
            <a:pPr algn="ctr">
              <a:buClr>
                <a:schemeClr val="dk1"/>
              </a:buClr>
              <a:buSzPts val="1100"/>
            </a:pPr>
            <a:r>
              <a:rPr lang="ru-RU" sz="2000" dirty="0">
                <a:solidFill>
                  <a:srgbClr val="366092"/>
                </a:solidFill>
                <a:latin typeface="Times New Roman"/>
                <a:ea typeface="Times New Roman"/>
                <a:cs typeface="Times New Roman"/>
                <a:sym typeface="Times New Roman"/>
              </a:rPr>
              <a:t>участникам образовательных отношений</a:t>
            </a:r>
          </a:p>
          <a:p>
            <a:pPr algn="ctr">
              <a:buClr>
                <a:schemeClr val="dk1"/>
              </a:buClr>
              <a:buSzPts val="1100"/>
            </a:pPr>
            <a:r>
              <a:rPr lang="ru-RU" sz="2000" b="1" i="0" u="none" strike="noStrike" cap="none" dirty="0">
                <a:solidFill>
                  <a:schemeClr val="dk1"/>
                </a:solidFill>
                <a:latin typeface="Century Gothic"/>
                <a:ea typeface="Century Gothic"/>
                <a:cs typeface="Century Gothic"/>
                <a:sym typeface="Century Gothic"/>
              </a:rPr>
              <a:t>369</a:t>
            </a:r>
            <a:r>
              <a:rPr lang="ru-RU" sz="2000" b="0" i="0" u="none" strike="noStrike" cap="none" dirty="0">
                <a:solidFill>
                  <a:schemeClr val="dk1"/>
                </a:solidFill>
                <a:latin typeface="Century Gothic"/>
                <a:ea typeface="Century Gothic"/>
                <a:cs typeface="Century Gothic"/>
                <a:sym typeface="Century Gothic"/>
              </a:rPr>
              <a:t> специалистов, из них: </a:t>
            </a:r>
            <a:endParaRPr lang="ru-RU" sz="1200" b="0" i="0" u="none" strike="noStrike" cap="none" dirty="0">
              <a:solidFill>
                <a:srgbClr val="000000"/>
              </a:solidFill>
              <a:latin typeface="Arial"/>
              <a:ea typeface="Arial"/>
              <a:cs typeface="Arial"/>
              <a:sym typeface="Arial"/>
            </a:endParaRPr>
          </a:p>
          <a:p>
            <a:pPr algn="ctr">
              <a:buClr>
                <a:schemeClr val="dk1"/>
              </a:buClr>
              <a:buSzPts val="1100"/>
            </a:pPr>
            <a:endParaRPr sz="2000" dirty="0">
              <a:solidFill>
                <a:srgbClr val="366092"/>
              </a:solidFill>
              <a:latin typeface="Times New Roman"/>
              <a:ea typeface="Times New Roman"/>
              <a:cs typeface="Times New Roman"/>
              <a:sym typeface="Times New Roman"/>
            </a:endParaRPr>
          </a:p>
        </p:txBody>
      </p:sp>
      <p:sp>
        <p:nvSpPr>
          <p:cNvPr id="270" name="Google Shape;270;g18679aeeba8_2_0"/>
          <p:cNvSpPr/>
          <p:nvPr/>
        </p:nvSpPr>
        <p:spPr>
          <a:xfrm>
            <a:off x="1550151" y="4086628"/>
            <a:ext cx="3939400" cy="1216600"/>
          </a:xfrm>
          <a:prstGeom prst="rect">
            <a:avLst/>
          </a:prstGeom>
          <a:solidFill>
            <a:srgbClr val="C8DDF1"/>
          </a:solidFill>
          <a:ln w="9525" cap="flat" cmpd="sng">
            <a:solidFill>
              <a:srgbClr val="146CB8"/>
            </a:solidFill>
            <a:prstDash val="solid"/>
            <a:round/>
            <a:headEnd type="none" w="sm" len="sm"/>
            <a:tailEnd type="none" w="sm" len="sm"/>
          </a:ln>
        </p:spPr>
        <p:txBody>
          <a:bodyPr spcFirstLastPara="1" wrap="square" lIns="60950" tIns="60950" rIns="60950" bIns="60950" anchor="ctr" anchorCtr="0">
            <a:noAutofit/>
          </a:bodyPr>
          <a:lstStyle/>
          <a:p>
            <a:pPr algn="ctr">
              <a:buClr>
                <a:schemeClr val="dk1"/>
              </a:buClr>
              <a:buSzPts val="1100"/>
            </a:pPr>
            <a:r>
              <a:rPr lang="ru-RU" sz="1867" b="1" dirty="0">
                <a:solidFill>
                  <a:schemeClr val="dk1"/>
                </a:solidFill>
                <a:latin typeface="Times New Roman"/>
                <a:ea typeface="Times New Roman"/>
                <a:cs typeface="Times New Roman"/>
                <a:sym typeface="Times New Roman"/>
              </a:rPr>
              <a:t>3 уровень: все субъекты РФ,    </a:t>
            </a:r>
            <a:r>
              <a:rPr lang="ru-RU" sz="1867" dirty="0">
                <a:solidFill>
                  <a:schemeClr val="dk1"/>
                </a:solidFill>
                <a:latin typeface="Times New Roman"/>
                <a:ea typeface="Times New Roman"/>
                <a:cs typeface="Times New Roman"/>
                <a:sym typeface="Times New Roman"/>
              </a:rPr>
              <a:t>кроме ДНР, ЛНР, Херсонской и Запорожской областей </a:t>
            </a:r>
            <a:endParaRPr sz="1867" dirty="0"/>
          </a:p>
        </p:txBody>
      </p:sp>
      <p:sp>
        <p:nvSpPr>
          <p:cNvPr id="271" name="Google Shape;271;g18679aeeba8_2_0"/>
          <p:cNvSpPr/>
          <p:nvPr/>
        </p:nvSpPr>
        <p:spPr>
          <a:xfrm>
            <a:off x="1532551" y="5476337"/>
            <a:ext cx="3974600" cy="1216600"/>
          </a:xfrm>
          <a:prstGeom prst="rect">
            <a:avLst/>
          </a:prstGeom>
          <a:solidFill>
            <a:srgbClr val="C8DDF1"/>
          </a:solidFill>
          <a:ln w="9525" cap="flat" cmpd="sng">
            <a:solidFill>
              <a:srgbClr val="146CB8"/>
            </a:solidFill>
            <a:prstDash val="solid"/>
            <a:round/>
            <a:headEnd type="none" w="sm" len="sm"/>
            <a:tailEnd type="none" w="sm" len="sm"/>
          </a:ln>
        </p:spPr>
        <p:txBody>
          <a:bodyPr spcFirstLastPara="1" wrap="square" lIns="60950" tIns="60950" rIns="60950" bIns="60950" anchor="ctr" anchorCtr="0">
            <a:noAutofit/>
          </a:bodyPr>
          <a:lstStyle/>
          <a:p>
            <a:pPr algn="ctr"/>
            <a:r>
              <a:rPr lang="ru-RU" sz="1867" b="1" dirty="0">
                <a:solidFill>
                  <a:schemeClr val="dk1"/>
                </a:solidFill>
                <a:latin typeface="Times New Roman"/>
                <a:ea typeface="Times New Roman"/>
                <a:cs typeface="Times New Roman"/>
                <a:sym typeface="Times New Roman"/>
              </a:rPr>
              <a:t>4 уровень: все субъекты РФ, включая присоединенные территории </a:t>
            </a:r>
            <a:r>
              <a:rPr lang="ru-RU" sz="1867" dirty="0">
                <a:solidFill>
                  <a:schemeClr val="dk1"/>
                </a:solidFill>
                <a:latin typeface="Times New Roman"/>
                <a:ea typeface="Times New Roman"/>
                <a:cs typeface="Times New Roman"/>
                <a:sym typeface="Times New Roman"/>
              </a:rPr>
              <a:t>(ДНР, ЛНР, Херсонской и Запорожской областей)</a:t>
            </a:r>
            <a:endParaRPr sz="1867" dirty="0">
              <a:solidFill>
                <a:schemeClr val="dk1"/>
              </a:solidFill>
              <a:latin typeface="Times New Roman"/>
              <a:ea typeface="Times New Roman"/>
              <a:cs typeface="Times New Roman"/>
              <a:sym typeface="Times New Roman"/>
            </a:endParaRPr>
          </a:p>
        </p:txBody>
      </p:sp>
      <p:sp>
        <p:nvSpPr>
          <p:cNvPr id="272" name="Google Shape;272;g18679aeeba8_2_0"/>
          <p:cNvSpPr/>
          <p:nvPr/>
        </p:nvSpPr>
        <p:spPr>
          <a:xfrm>
            <a:off x="6684851" y="4212942"/>
            <a:ext cx="4586300" cy="1002133"/>
          </a:xfrm>
          <a:prstGeom prst="flowChartProcess">
            <a:avLst/>
          </a:prstGeom>
          <a:solidFill>
            <a:srgbClr val="EFEFEF"/>
          </a:solidFill>
          <a:ln w="9525" cap="flat" cmpd="sng">
            <a:solidFill>
              <a:schemeClr val="dk2"/>
            </a:solidFill>
            <a:prstDash val="solid"/>
            <a:round/>
            <a:headEnd type="none" w="sm" len="sm"/>
            <a:tailEnd type="none" w="sm" len="sm"/>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ru-RU" sz="1867" b="1" dirty="0">
                <a:solidFill>
                  <a:schemeClr val="bg2"/>
                </a:solidFill>
                <a:latin typeface="Times New Roman"/>
                <a:ea typeface="Times New Roman"/>
                <a:cs typeface="Times New Roman"/>
                <a:sym typeface="Times New Roman"/>
              </a:rPr>
              <a:t>29</a:t>
            </a:r>
            <a:r>
              <a:rPr lang="ru-RU" sz="1867" dirty="0">
                <a:solidFill>
                  <a:schemeClr val="dk1"/>
                </a:solidFill>
                <a:latin typeface="Times New Roman"/>
                <a:ea typeface="Times New Roman"/>
                <a:cs typeface="Times New Roman"/>
                <a:sym typeface="Times New Roman"/>
              </a:rPr>
              <a:t> </a:t>
            </a:r>
            <a:r>
              <a:rPr lang="ru-RU" sz="2000" b="0" i="0" u="none" strike="noStrike" cap="none" dirty="0">
                <a:solidFill>
                  <a:schemeClr val="dk1"/>
                </a:solidFill>
                <a:latin typeface="Arial"/>
                <a:ea typeface="Arial"/>
                <a:cs typeface="Arial"/>
                <a:sym typeface="Arial"/>
              </a:rPr>
              <a:t>37 человек из 25 субъектов РФ</a:t>
            </a:r>
            <a:endParaRPr lang="ru-RU" sz="2000" b="0" i="0" u="none" strike="noStrike" cap="none" dirty="0">
              <a:solidFill>
                <a:schemeClr val="dk1"/>
              </a:solidFill>
              <a:latin typeface="Century Gothic"/>
              <a:ea typeface="Century Gothic"/>
              <a:cs typeface="Century Gothic"/>
              <a:sym typeface="Century Gothic"/>
            </a:endParaRPr>
          </a:p>
        </p:txBody>
      </p:sp>
      <p:sp>
        <p:nvSpPr>
          <p:cNvPr id="273" name="Google Shape;273;g18679aeeba8_2_0"/>
          <p:cNvSpPr/>
          <p:nvPr/>
        </p:nvSpPr>
        <p:spPr>
          <a:xfrm>
            <a:off x="6684851" y="5583570"/>
            <a:ext cx="4586300" cy="1002133"/>
          </a:xfrm>
          <a:prstGeom prst="flowChartProcess">
            <a:avLst/>
          </a:prstGeom>
          <a:solidFill>
            <a:srgbClr val="EFEFEF"/>
          </a:solidFill>
          <a:ln w="9525" cap="flat" cmpd="sng">
            <a:solidFill>
              <a:schemeClr val="dk2"/>
            </a:solidFill>
            <a:prstDash val="solid"/>
            <a:round/>
            <a:headEnd type="none" w="sm" len="sm"/>
            <a:tailEnd type="none" w="sm" len="sm"/>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ru-RU" sz="1867" b="1" dirty="0">
                <a:solidFill>
                  <a:schemeClr val="bg2"/>
                </a:solidFill>
                <a:latin typeface="Times New Roman"/>
                <a:ea typeface="Times New Roman"/>
                <a:cs typeface="Times New Roman"/>
                <a:sym typeface="Times New Roman"/>
              </a:rPr>
              <a:t>65</a:t>
            </a:r>
            <a:r>
              <a:rPr lang="ru-RU" sz="1867" dirty="0">
                <a:solidFill>
                  <a:schemeClr val="dk1"/>
                </a:solidFill>
                <a:latin typeface="Times New Roman"/>
                <a:ea typeface="Times New Roman"/>
                <a:cs typeface="Times New Roman"/>
                <a:sym typeface="Times New Roman"/>
              </a:rPr>
              <a:t> </a:t>
            </a:r>
            <a:r>
              <a:rPr lang="ru-RU" sz="2000" b="0" i="0" u="none" strike="noStrike" cap="none" dirty="0">
                <a:solidFill>
                  <a:schemeClr val="dk1"/>
                </a:solidFill>
                <a:latin typeface="Arial"/>
                <a:ea typeface="Arial"/>
                <a:cs typeface="Arial"/>
                <a:sym typeface="Arial"/>
              </a:rPr>
              <a:t>94 человека из 41 субъекта РФ</a:t>
            </a:r>
            <a:endParaRPr lang="ru-RU" sz="2000" b="0" i="0" u="none" strike="noStrike" cap="none" dirty="0">
              <a:solidFill>
                <a:schemeClr val="dk1"/>
              </a:solidFill>
              <a:latin typeface="Century Gothic"/>
              <a:ea typeface="Century Gothic"/>
              <a:cs typeface="Century Gothic"/>
              <a:sym typeface="Century Gothic"/>
            </a:endParaRPr>
          </a:p>
        </p:txBody>
      </p:sp>
      <p:sp>
        <p:nvSpPr>
          <p:cNvPr id="274" name="Google Shape;274;g18679aeeba8_2_0"/>
          <p:cNvSpPr/>
          <p:nvPr/>
        </p:nvSpPr>
        <p:spPr>
          <a:xfrm>
            <a:off x="1550151" y="2076923"/>
            <a:ext cx="3974600" cy="709800"/>
          </a:xfrm>
          <a:prstGeom prst="rect">
            <a:avLst/>
          </a:prstGeom>
          <a:solidFill>
            <a:srgbClr val="C8DDF1"/>
          </a:solidFill>
          <a:ln w="9525" cap="flat" cmpd="sng">
            <a:solidFill>
              <a:srgbClr val="146CB8"/>
            </a:solidFill>
            <a:prstDash val="solid"/>
            <a:round/>
            <a:headEnd type="none" w="sm" len="sm"/>
            <a:tailEnd type="none" w="sm" len="sm"/>
          </a:ln>
        </p:spPr>
        <p:txBody>
          <a:bodyPr spcFirstLastPara="1" wrap="square" lIns="60950" tIns="60950" rIns="60950" bIns="60950" anchor="ctr" anchorCtr="0">
            <a:noAutofit/>
          </a:bodyPr>
          <a:lstStyle/>
          <a:p>
            <a:pPr algn="ctr"/>
            <a:r>
              <a:rPr lang="ru-RU" sz="2000" b="1">
                <a:solidFill>
                  <a:schemeClr val="dk1"/>
                </a:solidFill>
                <a:latin typeface="Times New Roman"/>
                <a:ea typeface="Times New Roman"/>
                <a:cs typeface="Times New Roman"/>
                <a:sym typeface="Times New Roman"/>
              </a:rPr>
              <a:t>1 уровень: локальный</a:t>
            </a:r>
            <a:endParaRPr sz="2000" b="1">
              <a:solidFill>
                <a:schemeClr val="dk1"/>
              </a:solidFill>
              <a:latin typeface="Times New Roman"/>
              <a:ea typeface="Times New Roman"/>
              <a:cs typeface="Times New Roman"/>
              <a:sym typeface="Times New Roman"/>
            </a:endParaRPr>
          </a:p>
        </p:txBody>
      </p:sp>
      <p:sp>
        <p:nvSpPr>
          <p:cNvPr id="275" name="Google Shape;275;g18679aeeba8_2_0"/>
          <p:cNvSpPr/>
          <p:nvPr/>
        </p:nvSpPr>
        <p:spPr>
          <a:xfrm>
            <a:off x="6626033" y="1858723"/>
            <a:ext cx="4586300" cy="928000"/>
          </a:xfrm>
          <a:prstGeom prst="flowChartProcess">
            <a:avLst/>
          </a:prstGeom>
          <a:solidFill>
            <a:srgbClr val="EFEFEF"/>
          </a:solidFill>
          <a:ln w="9525" cap="flat" cmpd="sng">
            <a:solidFill>
              <a:schemeClr val="dk2"/>
            </a:solidFill>
            <a:prstDash val="solid"/>
            <a:round/>
            <a:headEnd type="none" w="sm" len="sm"/>
            <a:tailEnd type="none" w="sm" len="sm"/>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ru-RU" sz="2000" b="0" i="0" u="none" strike="noStrike" cap="none" dirty="0">
                <a:solidFill>
                  <a:schemeClr val="dk1"/>
                </a:solidFill>
                <a:latin typeface="Arial"/>
                <a:ea typeface="Arial"/>
                <a:cs typeface="Arial"/>
                <a:sym typeface="Arial"/>
              </a:rPr>
              <a:t>47 человек из 24 субъектов РФ</a:t>
            </a:r>
            <a:endParaRPr lang="ru-RU" sz="2000" b="0" i="0" u="none" strike="noStrike" cap="none" dirty="0">
              <a:solidFill>
                <a:schemeClr val="dk1"/>
              </a:solidFill>
              <a:latin typeface="Century Gothic"/>
              <a:ea typeface="Century Gothic"/>
              <a:cs typeface="Century Gothic"/>
              <a:sym typeface="Century Gothic"/>
            </a:endParaRPr>
          </a:p>
        </p:txBody>
      </p:sp>
      <p:sp>
        <p:nvSpPr>
          <p:cNvPr id="276" name="Google Shape;276;g18679aeeba8_2_0"/>
          <p:cNvSpPr/>
          <p:nvPr/>
        </p:nvSpPr>
        <p:spPr>
          <a:xfrm>
            <a:off x="6626033" y="2986969"/>
            <a:ext cx="4586300" cy="928000"/>
          </a:xfrm>
          <a:prstGeom prst="flowChartProcess">
            <a:avLst/>
          </a:prstGeom>
          <a:solidFill>
            <a:srgbClr val="EFEFEF"/>
          </a:solidFill>
          <a:ln w="9525" cap="flat" cmpd="sng">
            <a:solidFill>
              <a:schemeClr val="dk2"/>
            </a:solidFill>
            <a:prstDash val="solid"/>
            <a:round/>
            <a:headEnd type="none" w="sm" len="sm"/>
            <a:tailEnd type="none" w="sm" len="sm"/>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ru-RU" sz="1867" b="1" dirty="0">
                <a:solidFill>
                  <a:schemeClr val="bg2"/>
                </a:solidFill>
                <a:latin typeface="Times New Roman"/>
                <a:ea typeface="Times New Roman"/>
                <a:cs typeface="Times New Roman"/>
                <a:sym typeface="Times New Roman"/>
              </a:rPr>
              <a:t>59</a:t>
            </a:r>
            <a:r>
              <a:rPr lang="ru-RU" sz="1867" dirty="0">
                <a:solidFill>
                  <a:schemeClr val="dk1"/>
                </a:solidFill>
                <a:latin typeface="Times New Roman"/>
                <a:ea typeface="Times New Roman"/>
                <a:cs typeface="Times New Roman"/>
                <a:sym typeface="Times New Roman"/>
              </a:rPr>
              <a:t> </a:t>
            </a:r>
            <a:r>
              <a:rPr lang="ru-RU" sz="2000" b="0" i="0" u="none" strike="noStrike" cap="none" dirty="0">
                <a:solidFill>
                  <a:schemeClr val="dk1"/>
                </a:solidFill>
                <a:latin typeface="Arial"/>
                <a:ea typeface="Arial"/>
                <a:cs typeface="Arial"/>
                <a:sym typeface="Arial"/>
              </a:rPr>
              <a:t>78 человек из 38 субъектов РФ</a:t>
            </a:r>
            <a:endParaRPr lang="ru-RU" sz="2000" b="0" i="0" u="none" strike="noStrike" cap="none" dirty="0">
              <a:solidFill>
                <a:schemeClr val="dk1"/>
              </a:solidFill>
              <a:latin typeface="Century Gothic"/>
              <a:ea typeface="Century Gothic"/>
              <a:cs typeface="Century Gothic"/>
              <a:sym typeface="Century Gothic"/>
            </a:endParaRPr>
          </a:p>
        </p:txBody>
      </p:sp>
      <p:sp>
        <p:nvSpPr>
          <p:cNvPr id="277" name="Google Shape;277;g18679aeeba8_2_0"/>
          <p:cNvSpPr/>
          <p:nvPr/>
        </p:nvSpPr>
        <p:spPr>
          <a:xfrm>
            <a:off x="1514951" y="3118073"/>
            <a:ext cx="3939400" cy="709800"/>
          </a:xfrm>
          <a:prstGeom prst="rect">
            <a:avLst/>
          </a:prstGeom>
          <a:solidFill>
            <a:srgbClr val="C8DDF1"/>
          </a:solidFill>
          <a:ln w="9525" cap="flat" cmpd="sng">
            <a:solidFill>
              <a:srgbClr val="146CB8"/>
            </a:solidFill>
            <a:prstDash val="solid"/>
            <a:round/>
            <a:headEnd type="none" w="sm" len="sm"/>
            <a:tailEnd type="none" w="sm" len="sm"/>
          </a:ln>
        </p:spPr>
        <p:txBody>
          <a:bodyPr spcFirstLastPara="1" wrap="square" lIns="60950" tIns="60950" rIns="60950" bIns="60950" anchor="ctr" anchorCtr="0">
            <a:noAutofit/>
          </a:bodyPr>
          <a:lstStyle/>
          <a:p>
            <a:pPr algn="ctr">
              <a:buClr>
                <a:schemeClr val="dk1"/>
              </a:buClr>
              <a:buSzPts val="1100"/>
            </a:pPr>
            <a:r>
              <a:rPr lang="ru-RU" sz="2000" b="1">
                <a:solidFill>
                  <a:schemeClr val="dk1"/>
                </a:solidFill>
                <a:latin typeface="Times New Roman"/>
                <a:ea typeface="Times New Roman"/>
                <a:cs typeface="Times New Roman"/>
                <a:sym typeface="Times New Roman"/>
              </a:rPr>
              <a:t>2 уровень: региональный</a:t>
            </a:r>
            <a:endParaRPr sz="2000"/>
          </a:p>
        </p:txBody>
      </p:sp>
      <p:sp>
        <p:nvSpPr>
          <p:cNvPr id="278" name="Google Shape;278;g18679aeeba8_2_0"/>
          <p:cNvSpPr/>
          <p:nvPr/>
        </p:nvSpPr>
        <p:spPr>
          <a:xfrm rot="-5400000">
            <a:off x="5917992" y="2048868"/>
            <a:ext cx="314800" cy="709800"/>
          </a:xfrm>
          <a:prstGeom prst="upDownArrow">
            <a:avLst>
              <a:gd name="adj1" fmla="val 50000"/>
              <a:gd name="adj2" fmla="val 50000"/>
            </a:avLst>
          </a:prstGeom>
          <a:solidFill>
            <a:srgbClr val="F4CCCC"/>
          </a:solidFill>
          <a:ln w="9525" cap="flat" cmpd="sng">
            <a:solidFill>
              <a:schemeClr val="dk2"/>
            </a:solidFill>
            <a:prstDash val="solid"/>
            <a:round/>
            <a:headEnd type="none" w="sm" len="sm"/>
            <a:tailEnd type="none" w="sm" len="sm"/>
          </a:ln>
        </p:spPr>
        <p:txBody>
          <a:bodyPr spcFirstLastPara="1" wrap="square" lIns="60950" tIns="60950" rIns="60950" bIns="60950" anchor="ctr" anchorCtr="0">
            <a:noAutofit/>
          </a:bodyPr>
          <a:lstStyle/>
          <a:p>
            <a:endParaRPr sz="1200"/>
          </a:p>
        </p:txBody>
      </p:sp>
      <p:sp>
        <p:nvSpPr>
          <p:cNvPr id="279" name="Google Shape;279;g18679aeeba8_2_0"/>
          <p:cNvSpPr/>
          <p:nvPr/>
        </p:nvSpPr>
        <p:spPr>
          <a:xfrm rot="-5400000">
            <a:off x="5938600" y="3096069"/>
            <a:ext cx="314800" cy="709800"/>
          </a:xfrm>
          <a:prstGeom prst="upDownArrow">
            <a:avLst>
              <a:gd name="adj1" fmla="val 50000"/>
              <a:gd name="adj2" fmla="val 50000"/>
            </a:avLst>
          </a:prstGeom>
          <a:solidFill>
            <a:srgbClr val="F4CCCC"/>
          </a:solidFill>
          <a:ln w="9525" cap="flat" cmpd="sng">
            <a:solidFill>
              <a:schemeClr val="dk2"/>
            </a:solidFill>
            <a:prstDash val="solid"/>
            <a:round/>
            <a:headEnd type="none" w="sm" len="sm"/>
            <a:tailEnd type="none" w="sm" len="sm"/>
          </a:ln>
        </p:spPr>
        <p:txBody>
          <a:bodyPr spcFirstLastPara="1" wrap="square" lIns="60950" tIns="60950" rIns="60950" bIns="60950" anchor="ctr" anchorCtr="0">
            <a:noAutofit/>
          </a:bodyPr>
          <a:lstStyle/>
          <a:p>
            <a:endParaRPr sz="1200"/>
          </a:p>
        </p:txBody>
      </p:sp>
      <p:sp>
        <p:nvSpPr>
          <p:cNvPr id="280" name="Google Shape;280;g18679aeeba8_2_0"/>
          <p:cNvSpPr/>
          <p:nvPr/>
        </p:nvSpPr>
        <p:spPr>
          <a:xfrm rot="-5400000">
            <a:off x="5938600" y="4256733"/>
            <a:ext cx="314800" cy="709800"/>
          </a:xfrm>
          <a:prstGeom prst="upDownArrow">
            <a:avLst>
              <a:gd name="adj1" fmla="val 50000"/>
              <a:gd name="adj2" fmla="val 50000"/>
            </a:avLst>
          </a:prstGeom>
          <a:solidFill>
            <a:srgbClr val="F4CCCC"/>
          </a:solidFill>
          <a:ln w="9525" cap="flat" cmpd="sng">
            <a:solidFill>
              <a:schemeClr val="dk2"/>
            </a:solidFill>
            <a:prstDash val="solid"/>
            <a:round/>
            <a:headEnd type="none" w="sm" len="sm"/>
            <a:tailEnd type="none" w="sm" len="sm"/>
          </a:ln>
        </p:spPr>
        <p:txBody>
          <a:bodyPr spcFirstLastPara="1" wrap="square" lIns="60950" tIns="60950" rIns="60950" bIns="60950" anchor="ctr" anchorCtr="0">
            <a:noAutofit/>
          </a:bodyPr>
          <a:lstStyle/>
          <a:p>
            <a:endParaRPr sz="1200"/>
          </a:p>
        </p:txBody>
      </p:sp>
      <p:sp>
        <p:nvSpPr>
          <p:cNvPr id="281" name="Google Shape;281;g18679aeeba8_2_0"/>
          <p:cNvSpPr/>
          <p:nvPr/>
        </p:nvSpPr>
        <p:spPr>
          <a:xfrm rot="-5400000">
            <a:off x="6029179" y="5729736"/>
            <a:ext cx="314800" cy="709800"/>
          </a:xfrm>
          <a:prstGeom prst="upDownArrow">
            <a:avLst>
              <a:gd name="adj1" fmla="val 50000"/>
              <a:gd name="adj2" fmla="val 50000"/>
            </a:avLst>
          </a:prstGeom>
          <a:solidFill>
            <a:srgbClr val="F4CCCC"/>
          </a:solidFill>
          <a:ln w="9525" cap="flat" cmpd="sng">
            <a:solidFill>
              <a:schemeClr val="dk2"/>
            </a:solidFill>
            <a:prstDash val="solid"/>
            <a:round/>
            <a:headEnd type="none" w="sm" len="sm"/>
            <a:tailEnd type="none" w="sm" len="sm"/>
          </a:ln>
        </p:spPr>
        <p:txBody>
          <a:bodyPr spcFirstLastPara="1" wrap="square" lIns="60950" tIns="60950" rIns="60950" bIns="60950" anchor="ctr" anchorCtr="0">
            <a:noAutofit/>
          </a:bodyPr>
          <a:lstStyle/>
          <a:p>
            <a:endParaRPr sz="1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74;p3">
            <a:extLst>
              <a:ext uri="{FF2B5EF4-FFF2-40B4-BE49-F238E27FC236}">
                <a16:creationId xmlns:a16="http://schemas.microsoft.com/office/drawing/2014/main" id="{163D7A6F-9701-3145-958D-72BEEE62B986}"/>
              </a:ext>
            </a:extLst>
          </p:cNvPr>
          <p:cNvGrpSpPr/>
          <p:nvPr/>
        </p:nvGrpSpPr>
        <p:grpSpPr>
          <a:xfrm>
            <a:off x="2806135" y="164972"/>
            <a:ext cx="9078104" cy="1508379"/>
            <a:chOff x="615187" y="231889"/>
            <a:chExt cx="9436734" cy="568592"/>
          </a:xfrm>
        </p:grpSpPr>
        <p:sp>
          <p:nvSpPr>
            <p:cNvPr id="5" name="Google Shape;75;p3">
              <a:extLst>
                <a:ext uri="{FF2B5EF4-FFF2-40B4-BE49-F238E27FC236}">
                  <a16:creationId xmlns:a16="http://schemas.microsoft.com/office/drawing/2014/main" id="{11D7F437-3E1E-9F4E-A68A-7706B035CCB2}"/>
                </a:ext>
              </a:extLst>
            </p:cNvPr>
            <p:cNvSpPr/>
            <p:nvPr/>
          </p:nvSpPr>
          <p:spPr>
            <a:xfrm>
              <a:off x="615187" y="389636"/>
              <a:ext cx="1679575" cy="410845"/>
            </a:xfrm>
            <a:custGeom>
              <a:avLst/>
              <a:gdLst/>
              <a:ahLst/>
              <a:cxnLst/>
              <a:rect l="l" t="t" r="r" b="b"/>
              <a:pathLst>
                <a:path w="1679575" h="410845" extrusionOk="0">
                  <a:moveTo>
                    <a:pt x="1679206" y="0"/>
                  </a:moveTo>
                  <a:lnTo>
                    <a:pt x="0" y="0"/>
                  </a:lnTo>
                  <a:lnTo>
                    <a:pt x="0" y="410806"/>
                  </a:lnTo>
                  <a:lnTo>
                    <a:pt x="1310995" y="410806"/>
                  </a:lnTo>
                  <a:lnTo>
                    <a:pt x="1679206" y="0"/>
                  </a:lnTo>
                  <a:close/>
                </a:path>
              </a:pathLst>
            </a:custGeom>
            <a:solidFill>
              <a:srgbClr val="C8DD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6" name="Google Shape;76;p3">
              <a:extLst>
                <a:ext uri="{FF2B5EF4-FFF2-40B4-BE49-F238E27FC236}">
                  <a16:creationId xmlns:a16="http://schemas.microsoft.com/office/drawing/2014/main" id="{42B893A8-52C0-0740-83F6-CB9C5C62E85A}"/>
                </a:ext>
              </a:extLst>
            </p:cNvPr>
            <p:cNvSpPr/>
            <p:nvPr/>
          </p:nvSpPr>
          <p:spPr>
            <a:xfrm>
              <a:off x="615187" y="231889"/>
              <a:ext cx="1637030" cy="415925"/>
            </a:xfrm>
            <a:custGeom>
              <a:avLst/>
              <a:gdLst/>
              <a:ahLst/>
              <a:cxnLst/>
              <a:rect l="l" t="t" r="r" b="b"/>
              <a:pathLst>
                <a:path w="1637030" h="415925" extrusionOk="0">
                  <a:moveTo>
                    <a:pt x="1636483" y="0"/>
                  </a:moveTo>
                  <a:lnTo>
                    <a:pt x="0" y="0"/>
                  </a:lnTo>
                  <a:lnTo>
                    <a:pt x="0" y="415734"/>
                  </a:lnTo>
                  <a:lnTo>
                    <a:pt x="1277632" y="415734"/>
                  </a:lnTo>
                  <a:lnTo>
                    <a:pt x="1636483" y="0"/>
                  </a:lnTo>
                  <a:close/>
                </a:path>
              </a:pathLst>
            </a:custGeom>
            <a:solidFill>
              <a:srgbClr val="0085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7" name="Google Shape;77;p3">
              <a:extLst>
                <a:ext uri="{FF2B5EF4-FFF2-40B4-BE49-F238E27FC236}">
                  <a16:creationId xmlns:a16="http://schemas.microsoft.com/office/drawing/2014/main" id="{9A49529E-52E7-1A4F-A98F-35B986F1CD6E}"/>
                </a:ext>
              </a:extLst>
            </p:cNvPr>
            <p:cNvSpPr/>
            <p:nvPr/>
          </p:nvSpPr>
          <p:spPr>
            <a:xfrm>
              <a:off x="2294762" y="241811"/>
              <a:ext cx="7757159" cy="406400"/>
            </a:xfrm>
            <a:custGeom>
              <a:avLst/>
              <a:gdLst/>
              <a:ahLst/>
              <a:cxnLst/>
              <a:rect l="l" t="t" r="r" b="b"/>
              <a:pathLst>
                <a:path w="7757159" h="406400" extrusionOk="0">
                  <a:moveTo>
                    <a:pt x="7756893" y="0"/>
                  </a:moveTo>
                  <a:lnTo>
                    <a:pt x="433387" y="0"/>
                  </a:lnTo>
                  <a:lnTo>
                    <a:pt x="0" y="405879"/>
                  </a:lnTo>
                  <a:lnTo>
                    <a:pt x="7756893" y="405879"/>
                  </a:lnTo>
                  <a:lnTo>
                    <a:pt x="7756893" y="0"/>
                  </a:lnTo>
                  <a:close/>
                </a:path>
              </a:pathLst>
            </a:custGeom>
            <a:solidFill>
              <a:srgbClr val="69B5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sp>
        <p:nvSpPr>
          <p:cNvPr id="8" name="Прямоугольник 7">
            <a:extLst>
              <a:ext uri="{FF2B5EF4-FFF2-40B4-BE49-F238E27FC236}">
                <a16:creationId xmlns:a16="http://schemas.microsoft.com/office/drawing/2014/main" id="{EE7C7BE4-F45A-714B-ABB8-C16C2BD2A2A8}"/>
              </a:ext>
            </a:extLst>
          </p:cNvPr>
          <p:cNvSpPr/>
          <p:nvPr/>
        </p:nvSpPr>
        <p:spPr>
          <a:xfrm>
            <a:off x="379307" y="6401972"/>
            <a:ext cx="11433386" cy="221238"/>
          </a:xfrm>
          <a:prstGeom prst="rect">
            <a:avLst/>
          </a:prstGeom>
          <a:solidFill>
            <a:srgbClr val="00B050"/>
          </a:solid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13" name="Рисунок 12">
            <a:extLst>
              <a:ext uri="{FF2B5EF4-FFF2-40B4-BE49-F238E27FC236}">
                <a16:creationId xmlns:a16="http://schemas.microsoft.com/office/drawing/2014/main" id="{4AABF904-1F34-984F-926C-65AA0098059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7761" y="189145"/>
            <a:ext cx="1117114" cy="45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Рисунок 13">
            <a:extLst>
              <a:ext uri="{FF2B5EF4-FFF2-40B4-BE49-F238E27FC236}">
                <a16:creationId xmlns:a16="http://schemas.microsoft.com/office/drawing/2014/main" id="{88BEA1B8-33DC-A748-A028-C0333AE29B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20514" y="207603"/>
            <a:ext cx="1117115" cy="5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A8EFB08-FF2B-A90B-0848-576305F6F485}"/>
              </a:ext>
            </a:extLst>
          </p:cNvPr>
          <p:cNvSpPr txBox="1"/>
          <p:nvPr/>
        </p:nvSpPr>
        <p:spPr>
          <a:xfrm>
            <a:off x="4985766" y="253458"/>
            <a:ext cx="6094476" cy="738664"/>
          </a:xfrm>
          <a:prstGeom prst="rect">
            <a:avLst/>
          </a:prstGeom>
          <a:noFill/>
        </p:spPr>
        <p:txBody>
          <a:bodyPr wrap="square">
            <a:spAutoFit/>
          </a:bodyPr>
          <a:lstStyle/>
          <a:p>
            <a:pPr lvl="0" algn="ctr"/>
            <a:r>
              <a:rPr lang="ru-RU" sz="2100" i="1" dirty="0">
                <a:solidFill>
                  <a:schemeClr val="bg1"/>
                </a:solidFill>
                <a:latin typeface="Times New Roman" panose="02020603050405020304" pitchFamily="18" charset="0"/>
                <a:ea typeface="Calibri"/>
                <a:cs typeface="Times New Roman" panose="02020603050405020304" pitchFamily="18" charset="0"/>
                <a:sym typeface="Calibri"/>
              </a:rPr>
              <a:t>Виды психологической помощи участникам образовательных отношений</a:t>
            </a:r>
          </a:p>
        </p:txBody>
      </p:sp>
      <p:sp>
        <p:nvSpPr>
          <p:cNvPr id="16" name="TextBox 15">
            <a:extLst>
              <a:ext uri="{FF2B5EF4-FFF2-40B4-BE49-F238E27FC236}">
                <a16:creationId xmlns:a16="http://schemas.microsoft.com/office/drawing/2014/main" id="{1772070C-1B8E-DBF3-9D8F-5122B9741A8B}"/>
              </a:ext>
            </a:extLst>
          </p:cNvPr>
          <p:cNvSpPr txBox="1"/>
          <p:nvPr/>
        </p:nvSpPr>
        <p:spPr>
          <a:xfrm>
            <a:off x="905255" y="1720840"/>
            <a:ext cx="10907437" cy="4339650"/>
          </a:xfrm>
          <a:prstGeom prst="rect">
            <a:avLst/>
          </a:prstGeom>
          <a:noFill/>
        </p:spPr>
        <p:txBody>
          <a:bodyPr wrap="square">
            <a:spAutoFit/>
          </a:bodyPr>
          <a:lstStyle/>
          <a:p>
            <a:pPr marL="285750" indent="-285750">
              <a:buFont typeface="Wingdings" panose="05000000000000000000" pitchFamily="2" charset="2"/>
              <a:buChar char="Ø"/>
            </a:pPr>
            <a:r>
              <a:rPr lang="ru-RU" sz="2300" dirty="0"/>
              <a:t>Психолого-педагогическое сопровождение участников образовательных отношений в ситуации трансформации образовательной среды</a:t>
            </a:r>
          </a:p>
          <a:p>
            <a:pPr marL="285750" indent="-285750">
              <a:buFont typeface="Wingdings" panose="05000000000000000000" pitchFamily="2" charset="2"/>
              <a:buChar char="Ø"/>
            </a:pPr>
            <a:endParaRPr lang="ru-RU" sz="2300" dirty="0"/>
          </a:p>
          <a:p>
            <a:pPr marL="285750" indent="-285750">
              <a:buFont typeface="Wingdings" panose="05000000000000000000" pitchFamily="2" charset="2"/>
              <a:buChar char="Ø"/>
            </a:pPr>
            <a:r>
              <a:rPr lang="ru-RU" sz="2300" dirty="0"/>
              <a:t>Оказание экстренной и кризисной психологической помощи несовершеннолетним в условиях ПВР</a:t>
            </a:r>
          </a:p>
          <a:p>
            <a:pPr marL="285750" indent="-285750">
              <a:buFont typeface="Wingdings" panose="05000000000000000000" pitchFamily="2" charset="2"/>
              <a:buChar char="Ø"/>
            </a:pPr>
            <a:endParaRPr lang="ru-RU" sz="2300" dirty="0"/>
          </a:p>
          <a:p>
            <a:pPr marL="285750" indent="-285750">
              <a:buFont typeface="Wingdings" panose="05000000000000000000" pitchFamily="2" charset="2"/>
              <a:buChar char="Ø"/>
            </a:pPr>
            <a:r>
              <a:rPr lang="ru-RU" sz="2300" dirty="0"/>
              <a:t>Оказание экстренной и кризисной психологической помощи несовершеннолетним в условиях оздоровительных лагерей</a:t>
            </a:r>
          </a:p>
          <a:p>
            <a:pPr marL="285750" indent="-285750">
              <a:buFont typeface="Wingdings" panose="05000000000000000000" pitchFamily="2" charset="2"/>
              <a:buChar char="Ø"/>
            </a:pPr>
            <a:endParaRPr lang="ru-RU" sz="2300" dirty="0"/>
          </a:p>
          <a:p>
            <a:pPr marL="285750" indent="-285750">
              <a:buFont typeface="Wingdings" panose="05000000000000000000" pitchFamily="2" charset="2"/>
              <a:buChar char="Ø"/>
            </a:pPr>
            <a:r>
              <a:rPr lang="ru-RU" sz="2300" dirty="0"/>
              <a:t>Оказание экстренной и кризисной психологической помощи участникам образовательных отношений на территориях СВО и приграничных территориях Российской Федерации</a:t>
            </a:r>
          </a:p>
        </p:txBody>
      </p:sp>
    </p:spTree>
    <p:extLst>
      <p:ext uri="{BB962C8B-B14F-4D97-AF65-F5344CB8AC3E}">
        <p14:creationId xmlns:p14="http://schemas.microsoft.com/office/powerpoint/2010/main" val="661308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6A408688-C4E7-FC4C-8FEC-0D8BE1E09DC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7761" y="189145"/>
            <a:ext cx="1117114" cy="45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a:extLst>
              <a:ext uri="{FF2B5EF4-FFF2-40B4-BE49-F238E27FC236}">
                <a16:creationId xmlns:a16="http://schemas.microsoft.com/office/drawing/2014/main" id="{21CDBAB4-4C90-0C46-8047-B9911F0F5A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20514" y="207603"/>
            <a:ext cx="1117115" cy="5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FC927498-FAFD-6344-A55B-24F287385433}"/>
              </a:ext>
            </a:extLst>
          </p:cNvPr>
          <p:cNvSpPr txBox="1"/>
          <p:nvPr/>
        </p:nvSpPr>
        <p:spPr>
          <a:xfrm>
            <a:off x="898902" y="829048"/>
            <a:ext cx="10833315" cy="1200329"/>
          </a:xfrm>
          <a:prstGeom prst="rect">
            <a:avLst/>
          </a:prstGeom>
          <a:noFill/>
        </p:spPr>
        <p:txBody>
          <a:bodyPr wrap="square" rtlCol="0">
            <a:spAutoFit/>
          </a:bodyPr>
          <a:lstStyle/>
          <a:p>
            <a:pPr algn="just"/>
            <a:r>
              <a:rPr lang="ru-RU" dirty="0">
                <a:latin typeface="Times New Roman" panose="02020603050405020304" pitchFamily="18" charset="0"/>
                <a:cs typeface="Times New Roman" panose="02020603050405020304" pitchFamily="18" charset="0"/>
              </a:rPr>
              <a:t>Оказание психологической помощи субъектам образовательных отношений и сопровождение деятельности психологической службы в пунктах временного размещения (ПВР), оздоровительных лагерях в приграничных и иных субъектах Российской Федерации </a:t>
            </a:r>
            <a:r>
              <a:rPr lang="ru-RU" dirty="0">
                <a:solidFill>
                  <a:schemeClr val="accent1"/>
                </a:solidFill>
                <a:latin typeface="Times New Roman" panose="02020603050405020304" pitchFamily="18" charset="0"/>
                <a:cs typeface="Times New Roman" panose="02020603050405020304" pitchFamily="18" charset="0"/>
              </a:rPr>
              <a:t>(Белгородская и Ростовская области, Краснодарский край, Республика Крым):</a:t>
            </a:r>
          </a:p>
        </p:txBody>
      </p:sp>
      <p:sp>
        <p:nvSpPr>
          <p:cNvPr id="35" name="Прямоугольник 34">
            <a:extLst>
              <a:ext uri="{FF2B5EF4-FFF2-40B4-BE49-F238E27FC236}">
                <a16:creationId xmlns:a16="http://schemas.microsoft.com/office/drawing/2014/main" id="{FBDA1C9D-FF44-ED40-B475-8C0C079E7BB5}"/>
              </a:ext>
            </a:extLst>
          </p:cNvPr>
          <p:cNvSpPr/>
          <p:nvPr/>
        </p:nvSpPr>
        <p:spPr>
          <a:xfrm>
            <a:off x="892812" y="2153306"/>
            <a:ext cx="2215877" cy="92333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solidFill>
                  <a:schemeClr val="accent1"/>
                </a:solidFill>
                <a:latin typeface="Times New Roman" panose="02020603050405020304" pitchFamily="18" charset="0"/>
                <a:cs typeface="Times New Roman" panose="02020603050405020304" pitchFamily="18" charset="0"/>
              </a:rPr>
              <a:t>оказание психологической помощи</a:t>
            </a:r>
          </a:p>
        </p:txBody>
      </p:sp>
      <p:sp>
        <p:nvSpPr>
          <p:cNvPr id="36" name="Прямоугольник 35">
            <a:extLst>
              <a:ext uri="{FF2B5EF4-FFF2-40B4-BE49-F238E27FC236}">
                <a16:creationId xmlns:a16="http://schemas.microsoft.com/office/drawing/2014/main" id="{818C8B26-159D-6F44-9EC2-21E5C5FFDF75}"/>
              </a:ext>
            </a:extLst>
          </p:cNvPr>
          <p:cNvSpPr/>
          <p:nvPr/>
        </p:nvSpPr>
        <p:spPr>
          <a:xfrm>
            <a:off x="3352655" y="2141105"/>
            <a:ext cx="2215877" cy="92333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solidFill>
                  <a:schemeClr val="accent1"/>
                </a:solidFill>
                <a:latin typeface="Times New Roman" panose="02020603050405020304" pitchFamily="18" charset="0"/>
                <a:cs typeface="Times New Roman" panose="02020603050405020304" pitchFamily="18" charset="0"/>
              </a:rPr>
              <a:t>супервизия и </a:t>
            </a:r>
            <a:r>
              <a:rPr lang="ru-RU" sz="1700" dirty="0" err="1">
                <a:solidFill>
                  <a:schemeClr val="accent1"/>
                </a:solidFill>
                <a:latin typeface="Times New Roman" panose="02020603050405020304" pitchFamily="18" charset="0"/>
                <a:cs typeface="Times New Roman" panose="02020603050405020304" pitchFamily="18" charset="0"/>
              </a:rPr>
              <a:t>интервизия</a:t>
            </a:r>
            <a:r>
              <a:rPr lang="ru-RU" sz="1700" dirty="0">
                <a:solidFill>
                  <a:schemeClr val="accent1"/>
                </a:solidFill>
                <a:latin typeface="Times New Roman" panose="02020603050405020304" pitchFamily="18" charset="0"/>
                <a:cs typeface="Times New Roman" panose="02020603050405020304" pitchFamily="18" charset="0"/>
              </a:rPr>
              <a:t> для психологов</a:t>
            </a:r>
          </a:p>
        </p:txBody>
      </p:sp>
      <p:sp>
        <p:nvSpPr>
          <p:cNvPr id="37" name="Прямоугольник 36">
            <a:extLst>
              <a:ext uri="{FF2B5EF4-FFF2-40B4-BE49-F238E27FC236}">
                <a16:creationId xmlns:a16="http://schemas.microsoft.com/office/drawing/2014/main" id="{8836F0D5-1CBF-9B45-975E-21DB8ADD1EBE}"/>
              </a:ext>
            </a:extLst>
          </p:cNvPr>
          <p:cNvSpPr/>
          <p:nvPr/>
        </p:nvSpPr>
        <p:spPr>
          <a:xfrm>
            <a:off x="5788891" y="2141105"/>
            <a:ext cx="2697657" cy="92333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solidFill>
                  <a:schemeClr val="accent1"/>
                </a:solidFill>
                <a:latin typeface="Times New Roman" panose="02020603050405020304" pitchFamily="18" charset="0"/>
                <a:cs typeface="Times New Roman" panose="02020603050405020304" pitchFamily="18" charset="0"/>
              </a:rPr>
              <a:t>анализ наиболее распространенных психологических проблем</a:t>
            </a:r>
          </a:p>
        </p:txBody>
      </p:sp>
      <p:sp>
        <p:nvSpPr>
          <p:cNvPr id="38" name="Прямоугольник 37">
            <a:extLst>
              <a:ext uri="{FF2B5EF4-FFF2-40B4-BE49-F238E27FC236}">
                <a16:creationId xmlns:a16="http://schemas.microsoft.com/office/drawing/2014/main" id="{3DB33EE9-8478-6642-B936-8B923ED6541B}"/>
              </a:ext>
            </a:extLst>
          </p:cNvPr>
          <p:cNvSpPr/>
          <p:nvPr/>
        </p:nvSpPr>
        <p:spPr>
          <a:xfrm>
            <a:off x="8706908" y="2151881"/>
            <a:ext cx="3025309" cy="920223"/>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solidFill>
                  <a:schemeClr val="accent1"/>
                </a:solidFill>
                <a:latin typeface="Times New Roman" panose="02020603050405020304" pitchFamily="18" charset="0"/>
                <a:cs typeface="Times New Roman" panose="02020603050405020304" pitchFamily="18" charset="0"/>
              </a:rPr>
              <a:t>разработка эффективных инструментов работы и форм для фиксации результатов</a:t>
            </a:r>
          </a:p>
        </p:txBody>
      </p:sp>
      <p:sp>
        <p:nvSpPr>
          <p:cNvPr id="14" name="TextBox 13">
            <a:extLst>
              <a:ext uri="{FF2B5EF4-FFF2-40B4-BE49-F238E27FC236}">
                <a16:creationId xmlns:a16="http://schemas.microsoft.com/office/drawing/2014/main" id="{F26F79CA-8A3B-E84A-91CA-54E729F21CE9}"/>
              </a:ext>
            </a:extLst>
          </p:cNvPr>
          <p:cNvSpPr txBox="1"/>
          <p:nvPr/>
        </p:nvSpPr>
        <p:spPr>
          <a:xfrm>
            <a:off x="898901" y="3386885"/>
            <a:ext cx="10833315" cy="923330"/>
          </a:xfrm>
          <a:prstGeom prst="rect">
            <a:avLst/>
          </a:prstGeom>
          <a:noFill/>
        </p:spPr>
        <p:txBody>
          <a:bodyPr wrap="square" rtlCol="0">
            <a:spAutoFit/>
          </a:bodyPr>
          <a:lstStyle/>
          <a:p>
            <a:pPr algn="just"/>
            <a:r>
              <a:rPr lang="ru-RU" dirty="0">
                <a:latin typeface="Times New Roman" panose="02020603050405020304" pitchFamily="18" charset="0"/>
                <a:cs typeface="Times New Roman" panose="02020603050405020304" pitchFamily="18" charset="0"/>
              </a:rPr>
              <a:t>Оказание экстренной и кризисной психологической помощи субъектам образовательных отношений и сопровождение деятельности психологической службы в системе образования на территории проведения СВО </a:t>
            </a:r>
            <a:r>
              <a:rPr lang="ru-RU" dirty="0">
                <a:solidFill>
                  <a:schemeClr val="accent1"/>
                </a:solidFill>
                <a:latin typeface="Times New Roman" panose="02020603050405020304" pitchFamily="18" charset="0"/>
                <a:cs typeface="Times New Roman" panose="02020603050405020304" pitchFamily="18" charset="0"/>
              </a:rPr>
              <a:t>(Херсонская, Запорожская области, ЛНР, ДНР):</a:t>
            </a:r>
          </a:p>
        </p:txBody>
      </p:sp>
      <p:sp>
        <p:nvSpPr>
          <p:cNvPr id="17" name="Прямоугольник 16">
            <a:extLst>
              <a:ext uri="{FF2B5EF4-FFF2-40B4-BE49-F238E27FC236}">
                <a16:creationId xmlns:a16="http://schemas.microsoft.com/office/drawing/2014/main" id="{A70BE106-B3FA-9143-B141-44447BEEAB45}"/>
              </a:ext>
            </a:extLst>
          </p:cNvPr>
          <p:cNvSpPr/>
          <p:nvPr/>
        </p:nvSpPr>
        <p:spPr>
          <a:xfrm>
            <a:off x="4294822" y="3200566"/>
            <a:ext cx="3602356" cy="4571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Прямоугольник 38">
            <a:extLst>
              <a:ext uri="{FF2B5EF4-FFF2-40B4-BE49-F238E27FC236}">
                <a16:creationId xmlns:a16="http://schemas.microsoft.com/office/drawing/2014/main" id="{E2B14CF7-2CE1-4043-87F3-68EC6CB8C718}"/>
              </a:ext>
            </a:extLst>
          </p:cNvPr>
          <p:cNvSpPr/>
          <p:nvPr/>
        </p:nvSpPr>
        <p:spPr>
          <a:xfrm>
            <a:off x="781423" y="4532306"/>
            <a:ext cx="1796056" cy="92333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solidFill>
                  <a:schemeClr val="accent1"/>
                </a:solidFill>
                <a:latin typeface="Times New Roman" panose="02020603050405020304" pitchFamily="18" charset="0"/>
                <a:cs typeface="Times New Roman" panose="02020603050405020304" pitchFamily="18" charset="0"/>
              </a:rPr>
              <a:t>оказание психологической помощи</a:t>
            </a:r>
          </a:p>
        </p:txBody>
      </p:sp>
      <p:sp>
        <p:nvSpPr>
          <p:cNvPr id="40" name="Прямоугольник 39">
            <a:extLst>
              <a:ext uri="{FF2B5EF4-FFF2-40B4-BE49-F238E27FC236}">
                <a16:creationId xmlns:a16="http://schemas.microsoft.com/office/drawing/2014/main" id="{559F18C3-9F4C-4F4B-A1D8-EAD2440B47A7}"/>
              </a:ext>
            </a:extLst>
          </p:cNvPr>
          <p:cNvSpPr/>
          <p:nvPr/>
        </p:nvSpPr>
        <p:spPr>
          <a:xfrm>
            <a:off x="2777178" y="4545696"/>
            <a:ext cx="2741427" cy="92333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solidFill>
                  <a:schemeClr val="accent1"/>
                </a:solidFill>
                <a:latin typeface="Times New Roman" panose="02020603050405020304" pitchFamily="18" charset="0"/>
                <a:cs typeface="Times New Roman" panose="02020603050405020304" pitchFamily="18" charset="0"/>
              </a:rPr>
              <a:t>экспертно-методическое сопровождение создания психологической службы</a:t>
            </a:r>
          </a:p>
        </p:txBody>
      </p:sp>
      <p:sp>
        <p:nvSpPr>
          <p:cNvPr id="41" name="Прямоугольник 40">
            <a:extLst>
              <a:ext uri="{FF2B5EF4-FFF2-40B4-BE49-F238E27FC236}">
                <a16:creationId xmlns:a16="http://schemas.microsoft.com/office/drawing/2014/main" id="{D35EBBB0-A4E5-F746-B273-3C15E05D63EE}"/>
              </a:ext>
            </a:extLst>
          </p:cNvPr>
          <p:cNvSpPr/>
          <p:nvPr/>
        </p:nvSpPr>
        <p:spPr>
          <a:xfrm>
            <a:off x="5718303" y="4534313"/>
            <a:ext cx="2313869" cy="92333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solidFill>
                  <a:schemeClr val="accent1"/>
                </a:solidFill>
                <a:latin typeface="Times New Roman" panose="02020603050405020304" pitchFamily="18" charset="0"/>
                <a:cs typeface="Times New Roman" panose="02020603050405020304" pitchFamily="18" charset="0"/>
              </a:rPr>
              <a:t>анализ наиболее распространенных психологических проблем</a:t>
            </a:r>
          </a:p>
        </p:txBody>
      </p:sp>
      <p:sp>
        <p:nvSpPr>
          <p:cNvPr id="42" name="Прямоугольник 41">
            <a:extLst>
              <a:ext uri="{FF2B5EF4-FFF2-40B4-BE49-F238E27FC236}">
                <a16:creationId xmlns:a16="http://schemas.microsoft.com/office/drawing/2014/main" id="{6DA09528-3285-914D-A58A-A3F1D76D9371}"/>
              </a:ext>
            </a:extLst>
          </p:cNvPr>
          <p:cNvSpPr/>
          <p:nvPr/>
        </p:nvSpPr>
        <p:spPr>
          <a:xfrm>
            <a:off x="8148131" y="4505178"/>
            <a:ext cx="3584086" cy="1623143"/>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solidFill>
                  <a:schemeClr val="accent1"/>
                </a:solidFill>
                <a:latin typeface="Times New Roman" panose="02020603050405020304" pitchFamily="18" charset="0"/>
                <a:cs typeface="Times New Roman" panose="02020603050405020304" pitchFamily="18" charset="0"/>
              </a:rPr>
              <a:t>разработка рекомендаций для профессионального сообщества по оказанию психологической помощи населению на территории проведения СВО</a:t>
            </a:r>
          </a:p>
        </p:txBody>
      </p:sp>
      <p:sp>
        <p:nvSpPr>
          <p:cNvPr id="2" name="Прямоугольник 1">
            <a:extLst>
              <a:ext uri="{FF2B5EF4-FFF2-40B4-BE49-F238E27FC236}">
                <a16:creationId xmlns:a16="http://schemas.microsoft.com/office/drawing/2014/main" id="{81A34897-A934-5C57-9EF6-8A94616CD09C}"/>
              </a:ext>
            </a:extLst>
          </p:cNvPr>
          <p:cNvSpPr/>
          <p:nvPr/>
        </p:nvSpPr>
        <p:spPr>
          <a:xfrm>
            <a:off x="1620514" y="5559813"/>
            <a:ext cx="6079150" cy="92333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a:solidFill>
                  <a:schemeClr val="accent5">
                    <a:lumMod val="75000"/>
                  </a:schemeClr>
                </a:solidFill>
                <a:effectLst/>
                <a:latin typeface="Times New Roman" panose="02020603050405020304" pitchFamily="18" charset="0"/>
                <a:ea typeface="Calibri" panose="020F0502020204030204" pitchFamily="34" charset="0"/>
              </a:rPr>
              <a:t>Федеральный реестр психологов в сфере образования, имеющих компетенции по оказанию экстренной и кризисной психологической помощи </a:t>
            </a:r>
            <a:endParaRPr lang="ru-RU" sz="1700" dirty="0">
              <a:solidFill>
                <a:schemeClr val="accent5">
                  <a:lumMod val="75000"/>
                </a:schemeClr>
              </a:solidFill>
              <a:latin typeface="Times New Roman" panose="02020603050405020304" pitchFamily="18" charset="0"/>
              <a:cs typeface="Times New Roman" panose="02020603050405020304" pitchFamily="18" charset="0"/>
            </a:endParaRPr>
          </a:p>
        </p:txBody>
      </p:sp>
      <p:grpSp>
        <p:nvGrpSpPr>
          <p:cNvPr id="18" name="Google Shape;74;p3">
            <a:extLst>
              <a:ext uri="{FF2B5EF4-FFF2-40B4-BE49-F238E27FC236}">
                <a16:creationId xmlns:a16="http://schemas.microsoft.com/office/drawing/2014/main" id="{61F96A9C-EF83-EA42-B561-31201CFD2C1A}"/>
              </a:ext>
            </a:extLst>
          </p:cNvPr>
          <p:cNvGrpSpPr/>
          <p:nvPr/>
        </p:nvGrpSpPr>
        <p:grpSpPr>
          <a:xfrm>
            <a:off x="2879724" y="162878"/>
            <a:ext cx="8932969" cy="623432"/>
            <a:chOff x="615187" y="231889"/>
            <a:chExt cx="9436734" cy="568593"/>
          </a:xfrm>
        </p:grpSpPr>
        <p:sp>
          <p:nvSpPr>
            <p:cNvPr id="19" name="Google Shape;75;p3">
              <a:extLst>
                <a:ext uri="{FF2B5EF4-FFF2-40B4-BE49-F238E27FC236}">
                  <a16:creationId xmlns:a16="http://schemas.microsoft.com/office/drawing/2014/main" id="{21D7B7E2-13A3-DA44-ACE1-5096DEFD4423}"/>
                </a:ext>
              </a:extLst>
            </p:cNvPr>
            <p:cNvSpPr/>
            <p:nvPr/>
          </p:nvSpPr>
          <p:spPr>
            <a:xfrm>
              <a:off x="615187" y="389636"/>
              <a:ext cx="1679575" cy="410846"/>
            </a:xfrm>
            <a:custGeom>
              <a:avLst/>
              <a:gdLst/>
              <a:ahLst/>
              <a:cxnLst/>
              <a:rect l="l" t="t" r="r" b="b"/>
              <a:pathLst>
                <a:path w="1679575" h="410845" extrusionOk="0">
                  <a:moveTo>
                    <a:pt x="1679206" y="0"/>
                  </a:moveTo>
                  <a:lnTo>
                    <a:pt x="0" y="0"/>
                  </a:lnTo>
                  <a:lnTo>
                    <a:pt x="0" y="410806"/>
                  </a:lnTo>
                  <a:lnTo>
                    <a:pt x="1310995" y="410806"/>
                  </a:lnTo>
                  <a:lnTo>
                    <a:pt x="1679206" y="0"/>
                  </a:lnTo>
                  <a:close/>
                </a:path>
              </a:pathLst>
            </a:custGeom>
            <a:solidFill>
              <a:srgbClr val="C8DD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0" name="Google Shape;76;p3">
              <a:extLst>
                <a:ext uri="{FF2B5EF4-FFF2-40B4-BE49-F238E27FC236}">
                  <a16:creationId xmlns:a16="http://schemas.microsoft.com/office/drawing/2014/main" id="{19E18088-3651-AD4A-9765-BD6FFD54DFE1}"/>
                </a:ext>
              </a:extLst>
            </p:cNvPr>
            <p:cNvSpPr/>
            <p:nvPr/>
          </p:nvSpPr>
          <p:spPr>
            <a:xfrm>
              <a:off x="615187" y="231889"/>
              <a:ext cx="1637030" cy="415925"/>
            </a:xfrm>
            <a:custGeom>
              <a:avLst/>
              <a:gdLst/>
              <a:ahLst/>
              <a:cxnLst/>
              <a:rect l="l" t="t" r="r" b="b"/>
              <a:pathLst>
                <a:path w="1637030" h="415925" extrusionOk="0">
                  <a:moveTo>
                    <a:pt x="1636483" y="0"/>
                  </a:moveTo>
                  <a:lnTo>
                    <a:pt x="0" y="0"/>
                  </a:lnTo>
                  <a:lnTo>
                    <a:pt x="0" y="415734"/>
                  </a:lnTo>
                  <a:lnTo>
                    <a:pt x="1277632" y="415734"/>
                  </a:lnTo>
                  <a:lnTo>
                    <a:pt x="1636483" y="0"/>
                  </a:lnTo>
                  <a:close/>
                </a:path>
              </a:pathLst>
            </a:custGeom>
            <a:solidFill>
              <a:srgbClr val="0085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1" name="Google Shape;77;p3">
              <a:extLst>
                <a:ext uri="{FF2B5EF4-FFF2-40B4-BE49-F238E27FC236}">
                  <a16:creationId xmlns:a16="http://schemas.microsoft.com/office/drawing/2014/main" id="{5ED8E7E6-A767-D04B-9B97-7435CF4E0AC3}"/>
                </a:ext>
              </a:extLst>
            </p:cNvPr>
            <p:cNvSpPr/>
            <p:nvPr/>
          </p:nvSpPr>
          <p:spPr>
            <a:xfrm>
              <a:off x="2294762" y="241810"/>
              <a:ext cx="7757159" cy="509740"/>
            </a:xfrm>
            <a:custGeom>
              <a:avLst/>
              <a:gdLst/>
              <a:ahLst/>
              <a:cxnLst/>
              <a:rect l="l" t="t" r="r" b="b"/>
              <a:pathLst>
                <a:path w="7757159" h="406400" extrusionOk="0">
                  <a:moveTo>
                    <a:pt x="7756893" y="0"/>
                  </a:moveTo>
                  <a:lnTo>
                    <a:pt x="433387" y="0"/>
                  </a:lnTo>
                  <a:lnTo>
                    <a:pt x="0" y="405879"/>
                  </a:lnTo>
                  <a:lnTo>
                    <a:pt x="7756893" y="405879"/>
                  </a:lnTo>
                  <a:lnTo>
                    <a:pt x="7756893" y="0"/>
                  </a:lnTo>
                  <a:close/>
                </a:path>
              </a:pathLst>
            </a:custGeom>
            <a:solidFill>
              <a:srgbClr val="69B5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sp>
        <p:nvSpPr>
          <p:cNvPr id="22" name="Прямоугольник 21">
            <a:extLst>
              <a:ext uri="{FF2B5EF4-FFF2-40B4-BE49-F238E27FC236}">
                <a16:creationId xmlns:a16="http://schemas.microsoft.com/office/drawing/2014/main" id="{B6BB5EF0-EC0F-1B4E-8B35-07DDB87413D3}"/>
              </a:ext>
            </a:extLst>
          </p:cNvPr>
          <p:cNvSpPr/>
          <p:nvPr/>
        </p:nvSpPr>
        <p:spPr>
          <a:xfrm>
            <a:off x="379307" y="6610588"/>
            <a:ext cx="11433386" cy="181675"/>
          </a:xfrm>
          <a:prstGeom prst="rect">
            <a:avLst/>
          </a:prstGeom>
          <a:solidFill>
            <a:srgbClr val="00B050"/>
          </a:solid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3541035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74;p3">
            <a:extLst>
              <a:ext uri="{FF2B5EF4-FFF2-40B4-BE49-F238E27FC236}">
                <a16:creationId xmlns:a16="http://schemas.microsoft.com/office/drawing/2014/main" id="{163D7A6F-9701-3145-958D-72BEEE62B986}"/>
              </a:ext>
            </a:extLst>
          </p:cNvPr>
          <p:cNvGrpSpPr/>
          <p:nvPr/>
        </p:nvGrpSpPr>
        <p:grpSpPr>
          <a:xfrm>
            <a:off x="2933268" y="159612"/>
            <a:ext cx="8930768" cy="850967"/>
            <a:chOff x="615187" y="231889"/>
            <a:chExt cx="9436734" cy="568592"/>
          </a:xfrm>
        </p:grpSpPr>
        <p:sp>
          <p:nvSpPr>
            <p:cNvPr id="5" name="Google Shape;75;p3">
              <a:extLst>
                <a:ext uri="{FF2B5EF4-FFF2-40B4-BE49-F238E27FC236}">
                  <a16:creationId xmlns:a16="http://schemas.microsoft.com/office/drawing/2014/main" id="{11D7F437-3E1E-9F4E-A68A-7706B035CCB2}"/>
                </a:ext>
              </a:extLst>
            </p:cNvPr>
            <p:cNvSpPr/>
            <p:nvPr/>
          </p:nvSpPr>
          <p:spPr>
            <a:xfrm>
              <a:off x="615187" y="389636"/>
              <a:ext cx="1679575" cy="410845"/>
            </a:xfrm>
            <a:custGeom>
              <a:avLst/>
              <a:gdLst/>
              <a:ahLst/>
              <a:cxnLst/>
              <a:rect l="l" t="t" r="r" b="b"/>
              <a:pathLst>
                <a:path w="1679575" h="410845" extrusionOk="0">
                  <a:moveTo>
                    <a:pt x="1679206" y="0"/>
                  </a:moveTo>
                  <a:lnTo>
                    <a:pt x="0" y="0"/>
                  </a:lnTo>
                  <a:lnTo>
                    <a:pt x="0" y="410806"/>
                  </a:lnTo>
                  <a:lnTo>
                    <a:pt x="1310995" y="410806"/>
                  </a:lnTo>
                  <a:lnTo>
                    <a:pt x="1679206" y="0"/>
                  </a:lnTo>
                  <a:close/>
                </a:path>
              </a:pathLst>
            </a:custGeom>
            <a:solidFill>
              <a:srgbClr val="C8DD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6" name="Google Shape;76;p3">
              <a:extLst>
                <a:ext uri="{FF2B5EF4-FFF2-40B4-BE49-F238E27FC236}">
                  <a16:creationId xmlns:a16="http://schemas.microsoft.com/office/drawing/2014/main" id="{42B893A8-52C0-0740-83F6-CB9C5C62E85A}"/>
                </a:ext>
              </a:extLst>
            </p:cNvPr>
            <p:cNvSpPr/>
            <p:nvPr/>
          </p:nvSpPr>
          <p:spPr>
            <a:xfrm>
              <a:off x="615187" y="231889"/>
              <a:ext cx="1637030" cy="415925"/>
            </a:xfrm>
            <a:custGeom>
              <a:avLst/>
              <a:gdLst/>
              <a:ahLst/>
              <a:cxnLst/>
              <a:rect l="l" t="t" r="r" b="b"/>
              <a:pathLst>
                <a:path w="1637030" h="415925" extrusionOk="0">
                  <a:moveTo>
                    <a:pt x="1636483" y="0"/>
                  </a:moveTo>
                  <a:lnTo>
                    <a:pt x="0" y="0"/>
                  </a:lnTo>
                  <a:lnTo>
                    <a:pt x="0" y="415734"/>
                  </a:lnTo>
                  <a:lnTo>
                    <a:pt x="1277632" y="415734"/>
                  </a:lnTo>
                  <a:lnTo>
                    <a:pt x="1636483" y="0"/>
                  </a:lnTo>
                  <a:close/>
                </a:path>
              </a:pathLst>
            </a:custGeom>
            <a:solidFill>
              <a:srgbClr val="0085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7" name="Google Shape;77;p3">
              <a:extLst>
                <a:ext uri="{FF2B5EF4-FFF2-40B4-BE49-F238E27FC236}">
                  <a16:creationId xmlns:a16="http://schemas.microsoft.com/office/drawing/2014/main" id="{9A49529E-52E7-1A4F-A98F-35B986F1CD6E}"/>
                </a:ext>
              </a:extLst>
            </p:cNvPr>
            <p:cNvSpPr/>
            <p:nvPr/>
          </p:nvSpPr>
          <p:spPr>
            <a:xfrm>
              <a:off x="2294762" y="241811"/>
              <a:ext cx="7757159" cy="558670"/>
            </a:xfrm>
            <a:custGeom>
              <a:avLst/>
              <a:gdLst/>
              <a:ahLst/>
              <a:cxnLst/>
              <a:rect l="l" t="t" r="r" b="b"/>
              <a:pathLst>
                <a:path w="7757159" h="406400" extrusionOk="0">
                  <a:moveTo>
                    <a:pt x="7756893" y="0"/>
                  </a:moveTo>
                  <a:lnTo>
                    <a:pt x="433387" y="0"/>
                  </a:lnTo>
                  <a:lnTo>
                    <a:pt x="0" y="405879"/>
                  </a:lnTo>
                  <a:lnTo>
                    <a:pt x="7756893" y="405879"/>
                  </a:lnTo>
                  <a:lnTo>
                    <a:pt x="7756893" y="0"/>
                  </a:lnTo>
                  <a:close/>
                </a:path>
              </a:pathLst>
            </a:custGeom>
            <a:solidFill>
              <a:srgbClr val="69B5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sp>
        <p:nvSpPr>
          <p:cNvPr id="8" name="Прямоугольник 7">
            <a:extLst>
              <a:ext uri="{FF2B5EF4-FFF2-40B4-BE49-F238E27FC236}">
                <a16:creationId xmlns:a16="http://schemas.microsoft.com/office/drawing/2014/main" id="{EE7C7BE4-F45A-714B-ABB8-C16C2BD2A2A8}"/>
              </a:ext>
            </a:extLst>
          </p:cNvPr>
          <p:cNvSpPr/>
          <p:nvPr/>
        </p:nvSpPr>
        <p:spPr>
          <a:xfrm>
            <a:off x="379307" y="6401972"/>
            <a:ext cx="11433386" cy="221238"/>
          </a:xfrm>
          <a:prstGeom prst="rect">
            <a:avLst/>
          </a:prstGeom>
          <a:solidFill>
            <a:srgbClr val="00B050"/>
          </a:solid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2" name="TextBox 1">
            <a:extLst>
              <a:ext uri="{FF2B5EF4-FFF2-40B4-BE49-F238E27FC236}">
                <a16:creationId xmlns:a16="http://schemas.microsoft.com/office/drawing/2014/main" id="{EA86F7A5-26A4-2B4F-8678-894D0117D3C2}"/>
              </a:ext>
            </a:extLst>
          </p:cNvPr>
          <p:cNvSpPr txBox="1"/>
          <p:nvPr/>
        </p:nvSpPr>
        <p:spPr>
          <a:xfrm>
            <a:off x="4977964" y="130855"/>
            <a:ext cx="6906275" cy="923330"/>
          </a:xfrm>
          <a:prstGeom prst="rect">
            <a:avLst/>
          </a:prstGeom>
          <a:noFill/>
        </p:spPr>
        <p:txBody>
          <a:bodyPr wrap="square" rtlCol="0">
            <a:spAutoFit/>
          </a:bodyPr>
          <a:lstStyle/>
          <a:p>
            <a:pPr algn="ctr"/>
            <a:r>
              <a:rPr lang="ru-RU" b="1" dirty="0">
                <a:solidFill>
                  <a:schemeClr val="bg1"/>
                </a:solidFill>
                <a:latin typeface="Times New Roman" panose="02020603050405020304" pitchFamily="18" charset="0"/>
                <a:cs typeface="Times New Roman" panose="02020603050405020304" pitchFamily="18" charset="0"/>
              </a:rPr>
              <a:t>Анализ результатов оказания экстренной и кризисной психологической помощи участникам образовательных отношений на территории проведения СВО</a:t>
            </a:r>
            <a:endParaRPr lang="ru-RU" dirty="0">
              <a:solidFill>
                <a:schemeClr val="bg1"/>
              </a:solidFill>
              <a:latin typeface="Times New Roman" panose="02020603050405020304" pitchFamily="18" charset="0"/>
              <a:cs typeface="Times New Roman" panose="02020603050405020304" pitchFamily="18" charset="0"/>
            </a:endParaRPr>
          </a:p>
        </p:txBody>
      </p:sp>
      <p:sp>
        <p:nvSpPr>
          <p:cNvPr id="14" name="Прямоугольник 13">
            <a:extLst>
              <a:ext uri="{FF2B5EF4-FFF2-40B4-BE49-F238E27FC236}">
                <a16:creationId xmlns:a16="http://schemas.microsoft.com/office/drawing/2014/main" id="{ECFCE7CB-BD8A-8042-96D5-F5146AD54237}"/>
              </a:ext>
            </a:extLst>
          </p:cNvPr>
          <p:cNvSpPr/>
          <p:nvPr/>
        </p:nvSpPr>
        <p:spPr>
          <a:xfrm>
            <a:off x="912512" y="2950459"/>
            <a:ext cx="3850537" cy="12114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Times New Roman" panose="02020603050405020304" pitchFamily="18" charset="0"/>
                <a:cs typeface="Times New Roman" panose="02020603050405020304" pitchFamily="18" charset="0"/>
              </a:rPr>
              <a:t>Наиболее частые запросы на психологическую помощь</a:t>
            </a:r>
          </a:p>
        </p:txBody>
      </p:sp>
      <p:sp>
        <p:nvSpPr>
          <p:cNvPr id="3" name="TextBox 2">
            <a:extLst>
              <a:ext uri="{FF2B5EF4-FFF2-40B4-BE49-F238E27FC236}">
                <a16:creationId xmlns:a16="http://schemas.microsoft.com/office/drawing/2014/main" id="{7D61FFCC-6B2B-A946-81E4-C91426662AD2}"/>
              </a:ext>
            </a:extLst>
          </p:cNvPr>
          <p:cNvSpPr txBox="1"/>
          <p:nvPr/>
        </p:nvSpPr>
        <p:spPr>
          <a:xfrm>
            <a:off x="5538238" y="1335783"/>
            <a:ext cx="5801843" cy="4539704"/>
          </a:xfrm>
          <a:prstGeom prst="rect">
            <a:avLst/>
          </a:prstGeom>
          <a:noFill/>
        </p:spPr>
        <p:txBody>
          <a:bodyPr wrap="square" rtlCol="0">
            <a:spAutoFit/>
          </a:bodyPr>
          <a:lstStyle/>
          <a:p>
            <a:pPr marL="285750" lvl="0" indent="-285750" fontAlgn="base">
              <a:buFont typeface="Wingdings" pitchFamily="2" charset="2"/>
              <a:buChar char="Ø"/>
            </a:pPr>
            <a:r>
              <a:rPr lang="ru-RU" sz="1700" dirty="0">
                <a:latin typeface="Times New Roman" panose="02020603050405020304" pitchFamily="18" charset="0"/>
                <a:cs typeface="Times New Roman" panose="02020603050405020304" pitchFamily="18" charset="0"/>
              </a:rPr>
              <a:t>тревога за близких, оставшихся на территории Украины;</a:t>
            </a:r>
          </a:p>
          <a:p>
            <a:pPr marL="285750" lvl="0" indent="-285750" fontAlgn="base">
              <a:buFont typeface="Wingdings" pitchFamily="2" charset="2"/>
              <a:buChar char="Ø"/>
            </a:pPr>
            <a:r>
              <a:rPr lang="ru-RU" sz="1700" dirty="0">
                <a:latin typeface="Times New Roman" panose="02020603050405020304" pitchFamily="18" charset="0"/>
                <a:cs typeface="Times New Roman" panose="02020603050405020304" pitchFamily="18" charset="0"/>
              </a:rPr>
              <a:t>тревога родителей за психологическое и эмоциональное состояние детей;</a:t>
            </a:r>
          </a:p>
          <a:p>
            <a:pPr marL="285750" lvl="0" indent="-285750" fontAlgn="base">
              <a:buFont typeface="Wingdings" pitchFamily="2" charset="2"/>
              <a:buChar char="Ø"/>
            </a:pPr>
            <a:r>
              <a:rPr lang="ru-RU" sz="1700" dirty="0">
                <a:latin typeface="Times New Roman" panose="02020603050405020304" pitchFamily="18" charset="0"/>
                <a:cs typeface="Times New Roman" panose="02020603050405020304" pitchFamily="18" charset="0"/>
              </a:rPr>
              <a:t>конфликт с родственниками; </a:t>
            </a:r>
          </a:p>
          <a:p>
            <a:pPr marL="285750" lvl="0" indent="-285750" fontAlgn="base">
              <a:buFont typeface="Wingdings" pitchFamily="2" charset="2"/>
              <a:buChar char="Ø"/>
            </a:pPr>
            <a:r>
              <a:rPr lang="ru-RU" sz="1700" dirty="0">
                <a:latin typeface="Times New Roman" panose="02020603050405020304" pitchFamily="18" charset="0"/>
                <a:cs typeface="Times New Roman" panose="02020603050405020304" pitchFamily="18" charset="0"/>
              </a:rPr>
              <a:t>страх перед будущим, неизвестностью;</a:t>
            </a:r>
          </a:p>
          <a:p>
            <a:pPr marL="285750" lvl="0" indent="-285750" fontAlgn="base">
              <a:buFont typeface="Wingdings" pitchFamily="2" charset="2"/>
              <a:buChar char="Ø"/>
            </a:pPr>
            <a:r>
              <a:rPr lang="ru-RU" sz="1700" dirty="0">
                <a:latin typeface="Times New Roman" panose="02020603050405020304" pitchFamily="18" charset="0"/>
                <a:cs typeface="Times New Roman" panose="02020603050405020304" pitchFamily="18" charset="0"/>
              </a:rPr>
              <a:t>суицидальные тенденции;</a:t>
            </a:r>
          </a:p>
          <a:p>
            <a:pPr marL="285750" lvl="0" indent="-285750" fontAlgn="base">
              <a:buFont typeface="Wingdings" pitchFamily="2" charset="2"/>
              <a:buChar char="Ø"/>
            </a:pPr>
            <a:r>
              <a:rPr lang="ru-RU" sz="1700" dirty="0">
                <a:latin typeface="Times New Roman" panose="02020603050405020304" pitchFamily="18" charset="0"/>
                <a:cs typeface="Times New Roman" panose="02020603050405020304" pitchFamily="18" charset="0"/>
              </a:rPr>
              <a:t>переживание травматического опыта;</a:t>
            </a:r>
          </a:p>
          <a:p>
            <a:pPr marL="285750" lvl="0" indent="-285750" fontAlgn="base">
              <a:buFont typeface="Wingdings" pitchFamily="2" charset="2"/>
              <a:buChar char="Ø"/>
            </a:pPr>
            <a:r>
              <a:rPr lang="ru-RU" sz="1700" dirty="0">
                <a:latin typeface="Times New Roman" panose="02020603050405020304" pitchFamily="18" charset="0"/>
                <a:cs typeface="Times New Roman" panose="02020603050405020304" pitchFamily="18" charset="0"/>
              </a:rPr>
              <a:t>переживание горя, смерти одного из родителей;</a:t>
            </a:r>
          </a:p>
          <a:p>
            <a:pPr marL="285750" lvl="0" indent="-285750" fontAlgn="base">
              <a:buFont typeface="Wingdings" pitchFamily="2" charset="2"/>
              <a:buChar char="Ø"/>
            </a:pPr>
            <a:r>
              <a:rPr lang="ru-RU" sz="1700" dirty="0">
                <a:latin typeface="Times New Roman" panose="02020603050405020304" pitchFamily="18" charset="0"/>
                <a:cs typeface="Times New Roman" panose="02020603050405020304" pitchFamily="18" charset="0"/>
              </a:rPr>
              <a:t>нарушение детско-родительских и межличностных отношений;</a:t>
            </a:r>
          </a:p>
          <a:p>
            <a:pPr marL="285750" lvl="0" indent="-285750" fontAlgn="base">
              <a:buFont typeface="Wingdings" pitchFamily="2" charset="2"/>
              <a:buChar char="Ø"/>
            </a:pPr>
            <a:r>
              <a:rPr lang="ru-RU" sz="1700" dirty="0">
                <a:latin typeface="Times New Roman" panose="02020603050405020304" pitchFamily="18" charset="0"/>
                <a:cs typeface="Times New Roman" panose="02020603050405020304" pitchFamily="18" charset="0"/>
              </a:rPr>
              <a:t>вопросы </a:t>
            </a:r>
            <a:r>
              <a:rPr lang="ru-RU" sz="1700" dirty="0" err="1">
                <a:latin typeface="Times New Roman" panose="02020603050405020304" pitchFamily="18" charset="0"/>
                <a:cs typeface="Times New Roman" panose="02020603050405020304" pitchFamily="18" charset="0"/>
              </a:rPr>
              <a:t>саморегуляции</a:t>
            </a:r>
            <a:r>
              <a:rPr lang="ru-RU" sz="1700" dirty="0">
                <a:latin typeface="Times New Roman" panose="02020603050405020304" pitchFamily="18" charset="0"/>
                <a:cs typeface="Times New Roman" panose="02020603050405020304" pitchFamily="18" charset="0"/>
              </a:rPr>
              <a:t> психологического состояния;</a:t>
            </a:r>
          </a:p>
          <a:p>
            <a:pPr marL="285750" lvl="0" indent="-285750" fontAlgn="base">
              <a:buFont typeface="Wingdings" pitchFamily="2" charset="2"/>
              <a:buChar char="Ø"/>
            </a:pPr>
            <a:r>
              <a:rPr lang="ru-RU" sz="1700" dirty="0">
                <a:latin typeface="Times New Roman" panose="02020603050405020304" pitchFamily="18" charset="0"/>
                <a:cs typeface="Times New Roman" panose="02020603050405020304" pitchFamily="18" charset="0"/>
              </a:rPr>
              <a:t>эмоциональная, психологическая поддержка;</a:t>
            </a:r>
          </a:p>
          <a:p>
            <a:pPr marL="285750" lvl="0" indent="-285750" fontAlgn="base">
              <a:buFont typeface="Wingdings" pitchFamily="2" charset="2"/>
              <a:buChar char="Ø"/>
            </a:pPr>
            <a:r>
              <a:rPr lang="ru-RU" sz="1700" dirty="0">
                <a:latin typeface="Times New Roman" panose="02020603050405020304" pitchFamily="18" charset="0"/>
                <a:cs typeface="Times New Roman" panose="02020603050405020304" pitchFamily="18" charset="0"/>
              </a:rPr>
              <a:t>стесненные условия проживания;</a:t>
            </a:r>
          </a:p>
          <a:p>
            <a:pPr marL="285750" lvl="0" indent="-285750" fontAlgn="base">
              <a:buFont typeface="Wingdings" pitchFamily="2" charset="2"/>
              <a:buChar char="Ø"/>
            </a:pPr>
            <a:r>
              <a:rPr lang="ru-RU" sz="1700" dirty="0">
                <a:latin typeface="Times New Roman" panose="02020603050405020304" pitchFamily="18" charset="0"/>
                <a:cs typeface="Times New Roman" panose="02020603050405020304" pitchFamily="18" charset="0"/>
              </a:rPr>
              <a:t>профориентация;</a:t>
            </a:r>
          </a:p>
          <a:p>
            <a:pPr marL="285750" lvl="0" indent="-285750" fontAlgn="base">
              <a:buFont typeface="Wingdings" pitchFamily="2" charset="2"/>
              <a:buChar char="Ø"/>
            </a:pPr>
            <a:r>
              <a:rPr lang="ru-RU" sz="1700" dirty="0">
                <a:latin typeface="Times New Roman" panose="02020603050405020304" pitchFamily="18" charset="0"/>
                <a:cs typeface="Times New Roman" panose="02020603050405020304" pitchFamily="18" charset="0"/>
              </a:rPr>
              <a:t>дефицит досуговой активности у подростков; </a:t>
            </a:r>
          </a:p>
          <a:p>
            <a:pPr marL="285750" lvl="0" indent="-285750" fontAlgn="base">
              <a:buFont typeface="Wingdings" pitchFamily="2" charset="2"/>
              <a:buChar char="Ø"/>
            </a:pPr>
            <a:r>
              <a:rPr lang="ru-RU" sz="1700" dirty="0">
                <a:latin typeface="Times New Roman" panose="02020603050405020304" pitchFamily="18" charset="0"/>
                <a:cs typeface="Times New Roman" panose="02020603050405020304" pitchFamily="18" charset="0"/>
              </a:rPr>
              <a:t>запросы на помощь смежных специалистов.</a:t>
            </a:r>
          </a:p>
          <a:p>
            <a:endParaRPr lang="ru-RU" sz="1700" dirty="0">
              <a:latin typeface="Times New Roman" panose="02020603050405020304" pitchFamily="18" charset="0"/>
              <a:cs typeface="Times New Roman" panose="02020603050405020304" pitchFamily="18" charset="0"/>
            </a:endParaRPr>
          </a:p>
        </p:txBody>
      </p:sp>
      <p:sp>
        <p:nvSpPr>
          <p:cNvPr id="17" name="Открывающая фигурная скобка 16">
            <a:extLst>
              <a:ext uri="{FF2B5EF4-FFF2-40B4-BE49-F238E27FC236}">
                <a16:creationId xmlns:a16="http://schemas.microsoft.com/office/drawing/2014/main" id="{58DE8275-407C-2544-B162-9AEC67B177E3}"/>
              </a:ext>
            </a:extLst>
          </p:cNvPr>
          <p:cNvSpPr/>
          <p:nvPr/>
        </p:nvSpPr>
        <p:spPr>
          <a:xfrm>
            <a:off x="4957762" y="1286622"/>
            <a:ext cx="385763" cy="446494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pic>
        <p:nvPicPr>
          <p:cNvPr id="11" name="Рисунок 10">
            <a:extLst>
              <a:ext uri="{FF2B5EF4-FFF2-40B4-BE49-F238E27FC236}">
                <a16:creationId xmlns:a16="http://schemas.microsoft.com/office/drawing/2014/main" id="{29D9FEE8-6DEA-B743-9FCD-8EFC3DB5EA1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7761" y="189145"/>
            <a:ext cx="1117114" cy="45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Рисунок 11">
            <a:extLst>
              <a:ext uri="{FF2B5EF4-FFF2-40B4-BE49-F238E27FC236}">
                <a16:creationId xmlns:a16="http://schemas.microsoft.com/office/drawing/2014/main" id="{74180BF4-D25F-1442-9DAC-2FBC7F2928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20514" y="207603"/>
            <a:ext cx="1117115" cy="5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4670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6E00018-76B5-B841-A808-5EAC9861D2E9}"/>
              </a:ext>
            </a:extLst>
          </p:cNvPr>
          <p:cNvSpPr>
            <a:spLocks noGrp="1"/>
          </p:cNvSpPr>
          <p:nvPr>
            <p:ph idx="1"/>
          </p:nvPr>
        </p:nvSpPr>
        <p:spPr>
          <a:xfrm>
            <a:off x="4346917" y="1869248"/>
            <a:ext cx="7334747" cy="1227644"/>
          </a:xfrm>
        </p:spPr>
        <p:txBody>
          <a:bodyPr>
            <a:noAutofit/>
          </a:bodyPr>
          <a:lstStyle/>
          <a:p>
            <a:pPr marL="0" indent="0" algn="just">
              <a:buNone/>
            </a:pPr>
            <a:r>
              <a:rPr lang="ru-RU" sz="1800" dirty="0">
                <a:latin typeface="Times New Roman" panose="02020603050405020304" pitchFamily="18" charset="0"/>
                <a:cs typeface="Times New Roman" panose="02020603050405020304" pitchFamily="18" charset="0"/>
              </a:rPr>
              <a:t>Возникают ситуации, способные нарушить безопасность образовательной среды, что ведет к ограничению прав детей, предусмотренных Федеральным законом от 24.07.1998 № 124-ФЗ «Об основных гарантиях прав ребенка в Российской Федерации».</a:t>
            </a:r>
          </a:p>
        </p:txBody>
      </p:sp>
      <p:pic>
        <p:nvPicPr>
          <p:cNvPr id="4" name="Рисунок 3">
            <a:extLst>
              <a:ext uri="{FF2B5EF4-FFF2-40B4-BE49-F238E27FC236}">
                <a16:creationId xmlns:a16="http://schemas.microsoft.com/office/drawing/2014/main" id="{B371FE89-2558-7E45-8CF6-B1058A053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7987" y="2261"/>
            <a:ext cx="9246208" cy="631824"/>
          </a:xfrm>
          <a:prstGeom prst="rect">
            <a:avLst/>
          </a:prstGeom>
        </p:spPr>
      </p:pic>
      <p:pic>
        <p:nvPicPr>
          <p:cNvPr id="5" name="Рисунок 4">
            <a:extLst>
              <a:ext uri="{FF2B5EF4-FFF2-40B4-BE49-F238E27FC236}">
                <a16:creationId xmlns:a16="http://schemas.microsoft.com/office/drawing/2014/main" id="{5041A8A2-11CC-AE40-8EC0-97DD7E5D8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587319"/>
            <a:ext cx="12192001" cy="297565"/>
          </a:xfrm>
          <a:prstGeom prst="rect">
            <a:avLst/>
          </a:prstGeom>
        </p:spPr>
      </p:pic>
      <p:pic>
        <p:nvPicPr>
          <p:cNvPr id="6" name="Рисунок 5">
            <a:extLst>
              <a:ext uri="{FF2B5EF4-FFF2-40B4-BE49-F238E27FC236}">
                <a16:creationId xmlns:a16="http://schemas.microsoft.com/office/drawing/2014/main" id="{6A408688-C4E7-FC4C-8FEC-0D8BE1E09DC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7761" y="189145"/>
            <a:ext cx="1117114" cy="45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a:extLst>
              <a:ext uri="{FF2B5EF4-FFF2-40B4-BE49-F238E27FC236}">
                <a16:creationId xmlns:a16="http://schemas.microsoft.com/office/drawing/2014/main" id="{21CDBAB4-4C90-0C46-8047-B9911F0F5A8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620513" y="141450"/>
            <a:ext cx="1117115" cy="5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56" descr="Школьный класс контур">
            <a:extLst>
              <a:ext uri="{FF2B5EF4-FFF2-40B4-BE49-F238E27FC236}">
                <a16:creationId xmlns:a16="http://schemas.microsoft.com/office/drawing/2014/main" id="{CC1C50D1-50F3-9E43-B7EE-BB89D81C98C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5787" y="833991"/>
            <a:ext cx="1338176" cy="134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C457526C-1E54-6B4C-B0DD-318946BE34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4189" y="1848843"/>
            <a:ext cx="1227645" cy="122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Объект 2">
            <a:extLst>
              <a:ext uri="{FF2B5EF4-FFF2-40B4-BE49-F238E27FC236}">
                <a16:creationId xmlns:a16="http://schemas.microsoft.com/office/drawing/2014/main" id="{861BE1BB-3A55-B045-A3D4-13FFAE40E5FA}"/>
              </a:ext>
            </a:extLst>
          </p:cNvPr>
          <p:cNvSpPr txBox="1">
            <a:spLocks/>
          </p:cNvSpPr>
          <p:nvPr/>
        </p:nvSpPr>
        <p:spPr>
          <a:xfrm>
            <a:off x="2644128" y="948818"/>
            <a:ext cx="9037536" cy="9666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ru-RU" sz="1800" dirty="0">
                <a:latin typeface="Times New Roman" panose="02020603050405020304" pitchFamily="18" charset="0"/>
                <a:cs typeface="Times New Roman" panose="02020603050405020304" pitchFamily="18" charset="0"/>
              </a:rPr>
              <a:t>Образовательная среда является открытой системой, в которой отражаются все закономерности и тенденции развития окружающей социальной среды, в том числе и проблемы, характерные для современного российского общества. </a:t>
            </a:r>
          </a:p>
        </p:txBody>
      </p:sp>
      <p:sp>
        <p:nvSpPr>
          <p:cNvPr id="15" name="Стрелка вниз 14">
            <a:extLst>
              <a:ext uri="{FF2B5EF4-FFF2-40B4-BE49-F238E27FC236}">
                <a16:creationId xmlns:a16="http://schemas.microsoft.com/office/drawing/2014/main" id="{1389EE87-5840-884B-AB6F-4C576E3D2497}"/>
              </a:ext>
            </a:extLst>
          </p:cNvPr>
          <p:cNvSpPr/>
          <p:nvPr/>
        </p:nvSpPr>
        <p:spPr>
          <a:xfrm>
            <a:off x="4504321" y="3009245"/>
            <a:ext cx="613660" cy="634847"/>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a:extLst>
              <a:ext uri="{FF2B5EF4-FFF2-40B4-BE49-F238E27FC236}">
                <a16:creationId xmlns:a16="http://schemas.microsoft.com/office/drawing/2014/main" id="{33BDCDEF-FCD2-9740-8ED8-E06D8C2AF349}"/>
              </a:ext>
            </a:extLst>
          </p:cNvPr>
          <p:cNvSpPr txBox="1"/>
          <p:nvPr/>
        </p:nvSpPr>
        <p:spPr>
          <a:xfrm>
            <a:off x="5260420" y="3065587"/>
            <a:ext cx="6865034" cy="369332"/>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Снижаются возможности образовательной среды в содействии:</a:t>
            </a:r>
          </a:p>
        </p:txBody>
      </p:sp>
      <p:sp>
        <p:nvSpPr>
          <p:cNvPr id="23" name="Прямоугольник 22">
            <a:extLst>
              <a:ext uri="{FF2B5EF4-FFF2-40B4-BE49-F238E27FC236}">
                <a16:creationId xmlns:a16="http://schemas.microsoft.com/office/drawing/2014/main" id="{53668CD5-9543-AE45-B2EA-AE85102A1EE3}"/>
              </a:ext>
            </a:extLst>
          </p:cNvPr>
          <p:cNvSpPr/>
          <p:nvPr/>
        </p:nvSpPr>
        <p:spPr>
          <a:xfrm>
            <a:off x="5260419" y="3487320"/>
            <a:ext cx="2167022" cy="530562"/>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Times New Roman" panose="02020603050405020304" pitchFamily="18" charset="0"/>
                <a:cs typeface="Times New Roman" panose="02020603050405020304" pitchFamily="18" charset="0"/>
              </a:rPr>
              <a:t>развитии детей</a:t>
            </a:r>
          </a:p>
        </p:txBody>
      </p:sp>
      <p:sp>
        <p:nvSpPr>
          <p:cNvPr id="24" name="Прямоугольник 23">
            <a:extLst>
              <a:ext uri="{FF2B5EF4-FFF2-40B4-BE49-F238E27FC236}">
                <a16:creationId xmlns:a16="http://schemas.microsoft.com/office/drawing/2014/main" id="{AF0FB696-0D45-AB4B-9A4E-315251C89B8A}"/>
              </a:ext>
            </a:extLst>
          </p:cNvPr>
          <p:cNvSpPr/>
          <p:nvPr/>
        </p:nvSpPr>
        <p:spPr>
          <a:xfrm>
            <a:off x="3872705" y="4156222"/>
            <a:ext cx="2167022" cy="413295"/>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Times New Roman" panose="02020603050405020304" pitchFamily="18" charset="0"/>
                <a:cs typeface="Times New Roman" panose="02020603050405020304" pitchFamily="18" charset="0"/>
              </a:rPr>
              <a:t>физическому</a:t>
            </a:r>
          </a:p>
        </p:txBody>
      </p:sp>
      <p:sp>
        <p:nvSpPr>
          <p:cNvPr id="26" name="Прямоугольник 25">
            <a:extLst>
              <a:ext uri="{FF2B5EF4-FFF2-40B4-BE49-F238E27FC236}">
                <a16:creationId xmlns:a16="http://schemas.microsoft.com/office/drawing/2014/main" id="{253DD06B-0EBF-E340-9681-BEC80B2FAC10}"/>
              </a:ext>
            </a:extLst>
          </p:cNvPr>
          <p:cNvSpPr/>
          <p:nvPr/>
        </p:nvSpPr>
        <p:spPr>
          <a:xfrm>
            <a:off x="3872705" y="4705223"/>
            <a:ext cx="2167021" cy="413295"/>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Times New Roman" panose="02020603050405020304" pitchFamily="18" charset="0"/>
                <a:cs typeface="Times New Roman" panose="02020603050405020304" pitchFamily="18" charset="0"/>
              </a:rPr>
              <a:t>интеллектуальному</a:t>
            </a:r>
          </a:p>
        </p:txBody>
      </p:sp>
      <p:sp>
        <p:nvSpPr>
          <p:cNvPr id="27" name="Прямоугольник 26">
            <a:extLst>
              <a:ext uri="{FF2B5EF4-FFF2-40B4-BE49-F238E27FC236}">
                <a16:creationId xmlns:a16="http://schemas.microsoft.com/office/drawing/2014/main" id="{5238FBF2-67EB-E142-BB6D-651045F7219C}"/>
              </a:ext>
            </a:extLst>
          </p:cNvPr>
          <p:cNvSpPr/>
          <p:nvPr/>
        </p:nvSpPr>
        <p:spPr>
          <a:xfrm>
            <a:off x="5117981" y="5246073"/>
            <a:ext cx="2167021" cy="413295"/>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Times New Roman" panose="02020603050405020304" pitchFamily="18" charset="0"/>
                <a:cs typeface="Times New Roman" panose="02020603050405020304" pitchFamily="18" charset="0"/>
              </a:rPr>
              <a:t>психическому</a:t>
            </a:r>
          </a:p>
        </p:txBody>
      </p:sp>
      <p:sp>
        <p:nvSpPr>
          <p:cNvPr id="28" name="Прямоугольник 27">
            <a:extLst>
              <a:ext uri="{FF2B5EF4-FFF2-40B4-BE49-F238E27FC236}">
                <a16:creationId xmlns:a16="http://schemas.microsoft.com/office/drawing/2014/main" id="{9C0C4FAD-A0F8-934C-9D0C-405063928AF3}"/>
              </a:ext>
            </a:extLst>
          </p:cNvPr>
          <p:cNvSpPr/>
          <p:nvPr/>
        </p:nvSpPr>
        <p:spPr>
          <a:xfrm>
            <a:off x="6329263" y="4143354"/>
            <a:ext cx="2167021" cy="413295"/>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Times New Roman" panose="02020603050405020304" pitchFamily="18" charset="0"/>
                <a:cs typeface="Times New Roman" panose="02020603050405020304" pitchFamily="18" charset="0"/>
              </a:rPr>
              <a:t>нравственному</a:t>
            </a:r>
          </a:p>
        </p:txBody>
      </p:sp>
      <p:sp>
        <p:nvSpPr>
          <p:cNvPr id="29" name="Прямоугольник 28">
            <a:extLst>
              <a:ext uri="{FF2B5EF4-FFF2-40B4-BE49-F238E27FC236}">
                <a16:creationId xmlns:a16="http://schemas.microsoft.com/office/drawing/2014/main" id="{C1580CCA-14A6-FC48-A207-A37048AC806C}"/>
              </a:ext>
            </a:extLst>
          </p:cNvPr>
          <p:cNvSpPr/>
          <p:nvPr/>
        </p:nvSpPr>
        <p:spPr>
          <a:xfrm>
            <a:off x="6329262" y="4682121"/>
            <a:ext cx="2167021" cy="413295"/>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Times New Roman" panose="02020603050405020304" pitchFamily="18" charset="0"/>
                <a:cs typeface="Times New Roman" panose="02020603050405020304" pitchFamily="18" charset="0"/>
              </a:rPr>
              <a:t>духовному</a:t>
            </a:r>
          </a:p>
        </p:txBody>
      </p:sp>
      <p:sp>
        <p:nvSpPr>
          <p:cNvPr id="30" name="Прямоугольник 29">
            <a:extLst>
              <a:ext uri="{FF2B5EF4-FFF2-40B4-BE49-F238E27FC236}">
                <a16:creationId xmlns:a16="http://schemas.microsoft.com/office/drawing/2014/main" id="{D8BED69C-A486-5C4C-9BAE-DF4228AB4945}"/>
              </a:ext>
            </a:extLst>
          </p:cNvPr>
          <p:cNvSpPr/>
          <p:nvPr/>
        </p:nvSpPr>
        <p:spPr>
          <a:xfrm>
            <a:off x="8871710" y="3487320"/>
            <a:ext cx="2584872" cy="530562"/>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Times New Roman" panose="02020603050405020304" pitchFamily="18" charset="0"/>
                <a:cs typeface="Times New Roman" panose="02020603050405020304" pitchFamily="18" charset="0"/>
              </a:rPr>
              <a:t>в защите их от негативных факторов</a:t>
            </a:r>
            <a:r>
              <a:rPr lang="ru-RU" dirty="0">
                <a:solidFill>
                  <a:schemeClr val="tx1"/>
                </a:solidFill>
                <a:effectLst/>
                <a:latin typeface="Times New Roman" panose="02020603050405020304" pitchFamily="18" charset="0"/>
                <a:cs typeface="Times New Roman" panose="02020603050405020304" pitchFamily="18" charset="0"/>
              </a:rPr>
              <a:t> </a:t>
            </a:r>
            <a:endParaRPr lang="ru-RU" dirty="0">
              <a:solidFill>
                <a:schemeClr val="tx1"/>
              </a:solidFill>
              <a:latin typeface="Times New Roman" panose="02020603050405020304" pitchFamily="18" charset="0"/>
              <a:cs typeface="Times New Roman" panose="02020603050405020304" pitchFamily="18" charset="0"/>
            </a:endParaRPr>
          </a:p>
        </p:txBody>
      </p:sp>
      <p:pic>
        <p:nvPicPr>
          <p:cNvPr id="31" name="Рисунок 30">
            <a:extLst>
              <a:ext uri="{FF2B5EF4-FFF2-40B4-BE49-F238E27FC236}">
                <a16:creationId xmlns:a16="http://schemas.microsoft.com/office/drawing/2014/main" id="{E3A51F3A-6952-974C-817C-3C695B41B763}"/>
              </a:ext>
            </a:extLst>
          </p:cNvPr>
          <p:cNvPicPr>
            <a:picLocks noChangeAspect="1"/>
          </p:cNvPicPr>
          <p:nvPr/>
        </p:nvPicPr>
        <p:blipFill>
          <a:blip r:embed="rId8"/>
          <a:stretch>
            <a:fillRect/>
          </a:stretch>
        </p:blipFill>
        <p:spPr>
          <a:xfrm>
            <a:off x="1070348" y="5527030"/>
            <a:ext cx="1023615" cy="1023615"/>
          </a:xfrm>
          <a:prstGeom prst="rect">
            <a:avLst/>
          </a:prstGeom>
        </p:spPr>
      </p:pic>
      <p:sp>
        <p:nvSpPr>
          <p:cNvPr id="32" name="TextBox 31">
            <a:extLst>
              <a:ext uri="{FF2B5EF4-FFF2-40B4-BE49-F238E27FC236}">
                <a16:creationId xmlns:a16="http://schemas.microsoft.com/office/drawing/2014/main" id="{E1732D58-0D52-3545-9316-B29B8E4731F5}"/>
              </a:ext>
            </a:extLst>
          </p:cNvPr>
          <p:cNvSpPr txBox="1"/>
          <p:nvPr/>
        </p:nvSpPr>
        <p:spPr>
          <a:xfrm>
            <a:off x="1876235" y="5645925"/>
            <a:ext cx="9402698" cy="923330"/>
          </a:xfrm>
          <a:prstGeom prst="rect">
            <a:avLst/>
          </a:prstGeom>
          <a:noFill/>
        </p:spPr>
        <p:txBody>
          <a:bodyPr wrap="square" rtlCol="0">
            <a:spAutoFit/>
          </a:bodyPr>
          <a:lstStyle/>
          <a:p>
            <a:pPr algn="just"/>
            <a:r>
              <a:rPr lang="ru-RU" dirty="0">
                <a:latin typeface="Times New Roman" panose="02020603050405020304" pitchFamily="18" charset="0"/>
                <a:cs typeface="Times New Roman" panose="02020603050405020304" pitchFamily="18" charset="0"/>
              </a:rPr>
              <a:t>Особую опасность представляют те факторы, которые оказывают непосредственное влияние на систему ценностей и отношений детей и молодежи к социальным явлениям, окружающим людям и собственной личности.</a:t>
            </a:r>
          </a:p>
        </p:txBody>
      </p:sp>
    </p:spTree>
    <p:extLst>
      <p:ext uri="{BB962C8B-B14F-4D97-AF65-F5344CB8AC3E}">
        <p14:creationId xmlns:p14="http://schemas.microsoft.com/office/powerpoint/2010/main" val="1778937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74;p3">
            <a:extLst>
              <a:ext uri="{FF2B5EF4-FFF2-40B4-BE49-F238E27FC236}">
                <a16:creationId xmlns:a16="http://schemas.microsoft.com/office/drawing/2014/main" id="{163D7A6F-9701-3145-958D-72BEEE62B986}"/>
              </a:ext>
            </a:extLst>
          </p:cNvPr>
          <p:cNvGrpSpPr/>
          <p:nvPr/>
        </p:nvGrpSpPr>
        <p:grpSpPr>
          <a:xfrm>
            <a:off x="2806135" y="164973"/>
            <a:ext cx="9078104" cy="716918"/>
            <a:chOff x="615187" y="231889"/>
            <a:chExt cx="9436734" cy="568592"/>
          </a:xfrm>
        </p:grpSpPr>
        <p:sp>
          <p:nvSpPr>
            <p:cNvPr id="5" name="Google Shape;75;p3">
              <a:extLst>
                <a:ext uri="{FF2B5EF4-FFF2-40B4-BE49-F238E27FC236}">
                  <a16:creationId xmlns:a16="http://schemas.microsoft.com/office/drawing/2014/main" id="{11D7F437-3E1E-9F4E-A68A-7706B035CCB2}"/>
                </a:ext>
              </a:extLst>
            </p:cNvPr>
            <p:cNvSpPr/>
            <p:nvPr/>
          </p:nvSpPr>
          <p:spPr>
            <a:xfrm>
              <a:off x="615187" y="389636"/>
              <a:ext cx="1679575" cy="410845"/>
            </a:xfrm>
            <a:custGeom>
              <a:avLst/>
              <a:gdLst/>
              <a:ahLst/>
              <a:cxnLst/>
              <a:rect l="l" t="t" r="r" b="b"/>
              <a:pathLst>
                <a:path w="1679575" h="410845" extrusionOk="0">
                  <a:moveTo>
                    <a:pt x="1679206" y="0"/>
                  </a:moveTo>
                  <a:lnTo>
                    <a:pt x="0" y="0"/>
                  </a:lnTo>
                  <a:lnTo>
                    <a:pt x="0" y="410806"/>
                  </a:lnTo>
                  <a:lnTo>
                    <a:pt x="1310995" y="410806"/>
                  </a:lnTo>
                  <a:lnTo>
                    <a:pt x="1679206" y="0"/>
                  </a:lnTo>
                  <a:close/>
                </a:path>
              </a:pathLst>
            </a:custGeom>
            <a:solidFill>
              <a:srgbClr val="C8DD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6" name="Google Shape;76;p3">
              <a:extLst>
                <a:ext uri="{FF2B5EF4-FFF2-40B4-BE49-F238E27FC236}">
                  <a16:creationId xmlns:a16="http://schemas.microsoft.com/office/drawing/2014/main" id="{42B893A8-52C0-0740-83F6-CB9C5C62E85A}"/>
                </a:ext>
              </a:extLst>
            </p:cNvPr>
            <p:cNvSpPr/>
            <p:nvPr/>
          </p:nvSpPr>
          <p:spPr>
            <a:xfrm>
              <a:off x="615187" y="231889"/>
              <a:ext cx="1637030" cy="415925"/>
            </a:xfrm>
            <a:custGeom>
              <a:avLst/>
              <a:gdLst/>
              <a:ahLst/>
              <a:cxnLst/>
              <a:rect l="l" t="t" r="r" b="b"/>
              <a:pathLst>
                <a:path w="1637030" h="415925" extrusionOk="0">
                  <a:moveTo>
                    <a:pt x="1636483" y="0"/>
                  </a:moveTo>
                  <a:lnTo>
                    <a:pt x="0" y="0"/>
                  </a:lnTo>
                  <a:lnTo>
                    <a:pt x="0" y="415734"/>
                  </a:lnTo>
                  <a:lnTo>
                    <a:pt x="1277632" y="415734"/>
                  </a:lnTo>
                  <a:lnTo>
                    <a:pt x="1636483" y="0"/>
                  </a:lnTo>
                  <a:close/>
                </a:path>
              </a:pathLst>
            </a:custGeom>
            <a:solidFill>
              <a:srgbClr val="0085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7" name="Google Shape;77;p3">
              <a:extLst>
                <a:ext uri="{FF2B5EF4-FFF2-40B4-BE49-F238E27FC236}">
                  <a16:creationId xmlns:a16="http://schemas.microsoft.com/office/drawing/2014/main" id="{9A49529E-52E7-1A4F-A98F-35B986F1CD6E}"/>
                </a:ext>
              </a:extLst>
            </p:cNvPr>
            <p:cNvSpPr/>
            <p:nvPr/>
          </p:nvSpPr>
          <p:spPr>
            <a:xfrm>
              <a:off x="2294762" y="241811"/>
              <a:ext cx="7757159" cy="406400"/>
            </a:xfrm>
            <a:custGeom>
              <a:avLst/>
              <a:gdLst/>
              <a:ahLst/>
              <a:cxnLst/>
              <a:rect l="l" t="t" r="r" b="b"/>
              <a:pathLst>
                <a:path w="7757159" h="406400" extrusionOk="0">
                  <a:moveTo>
                    <a:pt x="7756893" y="0"/>
                  </a:moveTo>
                  <a:lnTo>
                    <a:pt x="433387" y="0"/>
                  </a:lnTo>
                  <a:lnTo>
                    <a:pt x="0" y="405879"/>
                  </a:lnTo>
                  <a:lnTo>
                    <a:pt x="7756893" y="405879"/>
                  </a:lnTo>
                  <a:lnTo>
                    <a:pt x="7756893" y="0"/>
                  </a:lnTo>
                  <a:close/>
                </a:path>
              </a:pathLst>
            </a:custGeom>
            <a:solidFill>
              <a:srgbClr val="69B5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sp>
        <p:nvSpPr>
          <p:cNvPr id="8" name="Прямоугольник 7">
            <a:extLst>
              <a:ext uri="{FF2B5EF4-FFF2-40B4-BE49-F238E27FC236}">
                <a16:creationId xmlns:a16="http://schemas.microsoft.com/office/drawing/2014/main" id="{EE7C7BE4-F45A-714B-ABB8-C16C2BD2A2A8}"/>
              </a:ext>
            </a:extLst>
          </p:cNvPr>
          <p:cNvSpPr/>
          <p:nvPr/>
        </p:nvSpPr>
        <p:spPr>
          <a:xfrm>
            <a:off x="379307" y="6401972"/>
            <a:ext cx="11433386" cy="221238"/>
          </a:xfrm>
          <a:prstGeom prst="rect">
            <a:avLst/>
          </a:prstGeom>
          <a:solidFill>
            <a:srgbClr val="00B050"/>
          </a:solid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9" name="TextBox 8">
            <a:extLst>
              <a:ext uri="{FF2B5EF4-FFF2-40B4-BE49-F238E27FC236}">
                <a16:creationId xmlns:a16="http://schemas.microsoft.com/office/drawing/2014/main" id="{9E0CCC2F-E01B-674F-825F-9998361F33F5}"/>
              </a:ext>
            </a:extLst>
          </p:cNvPr>
          <p:cNvSpPr txBox="1"/>
          <p:nvPr/>
        </p:nvSpPr>
        <p:spPr>
          <a:xfrm>
            <a:off x="3357564" y="2297226"/>
            <a:ext cx="6708362" cy="3970318"/>
          </a:xfrm>
          <a:prstGeom prst="rect">
            <a:avLst/>
          </a:prstGeom>
          <a:noFill/>
        </p:spPr>
        <p:txBody>
          <a:bodyPr wrap="square" rtlCol="0">
            <a:spAutoFit/>
          </a:bodyPr>
          <a:lstStyle/>
          <a:p>
            <a:pPr marL="285750" lvl="0" indent="-285750" fontAlgn="base">
              <a:buFont typeface="Wingdings" pitchFamily="2" charset="2"/>
              <a:buChar char="Ø"/>
            </a:pPr>
            <a:r>
              <a:rPr lang="ru-RU" dirty="0">
                <a:latin typeface="Times New Roman" panose="02020603050405020304" pitchFamily="18" charset="0"/>
                <a:cs typeface="Times New Roman" panose="02020603050405020304" pitchFamily="18" charset="0"/>
              </a:rPr>
              <a:t>арт-терапия (рисование, лепка);</a:t>
            </a:r>
          </a:p>
          <a:p>
            <a:pPr marL="285750" lvl="0" indent="-285750" fontAlgn="base">
              <a:buFont typeface="Wingdings" pitchFamily="2" charset="2"/>
              <a:buChar char="Ø"/>
            </a:pPr>
            <a:r>
              <a:rPr lang="ru-RU" dirty="0">
                <a:latin typeface="Times New Roman" panose="02020603050405020304" pitchFamily="18" charset="0"/>
                <a:cs typeface="Times New Roman" panose="02020603050405020304" pitchFamily="18" charset="0"/>
              </a:rPr>
              <a:t>игровая терапия;</a:t>
            </a:r>
          </a:p>
          <a:p>
            <a:pPr marL="285750" lvl="0" indent="-285750" fontAlgn="base">
              <a:buFont typeface="Wingdings" pitchFamily="2" charset="2"/>
              <a:buChar char="Ø"/>
            </a:pPr>
            <a:r>
              <a:rPr lang="ru-RU" dirty="0">
                <a:latin typeface="Times New Roman" panose="02020603050405020304" pitchFamily="18" charset="0"/>
                <a:cs typeface="Times New Roman" panose="02020603050405020304" pitchFamily="18" charset="0"/>
              </a:rPr>
              <a:t>техники когнитивной психотерапии;</a:t>
            </a:r>
          </a:p>
          <a:p>
            <a:pPr marL="285750" lvl="0" indent="-285750" fontAlgn="base">
              <a:buFont typeface="Wingdings" pitchFamily="2" charset="2"/>
              <a:buChar char="Ø"/>
            </a:pPr>
            <a:r>
              <a:rPr lang="ru-RU" dirty="0">
                <a:latin typeface="Times New Roman" panose="02020603050405020304" pitchFamily="18" charset="0"/>
                <a:cs typeface="Times New Roman" panose="02020603050405020304" pitchFamily="18" charset="0"/>
              </a:rPr>
              <a:t>техники ОРКТ;</a:t>
            </a:r>
          </a:p>
          <a:p>
            <a:pPr marL="285750" lvl="0" indent="-285750" fontAlgn="base">
              <a:buFont typeface="Wingdings" pitchFamily="2" charset="2"/>
              <a:buChar char="Ø"/>
            </a:pPr>
            <a:r>
              <a:rPr lang="ru-RU" dirty="0">
                <a:latin typeface="Times New Roman" panose="02020603050405020304" pitchFamily="18" charset="0"/>
                <a:cs typeface="Times New Roman" panose="02020603050405020304" pitchFamily="18" charset="0"/>
              </a:rPr>
              <a:t>техники РЭП;</a:t>
            </a:r>
          </a:p>
          <a:p>
            <a:pPr marL="285750" lvl="0" indent="-285750" fontAlgn="base">
              <a:buFont typeface="Wingdings" pitchFamily="2" charset="2"/>
              <a:buChar char="Ø"/>
            </a:pPr>
            <a:r>
              <a:rPr lang="ru-RU" dirty="0">
                <a:latin typeface="Times New Roman" panose="02020603050405020304" pitchFamily="18" charset="0"/>
                <a:cs typeface="Times New Roman" panose="02020603050405020304" pitchFamily="18" charset="0"/>
              </a:rPr>
              <a:t>ресурсные техники;</a:t>
            </a:r>
          </a:p>
          <a:p>
            <a:pPr marL="285750" lvl="0" indent="-285750" fontAlgn="base">
              <a:buFont typeface="Wingdings" pitchFamily="2" charset="2"/>
              <a:buChar char="Ø"/>
            </a:pPr>
            <a:r>
              <a:rPr lang="ru-RU" dirty="0">
                <a:latin typeface="Times New Roman" panose="02020603050405020304" pitchFamily="18" charset="0"/>
                <a:cs typeface="Times New Roman" panose="02020603050405020304" pitchFamily="18" charset="0"/>
              </a:rPr>
              <a:t>техники эмоционального </a:t>
            </a:r>
            <a:r>
              <a:rPr lang="ru-RU" dirty="0" err="1">
                <a:latin typeface="Times New Roman" panose="02020603050405020304" pitchFamily="18" charset="0"/>
                <a:cs typeface="Times New Roman" panose="02020603050405020304" pitchFamily="18" charset="0"/>
              </a:rPr>
              <a:t>отреагирования</a:t>
            </a:r>
            <a:r>
              <a:rPr lang="ru-RU" dirty="0">
                <a:latin typeface="Times New Roman" panose="02020603050405020304" pitchFamily="18" charset="0"/>
                <a:cs typeface="Times New Roman" panose="02020603050405020304" pitchFamily="18" charset="0"/>
              </a:rPr>
              <a:t>;</a:t>
            </a:r>
          </a:p>
          <a:p>
            <a:pPr marL="285750" lvl="0" indent="-285750" fontAlgn="base">
              <a:buFont typeface="Wingdings" pitchFamily="2" charset="2"/>
              <a:buChar char="Ø"/>
            </a:pPr>
            <a:r>
              <a:rPr lang="ru-RU" dirty="0">
                <a:latin typeface="Times New Roman" panose="02020603050405020304" pitchFamily="18" charset="0"/>
                <a:cs typeface="Times New Roman" panose="02020603050405020304" pitchFamily="18" charset="0"/>
              </a:rPr>
              <a:t>техники </a:t>
            </a:r>
            <a:r>
              <a:rPr lang="ru-RU" dirty="0" err="1">
                <a:latin typeface="Times New Roman" panose="02020603050405020304" pitchFamily="18" charset="0"/>
                <a:cs typeface="Times New Roman" panose="02020603050405020304" pitchFamily="18" charset="0"/>
              </a:rPr>
              <a:t>символдрамы</a:t>
            </a:r>
            <a:r>
              <a:rPr lang="ru-RU" dirty="0">
                <a:latin typeface="Times New Roman" panose="02020603050405020304" pitchFamily="18" charset="0"/>
                <a:cs typeface="Times New Roman" panose="02020603050405020304" pitchFamily="18" charset="0"/>
              </a:rPr>
              <a:t>;</a:t>
            </a:r>
          </a:p>
          <a:p>
            <a:pPr marL="285750" lvl="0" indent="-285750" fontAlgn="base">
              <a:buFont typeface="Wingdings" pitchFamily="2" charset="2"/>
              <a:buChar char="Ø"/>
            </a:pPr>
            <a:r>
              <a:rPr lang="ru-RU" dirty="0">
                <a:latin typeface="Times New Roman" panose="02020603050405020304" pitchFamily="18" charset="0"/>
                <a:cs typeface="Times New Roman" panose="02020603050405020304" pitchFamily="18" charset="0"/>
              </a:rPr>
              <a:t>техники системных расстановок;</a:t>
            </a:r>
          </a:p>
          <a:p>
            <a:pPr marL="285750" lvl="0" indent="-285750" fontAlgn="base">
              <a:buFont typeface="Wingdings" pitchFamily="2" charset="2"/>
              <a:buChar char="Ø"/>
            </a:pPr>
            <a:r>
              <a:rPr lang="ru-RU" dirty="0">
                <a:latin typeface="Times New Roman" panose="02020603050405020304" pitchFamily="18" charset="0"/>
                <a:cs typeface="Times New Roman" panose="02020603050405020304" pitchFamily="18" charset="0"/>
              </a:rPr>
              <a:t>методы телесно-ориентированной терапии;</a:t>
            </a:r>
          </a:p>
          <a:p>
            <a:pPr marL="285750" lvl="0" indent="-285750" fontAlgn="base">
              <a:buFont typeface="Wingdings" pitchFamily="2" charset="2"/>
              <a:buChar char="Ø"/>
            </a:pPr>
            <a:r>
              <a:rPr lang="ru-RU" dirty="0">
                <a:latin typeface="Times New Roman" panose="02020603050405020304" pitchFamily="18" charset="0"/>
                <a:cs typeface="Times New Roman" panose="02020603050405020304" pitchFamily="18" charset="0"/>
              </a:rPr>
              <a:t>методы и техники </a:t>
            </a:r>
            <a:r>
              <a:rPr lang="ru-RU" dirty="0" err="1">
                <a:latin typeface="Times New Roman" panose="02020603050405020304" pitchFamily="18" charset="0"/>
                <a:cs typeface="Times New Roman" panose="02020603050405020304" pitchFamily="18" charset="0"/>
              </a:rPr>
              <a:t>саморегуляции</a:t>
            </a:r>
            <a:r>
              <a:rPr lang="ru-RU" dirty="0">
                <a:latin typeface="Times New Roman" panose="02020603050405020304" pitchFamily="18" charset="0"/>
                <a:cs typeface="Times New Roman" panose="02020603050405020304" pitchFamily="18" charset="0"/>
              </a:rPr>
              <a:t>;</a:t>
            </a:r>
          </a:p>
          <a:p>
            <a:pPr marL="285750" lvl="0" indent="-285750" fontAlgn="base">
              <a:buFont typeface="Wingdings" pitchFamily="2" charset="2"/>
              <a:buChar char="Ø"/>
            </a:pPr>
            <a:r>
              <a:rPr lang="ru-RU" dirty="0">
                <a:latin typeface="Times New Roman" panose="02020603050405020304" pitchFamily="18" charset="0"/>
                <a:cs typeface="Times New Roman" panose="02020603050405020304" pitchFamily="18" charset="0"/>
              </a:rPr>
              <a:t>экспресс-диагностика и визуальная психодиагностика, диагностика состояний с помощью МАК.</a:t>
            </a:r>
          </a:p>
          <a:p>
            <a:endParaRPr lang="ru-RU" dirty="0">
              <a:latin typeface="Times New Roman" panose="02020603050405020304" pitchFamily="18" charset="0"/>
              <a:cs typeface="Times New Roman" panose="02020603050405020304" pitchFamily="18" charset="0"/>
            </a:endParaRPr>
          </a:p>
        </p:txBody>
      </p:sp>
      <p:pic>
        <p:nvPicPr>
          <p:cNvPr id="10" name="Рисунок 9">
            <a:extLst>
              <a:ext uri="{FF2B5EF4-FFF2-40B4-BE49-F238E27FC236}">
                <a16:creationId xmlns:a16="http://schemas.microsoft.com/office/drawing/2014/main" id="{55D9770A-06B0-D943-A892-4804623602D4}"/>
              </a:ext>
            </a:extLst>
          </p:cNvPr>
          <p:cNvPicPr>
            <a:picLocks noChangeAspect="1"/>
          </p:cNvPicPr>
          <p:nvPr/>
        </p:nvPicPr>
        <p:blipFill rotWithShape="1">
          <a:blip r:embed="rId2"/>
          <a:srcRect l="19303"/>
          <a:stretch/>
        </p:blipFill>
        <p:spPr>
          <a:xfrm>
            <a:off x="7443788" y="1026333"/>
            <a:ext cx="4368905" cy="2541786"/>
          </a:xfrm>
          <a:prstGeom prst="rect">
            <a:avLst/>
          </a:prstGeom>
        </p:spPr>
      </p:pic>
      <p:sp>
        <p:nvSpPr>
          <p:cNvPr id="11" name="Прямоугольник 10">
            <a:extLst>
              <a:ext uri="{FF2B5EF4-FFF2-40B4-BE49-F238E27FC236}">
                <a16:creationId xmlns:a16="http://schemas.microsoft.com/office/drawing/2014/main" id="{384048BC-3E8F-2148-A01B-8928D65C97D2}"/>
              </a:ext>
            </a:extLst>
          </p:cNvPr>
          <p:cNvSpPr/>
          <p:nvPr/>
        </p:nvSpPr>
        <p:spPr>
          <a:xfrm>
            <a:off x="371346" y="3831439"/>
            <a:ext cx="2414587" cy="6771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accent1"/>
                </a:solidFill>
                <a:latin typeface="Times New Roman" panose="02020603050405020304" pitchFamily="18" charset="0"/>
                <a:cs typeface="Times New Roman" panose="02020603050405020304" pitchFamily="18" charset="0"/>
              </a:rPr>
              <a:t>Методы и инструменты работы</a:t>
            </a:r>
          </a:p>
        </p:txBody>
      </p:sp>
      <p:sp>
        <p:nvSpPr>
          <p:cNvPr id="12" name="Открывающая фигурная скобка 11">
            <a:extLst>
              <a:ext uri="{FF2B5EF4-FFF2-40B4-BE49-F238E27FC236}">
                <a16:creationId xmlns:a16="http://schemas.microsoft.com/office/drawing/2014/main" id="{9894758E-6048-7E4D-BE3D-3C40805E325E}"/>
              </a:ext>
            </a:extLst>
          </p:cNvPr>
          <p:cNvSpPr/>
          <p:nvPr/>
        </p:nvSpPr>
        <p:spPr>
          <a:xfrm>
            <a:off x="2976477" y="2216886"/>
            <a:ext cx="381087" cy="390621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pic>
        <p:nvPicPr>
          <p:cNvPr id="13" name="Рисунок 12">
            <a:extLst>
              <a:ext uri="{FF2B5EF4-FFF2-40B4-BE49-F238E27FC236}">
                <a16:creationId xmlns:a16="http://schemas.microsoft.com/office/drawing/2014/main" id="{4AABF904-1F34-984F-926C-65AA0098059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7761" y="189145"/>
            <a:ext cx="1117114" cy="45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Рисунок 13">
            <a:extLst>
              <a:ext uri="{FF2B5EF4-FFF2-40B4-BE49-F238E27FC236}">
                <a16:creationId xmlns:a16="http://schemas.microsoft.com/office/drawing/2014/main" id="{88BEA1B8-33DC-A748-A028-C0333AE29B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620514" y="207603"/>
            <a:ext cx="1117115" cy="5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906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Рисунок 49">
            <a:extLst>
              <a:ext uri="{FF2B5EF4-FFF2-40B4-BE49-F238E27FC236}">
                <a16:creationId xmlns:a16="http://schemas.microsoft.com/office/drawing/2014/main" id="{E42CCB73-25E5-4EAC-994C-DE6B4956B6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620513" y="141450"/>
            <a:ext cx="1117115" cy="5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Рисунок 55">
            <a:extLst>
              <a:ext uri="{FF2B5EF4-FFF2-40B4-BE49-F238E27FC236}">
                <a16:creationId xmlns:a16="http://schemas.microsoft.com/office/drawing/2014/main" id="{E42CCB73-25E5-4EAC-994C-DE6B4956B66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4805" y="133325"/>
            <a:ext cx="1117114" cy="45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Скругленный прямоугольник 9">
            <a:extLst>
              <a:ext uri="{FF2B5EF4-FFF2-40B4-BE49-F238E27FC236}">
                <a16:creationId xmlns:a16="http://schemas.microsoft.com/office/drawing/2014/main" id="{859A055D-709B-044A-BD2B-05816DFC4ED4}"/>
              </a:ext>
            </a:extLst>
          </p:cNvPr>
          <p:cNvSpPr/>
          <p:nvPr/>
        </p:nvSpPr>
        <p:spPr>
          <a:xfrm>
            <a:off x="4024692" y="227389"/>
            <a:ext cx="2665508" cy="7384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ru-RU" sz="1600" dirty="0">
                <a:solidFill>
                  <a:schemeClr val="bg1"/>
                </a:solidFill>
                <a:latin typeface="Times New Roman" panose="02020603050405020304" pitchFamily="18" charset="0"/>
                <a:ea typeface="Microsoft JhengHei UI" panose="020B0604030504040204" pitchFamily="34" charset="-120"/>
                <a:cs typeface="Times New Roman" panose="02020603050405020304" pitchFamily="18" charset="0"/>
              </a:rPr>
              <a:t>Вход на портал</a:t>
            </a:r>
          </a:p>
        </p:txBody>
      </p:sp>
      <p:sp>
        <p:nvSpPr>
          <p:cNvPr id="2" name="Прямоугольник 1">
            <a:extLst>
              <a:ext uri="{FF2B5EF4-FFF2-40B4-BE49-F238E27FC236}">
                <a16:creationId xmlns:a16="http://schemas.microsoft.com/office/drawing/2014/main" id="{B4F18B10-85D3-FD48-A70F-965D571DCA6D}"/>
              </a:ext>
            </a:extLst>
          </p:cNvPr>
          <p:cNvSpPr/>
          <p:nvPr/>
        </p:nvSpPr>
        <p:spPr>
          <a:xfrm>
            <a:off x="1868773" y="651850"/>
            <a:ext cx="8454452" cy="1200329"/>
          </a:xfrm>
          <a:prstGeom prst="rect">
            <a:avLst/>
          </a:prstGeom>
        </p:spPr>
        <p:txBody>
          <a:bodyPr wrap="square">
            <a:spAutoFit/>
          </a:bodyPr>
          <a:lstStyle/>
          <a:p>
            <a:pPr algn="ctr"/>
            <a:r>
              <a:rPr lang="ru-RU" b="1" dirty="0">
                <a:solidFill>
                  <a:schemeClr val="accent1">
                    <a:lumMod val="75000"/>
                  </a:schemeClr>
                </a:solidFill>
                <a:latin typeface="Times New Roman" panose="02020603050405020304" pitchFamily="18" charset="0"/>
                <a:cs typeface="Times New Roman" panose="02020603050405020304" pitchFamily="18" charset="0"/>
              </a:rPr>
              <a:t>«Перечень поручений по итогам встречи с общественностью по вопросам общего образования» (утв. Президентом РФ 30.09.2021 г. №Пр-1845)</a:t>
            </a:r>
          </a:p>
          <a:p>
            <a:pPr algn="ctr"/>
            <a:r>
              <a:rPr lang="ru-RU" dirty="0">
                <a:latin typeface="Times New Roman" panose="02020603050405020304" pitchFamily="18" charset="0"/>
                <a:cs typeface="Times New Roman" panose="02020603050405020304" pitchFamily="18" charset="0"/>
              </a:rPr>
              <a:t>Ссылка: </a:t>
            </a:r>
            <a:r>
              <a:rPr lang="en" dirty="0">
                <a:latin typeface="Times New Roman" panose="02020603050405020304" pitchFamily="18" charset="0"/>
                <a:cs typeface="Times New Roman" panose="02020603050405020304" pitchFamily="18" charset="0"/>
                <a:hlinkClick r:id="rId4"/>
              </a:rPr>
              <a:t>https://legalacts.ru/doc/perechen-poruchenii-po-itogam-vstrechi-s-obshchestvennostiu-po-voprosam/</a:t>
            </a:r>
            <a:endParaRPr lang="ru-RU" dirty="0">
              <a:latin typeface="Times New Roman" panose="02020603050405020304" pitchFamily="18"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A2146C1E-6C60-A842-AC12-D0D23B96E8F4}"/>
              </a:ext>
            </a:extLst>
          </p:cNvPr>
          <p:cNvSpPr/>
          <p:nvPr/>
        </p:nvSpPr>
        <p:spPr>
          <a:xfrm>
            <a:off x="1620513" y="2095150"/>
            <a:ext cx="9909420" cy="923330"/>
          </a:xfrm>
          <a:prstGeom prst="rect">
            <a:avLst/>
          </a:prstGeom>
        </p:spPr>
        <p:txBody>
          <a:bodyPr wrap="square">
            <a:spAutoFit/>
          </a:bodyPr>
          <a:lstStyle/>
          <a:p>
            <a:pPr algn="just"/>
            <a:r>
              <a:rPr lang="ru-RU" dirty="0">
                <a:solidFill>
                  <a:srgbClr val="212529"/>
                </a:solidFill>
                <a:latin typeface="Times New Roman" panose="02020603050405020304" pitchFamily="18" charset="0"/>
                <a:cs typeface="Times New Roman" panose="02020603050405020304" pitchFamily="18" charset="0"/>
              </a:rPr>
              <a:t>е) разработать концепцию создания цифровой платформы, предназначенной для оказания психологической помощи несовершеннолетним гражданам, их родителям (законным представителям (в </a:t>
            </a:r>
            <a:r>
              <a:rPr lang="ru-RU" dirty="0">
                <a:latin typeface="Times New Roman" panose="02020603050405020304" pitchFamily="18" charset="0"/>
                <a:cs typeface="Times New Roman" panose="02020603050405020304" pitchFamily="18" charset="0"/>
              </a:rPr>
              <a:t>рамках национального проекта «Образование»)</a:t>
            </a:r>
          </a:p>
        </p:txBody>
      </p:sp>
      <p:pic>
        <p:nvPicPr>
          <p:cNvPr id="8" name="Рисунок 7">
            <a:extLst>
              <a:ext uri="{FF2B5EF4-FFF2-40B4-BE49-F238E27FC236}">
                <a16:creationId xmlns:a16="http://schemas.microsoft.com/office/drawing/2014/main" id="{FC1F0204-C4A6-DE49-B56D-F0E2AC975F4A}"/>
              </a:ext>
            </a:extLst>
          </p:cNvPr>
          <p:cNvPicPr>
            <a:picLocks noChangeAspect="1"/>
          </p:cNvPicPr>
          <p:nvPr/>
        </p:nvPicPr>
        <p:blipFill>
          <a:blip r:embed="rId5"/>
          <a:stretch>
            <a:fillRect/>
          </a:stretch>
        </p:blipFill>
        <p:spPr>
          <a:xfrm>
            <a:off x="10060722" y="709140"/>
            <a:ext cx="1226872" cy="1226872"/>
          </a:xfrm>
          <a:prstGeom prst="rect">
            <a:avLst/>
          </a:prstGeom>
        </p:spPr>
      </p:pic>
      <p:pic>
        <p:nvPicPr>
          <p:cNvPr id="11" name="Рисунок 10" descr="Диаграмма принятия решений">
            <a:extLst>
              <a:ext uri="{FF2B5EF4-FFF2-40B4-BE49-F238E27FC236}">
                <a16:creationId xmlns:a16="http://schemas.microsoft.com/office/drawing/2014/main" id="{2DD12C7C-E5DC-124D-B0B1-BDDD0D27775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7761" y="2141691"/>
            <a:ext cx="1159272" cy="1159272"/>
          </a:xfrm>
          <a:prstGeom prst="rect">
            <a:avLst/>
          </a:prstGeom>
        </p:spPr>
      </p:pic>
      <p:sp>
        <p:nvSpPr>
          <p:cNvPr id="20" name="Прямоугольник 19">
            <a:extLst>
              <a:ext uri="{FF2B5EF4-FFF2-40B4-BE49-F238E27FC236}">
                <a16:creationId xmlns:a16="http://schemas.microsoft.com/office/drawing/2014/main" id="{81D7BD97-6981-B045-9FDC-701C6945A207}"/>
              </a:ext>
            </a:extLst>
          </p:cNvPr>
          <p:cNvSpPr/>
          <p:nvPr/>
        </p:nvSpPr>
        <p:spPr>
          <a:xfrm>
            <a:off x="6990979" y="4496826"/>
            <a:ext cx="3069743" cy="60327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Times New Roman" panose="02020603050405020304" pitchFamily="18" charset="0"/>
                <a:cs typeface="Times New Roman" panose="02020603050405020304" pitchFamily="18" charset="0"/>
              </a:rPr>
              <a:t>Экстренная психологическая помощь</a:t>
            </a:r>
          </a:p>
        </p:txBody>
      </p:sp>
      <p:sp>
        <p:nvSpPr>
          <p:cNvPr id="21" name="Прямоугольник 20">
            <a:extLst>
              <a:ext uri="{FF2B5EF4-FFF2-40B4-BE49-F238E27FC236}">
                <a16:creationId xmlns:a16="http://schemas.microsoft.com/office/drawing/2014/main" id="{FAEB67F2-08C5-3241-B01D-B0BB5C5D085C}"/>
              </a:ext>
            </a:extLst>
          </p:cNvPr>
          <p:cNvSpPr/>
          <p:nvPr/>
        </p:nvSpPr>
        <p:spPr>
          <a:xfrm>
            <a:off x="1792663" y="4525810"/>
            <a:ext cx="3069743" cy="603271"/>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Times New Roman" panose="02020603050405020304" pitchFamily="18" charset="0"/>
                <a:cs typeface="Times New Roman" panose="02020603050405020304" pitchFamily="18" charset="0"/>
              </a:rPr>
              <a:t>Психологическая помощь</a:t>
            </a:r>
          </a:p>
        </p:txBody>
      </p:sp>
      <p:sp>
        <p:nvSpPr>
          <p:cNvPr id="22" name="Прямоугольник 21">
            <a:extLst>
              <a:ext uri="{FF2B5EF4-FFF2-40B4-BE49-F238E27FC236}">
                <a16:creationId xmlns:a16="http://schemas.microsoft.com/office/drawing/2014/main" id="{4335060D-3D11-6440-AAE2-BD15466C55A0}"/>
              </a:ext>
            </a:extLst>
          </p:cNvPr>
          <p:cNvSpPr/>
          <p:nvPr/>
        </p:nvSpPr>
        <p:spPr>
          <a:xfrm>
            <a:off x="4024692" y="3275791"/>
            <a:ext cx="3755204" cy="7712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accent1"/>
                </a:solidFill>
                <a:latin typeface="Times New Roman" panose="02020603050405020304" pitchFamily="18" charset="0"/>
              </a:rPr>
              <a:t>Архитектура Цифровой платформы</a:t>
            </a:r>
          </a:p>
        </p:txBody>
      </p:sp>
      <p:cxnSp>
        <p:nvCxnSpPr>
          <p:cNvPr id="24" name="Соединительная линия уступом 23">
            <a:extLst>
              <a:ext uri="{FF2B5EF4-FFF2-40B4-BE49-F238E27FC236}">
                <a16:creationId xmlns:a16="http://schemas.microsoft.com/office/drawing/2014/main" id="{13C9E571-749F-6041-88F9-53D35FA4FB8A}"/>
              </a:ext>
            </a:extLst>
          </p:cNvPr>
          <p:cNvCxnSpPr>
            <a:stCxn id="22" idx="2"/>
          </p:cNvCxnSpPr>
          <p:nvPr/>
        </p:nvCxnSpPr>
        <p:spPr>
          <a:xfrm rot="16200000" flipH="1">
            <a:off x="6059782" y="3889503"/>
            <a:ext cx="773709" cy="108868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Соединительная линия уступом 29">
            <a:extLst>
              <a:ext uri="{FF2B5EF4-FFF2-40B4-BE49-F238E27FC236}">
                <a16:creationId xmlns:a16="http://schemas.microsoft.com/office/drawing/2014/main" id="{F66D1BF7-423C-5A4F-829A-DFA9B1951631}"/>
              </a:ext>
            </a:extLst>
          </p:cNvPr>
          <p:cNvCxnSpPr>
            <a:stCxn id="22" idx="2"/>
            <a:endCxn id="21" idx="3"/>
          </p:cNvCxnSpPr>
          <p:nvPr/>
        </p:nvCxnSpPr>
        <p:spPr>
          <a:xfrm rot="5400000">
            <a:off x="4992123" y="3917275"/>
            <a:ext cx="780454" cy="10398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Прямоугольник 3">
            <a:extLst>
              <a:ext uri="{FF2B5EF4-FFF2-40B4-BE49-F238E27FC236}">
                <a16:creationId xmlns:a16="http://schemas.microsoft.com/office/drawing/2014/main" id="{A1CBEDDB-C7AC-A074-007E-27F554899528}"/>
              </a:ext>
            </a:extLst>
          </p:cNvPr>
          <p:cNvSpPr/>
          <p:nvPr/>
        </p:nvSpPr>
        <p:spPr>
          <a:xfrm>
            <a:off x="4367422" y="5306264"/>
            <a:ext cx="3069743" cy="60327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Times New Roman" panose="02020603050405020304" pitchFamily="18" charset="0"/>
                <a:cs typeface="Times New Roman" panose="02020603050405020304" pitchFamily="18" charset="0"/>
              </a:rPr>
              <a:t>Цифровая инфраструктура психологической службы</a:t>
            </a:r>
          </a:p>
        </p:txBody>
      </p:sp>
      <p:grpSp>
        <p:nvGrpSpPr>
          <p:cNvPr id="17" name="Google Shape;74;p3">
            <a:extLst>
              <a:ext uri="{FF2B5EF4-FFF2-40B4-BE49-F238E27FC236}">
                <a16:creationId xmlns:a16="http://schemas.microsoft.com/office/drawing/2014/main" id="{1BCCDA83-E31C-9544-AFCE-EA5578C597FE}"/>
              </a:ext>
            </a:extLst>
          </p:cNvPr>
          <p:cNvGrpSpPr/>
          <p:nvPr/>
        </p:nvGrpSpPr>
        <p:grpSpPr>
          <a:xfrm>
            <a:off x="2806135" y="109954"/>
            <a:ext cx="9078104" cy="541893"/>
            <a:chOff x="615187" y="231889"/>
            <a:chExt cx="9436734" cy="568592"/>
          </a:xfrm>
        </p:grpSpPr>
        <p:sp>
          <p:nvSpPr>
            <p:cNvPr id="18" name="Google Shape;75;p3">
              <a:extLst>
                <a:ext uri="{FF2B5EF4-FFF2-40B4-BE49-F238E27FC236}">
                  <a16:creationId xmlns:a16="http://schemas.microsoft.com/office/drawing/2014/main" id="{BF76B061-B392-7D45-B0CA-3B8ABA5C996E}"/>
                </a:ext>
              </a:extLst>
            </p:cNvPr>
            <p:cNvSpPr/>
            <p:nvPr/>
          </p:nvSpPr>
          <p:spPr>
            <a:xfrm>
              <a:off x="615187" y="389636"/>
              <a:ext cx="1679575" cy="410845"/>
            </a:xfrm>
            <a:custGeom>
              <a:avLst/>
              <a:gdLst/>
              <a:ahLst/>
              <a:cxnLst/>
              <a:rect l="l" t="t" r="r" b="b"/>
              <a:pathLst>
                <a:path w="1679575" h="410845" extrusionOk="0">
                  <a:moveTo>
                    <a:pt x="1679206" y="0"/>
                  </a:moveTo>
                  <a:lnTo>
                    <a:pt x="0" y="0"/>
                  </a:lnTo>
                  <a:lnTo>
                    <a:pt x="0" y="410806"/>
                  </a:lnTo>
                  <a:lnTo>
                    <a:pt x="1310995" y="410806"/>
                  </a:lnTo>
                  <a:lnTo>
                    <a:pt x="1679206" y="0"/>
                  </a:lnTo>
                  <a:close/>
                </a:path>
              </a:pathLst>
            </a:custGeom>
            <a:solidFill>
              <a:srgbClr val="C8DD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9" name="Google Shape;76;p3">
              <a:extLst>
                <a:ext uri="{FF2B5EF4-FFF2-40B4-BE49-F238E27FC236}">
                  <a16:creationId xmlns:a16="http://schemas.microsoft.com/office/drawing/2014/main" id="{BD297415-E84D-DF40-B487-CF070F2376A3}"/>
                </a:ext>
              </a:extLst>
            </p:cNvPr>
            <p:cNvSpPr/>
            <p:nvPr/>
          </p:nvSpPr>
          <p:spPr>
            <a:xfrm>
              <a:off x="615187" y="231889"/>
              <a:ext cx="1637030" cy="415925"/>
            </a:xfrm>
            <a:custGeom>
              <a:avLst/>
              <a:gdLst/>
              <a:ahLst/>
              <a:cxnLst/>
              <a:rect l="l" t="t" r="r" b="b"/>
              <a:pathLst>
                <a:path w="1637030" h="415925" extrusionOk="0">
                  <a:moveTo>
                    <a:pt x="1636483" y="0"/>
                  </a:moveTo>
                  <a:lnTo>
                    <a:pt x="0" y="0"/>
                  </a:lnTo>
                  <a:lnTo>
                    <a:pt x="0" y="415734"/>
                  </a:lnTo>
                  <a:lnTo>
                    <a:pt x="1277632" y="415734"/>
                  </a:lnTo>
                  <a:lnTo>
                    <a:pt x="1636483" y="0"/>
                  </a:lnTo>
                  <a:close/>
                </a:path>
              </a:pathLst>
            </a:custGeom>
            <a:solidFill>
              <a:srgbClr val="0085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3" name="Google Shape;77;p3">
              <a:extLst>
                <a:ext uri="{FF2B5EF4-FFF2-40B4-BE49-F238E27FC236}">
                  <a16:creationId xmlns:a16="http://schemas.microsoft.com/office/drawing/2014/main" id="{6902566B-A022-F940-97C4-ADAB0343DDA5}"/>
                </a:ext>
              </a:extLst>
            </p:cNvPr>
            <p:cNvSpPr/>
            <p:nvPr/>
          </p:nvSpPr>
          <p:spPr>
            <a:xfrm>
              <a:off x="2294762" y="241811"/>
              <a:ext cx="7757159" cy="406400"/>
            </a:xfrm>
            <a:custGeom>
              <a:avLst/>
              <a:gdLst/>
              <a:ahLst/>
              <a:cxnLst/>
              <a:rect l="l" t="t" r="r" b="b"/>
              <a:pathLst>
                <a:path w="7757159" h="406400" extrusionOk="0">
                  <a:moveTo>
                    <a:pt x="7756893" y="0"/>
                  </a:moveTo>
                  <a:lnTo>
                    <a:pt x="433387" y="0"/>
                  </a:lnTo>
                  <a:lnTo>
                    <a:pt x="0" y="405879"/>
                  </a:lnTo>
                  <a:lnTo>
                    <a:pt x="7756893" y="405879"/>
                  </a:lnTo>
                  <a:lnTo>
                    <a:pt x="7756893" y="0"/>
                  </a:lnTo>
                  <a:close/>
                </a:path>
              </a:pathLst>
            </a:custGeom>
            <a:solidFill>
              <a:srgbClr val="69B5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sp>
        <p:nvSpPr>
          <p:cNvPr id="25" name="Прямоугольник 24">
            <a:extLst>
              <a:ext uri="{FF2B5EF4-FFF2-40B4-BE49-F238E27FC236}">
                <a16:creationId xmlns:a16="http://schemas.microsoft.com/office/drawing/2014/main" id="{0C906CD9-6442-274F-A4CB-D0A084B44978}"/>
              </a:ext>
            </a:extLst>
          </p:cNvPr>
          <p:cNvSpPr/>
          <p:nvPr/>
        </p:nvSpPr>
        <p:spPr>
          <a:xfrm>
            <a:off x="355124" y="6467823"/>
            <a:ext cx="11433386" cy="221238"/>
          </a:xfrm>
          <a:prstGeom prst="rect">
            <a:avLst/>
          </a:prstGeom>
          <a:solidFill>
            <a:srgbClr val="00B050"/>
          </a:solid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3823748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EE7C7BE4-F45A-714B-ABB8-C16C2BD2A2A8}"/>
              </a:ext>
            </a:extLst>
          </p:cNvPr>
          <p:cNvSpPr/>
          <p:nvPr/>
        </p:nvSpPr>
        <p:spPr>
          <a:xfrm>
            <a:off x="321419" y="6577348"/>
            <a:ext cx="11433386" cy="163349"/>
          </a:xfrm>
          <a:prstGeom prst="rect">
            <a:avLst/>
          </a:prstGeom>
          <a:solidFill>
            <a:srgbClr val="00B050"/>
          </a:solid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10" name="Рисунок 9">
            <a:extLst>
              <a:ext uri="{FF2B5EF4-FFF2-40B4-BE49-F238E27FC236}">
                <a16:creationId xmlns:a16="http://schemas.microsoft.com/office/drawing/2014/main" id="{E0AF9C47-6A2F-CD4E-A156-5497D502C0A6}"/>
              </a:ext>
            </a:extLst>
          </p:cNvPr>
          <p:cNvPicPr>
            <a:picLocks noChangeAspect="1"/>
          </p:cNvPicPr>
          <p:nvPr/>
        </p:nvPicPr>
        <p:blipFill>
          <a:blip r:embed="rId2"/>
          <a:stretch>
            <a:fillRect/>
          </a:stretch>
        </p:blipFill>
        <p:spPr>
          <a:xfrm>
            <a:off x="1751627" y="1888930"/>
            <a:ext cx="1099212" cy="1099212"/>
          </a:xfrm>
          <a:prstGeom prst="rect">
            <a:avLst/>
          </a:prstGeom>
        </p:spPr>
      </p:pic>
      <p:sp>
        <p:nvSpPr>
          <p:cNvPr id="11" name="TextBox 10">
            <a:extLst>
              <a:ext uri="{FF2B5EF4-FFF2-40B4-BE49-F238E27FC236}">
                <a16:creationId xmlns:a16="http://schemas.microsoft.com/office/drawing/2014/main" id="{9FF59511-7C09-9848-A5C8-1244FD9A9D40}"/>
              </a:ext>
            </a:extLst>
          </p:cNvPr>
          <p:cNvSpPr txBox="1"/>
          <p:nvPr/>
        </p:nvSpPr>
        <p:spPr>
          <a:xfrm>
            <a:off x="4169772" y="1845677"/>
            <a:ext cx="6675081" cy="1200329"/>
          </a:xfrm>
          <a:prstGeom prst="rect">
            <a:avLst/>
          </a:prstGeom>
          <a:noFill/>
        </p:spPr>
        <p:txBody>
          <a:bodyPr wrap="square" rtlCol="0">
            <a:spAutoFit/>
          </a:bodyPr>
          <a:lstStyle/>
          <a:p>
            <a:pPr algn="just"/>
            <a:r>
              <a:rPr lang="ru-RU" dirty="0">
                <a:latin typeface="Times New Roman" panose="02020603050405020304" pitchFamily="18" charset="0"/>
                <a:cs typeface="Times New Roman" panose="02020603050405020304" pitchFamily="18" charset="0"/>
              </a:rPr>
              <a:t>Подготовлены методические рекомендации по проведению </a:t>
            </a:r>
            <a:r>
              <a:rPr lang="ru-RU" b="1" dirty="0">
                <a:solidFill>
                  <a:schemeClr val="accent1"/>
                </a:solidFill>
                <a:latin typeface="Times New Roman" panose="02020603050405020304" pitchFamily="18" charset="0"/>
                <a:cs typeface="Times New Roman" panose="02020603050405020304" pitchFamily="18" charset="0"/>
              </a:rPr>
              <a:t>«Недели психологии – 2022»</a:t>
            </a:r>
            <a:r>
              <a:rPr lang="ru-RU" dirty="0">
                <a:latin typeface="Times New Roman" panose="02020603050405020304" pitchFamily="18" charset="0"/>
                <a:cs typeface="Times New Roman" panose="02020603050405020304" pitchFamily="18" charset="0"/>
              </a:rPr>
              <a:t> в образовательных организациях субъектов Российской Федерации. Рекомендации использованы в рамках проведения недели психологии в апреле и октябре 2022 г.</a:t>
            </a:r>
          </a:p>
        </p:txBody>
      </p:sp>
      <p:sp>
        <p:nvSpPr>
          <p:cNvPr id="12" name="Стрелка вправо с вырезом 11">
            <a:extLst>
              <a:ext uri="{FF2B5EF4-FFF2-40B4-BE49-F238E27FC236}">
                <a16:creationId xmlns:a16="http://schemas.microsoft.com/office/drawing/2014/main" id="{3AF444D5-C747-6A40-AF00-AEBD98403915}"/>
              </a:ext>
            </a:extLst>
          </p:cNvPr>
          <p:cNvSpPr/>
          <p:nvPr/>
        </p:nvSpPr>
        <p:spPr>
          <a:xfrm>
            <a:off x="3346808" y="2269378"/>
            <a:ext cx="685825" cy="352926"/>
          </a:xfrm>
          <a:prstGeom prst="notched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a:extLst>
              <a:ext uri="{FF2B5EF4-FFF2-40B4-BE49-F238E27FC236}">
                <a16:creationId xmlns:a16="http://schemas.microsoft.com/office/drawing/2014/main" id="{D7BB1E68-3FFC-2E48-80CC-22F2DBCBE1D4}"/>
              </a:ext>
            </a:extLst>
          </p:cNvPr>
          <p:cNvSpPr txBox="1"/>
          <p:nvPr/>
        </p:nvSpPr>
        <p:spPr>
          <a:xfrm>
            <a:off x="225961" y="3491027"/>
            <a:ext cx="4445795" cy="1754326"/>
          </a:xfrm>
          <a:prstGeom prst="rect">
            <a:avLst/>
          </a:prstGeom>
          <a:noFill/>
        </p:spPr>
        <p:txBody>
          <a:bodyPr wrap="square" rtlCol="0">
            <a:spAutoFit/>
          </a:bodyPr>
          <a:lstStyle/>
          <a:p>
            <a:pPr algn="just"/>
            <a:r>
              <a:rPr lang="ru-RU" b="1" dirty="0">
                <a:solidFill>
                  <a:schemeClr val="accent1"/>
                </a:solidFill>
                <a:latin typeface="Times New Roman" panose="02020603050405020304" pitchFamily="18" charset="0"/>
                <a:cs typeface="Times New Roman" panose="02020603050405020304" pitchFamily="18" charset="0"/>
              </a:rPr>
              <a:t>Цель проведения: </a:t>
            </a:r>
            <a:r>
              <a:rPr lang="ru-RU" dirty="0">
                <a:latin typeface="Times New Roman" panose="02020603050405020304" pitchFamily="18" charset="0"/>
                <a:cs typeface="Times New Roman" panose="02020603050405020304" pitchFamily="18" charset="0"/>
              </a:rPr>
              <a:t>создание условий для реализации мероприятий, обеспечивающих развитие навыков саморегуляции у обучающихся, а также формирование благоприятного психологического климата в образовательных организациях</a:t>
            </a:r>
          </a:p>
        </p:txBody>
      </p:sp>
      <p:sp>
        <p:nvSpPr>
          <p:cNvPr id="13" name="Прямоугольник 12">
            <a:extLst>
              <a:ext uri="{FF2B5EF4-FFF2-40B4-BE49-F238E27FC236}">
                <a16:creationId xmlns:a16="http://schemas.microsoft.com/office/drawing/2014/main" id="{4F40CE1A-26A8-0848-BD15-1614860699FE}"/>
              </a:ext>
            </a:extLst>
          </p:cNvPr>
          <p:cNvSpPr/>
          <p:nvPr/>
        </p:nvSpPr>
        <p:spPr>
          <a:xfrm flipH="1">
            <a:off x="4761438" y="3429000"/>
            <a:ext cx="45719" cy="1995373"/>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a:extLst>
              <a:ext uri="{FF2B5EF4-FFF2-40B4-BE49-F238E27FC236}">
                <a16:creationId xmlns:a16="http://schemas.microsoft.com/office/drawing/2014/main" id="{AA31931E-3CE5-9245-91BB-C42BB5CCFCB1}"/>
              </a:ext>
            </a:extLst>
          </p:cNvPr>
          <p:cNvSpPr txBox="1"/>
          <p:nvPr/>
        </p:nvSpPr>
        <p:spPr>
          <a:xfrm>
            <a:off x="4897374" y="3110077"/>
            <a:ext cx="6966663" cy="3416320"/>
          </a:xfrm>
          <a:prstGeom prst="rect">
            <a:avLst/>
          </a:prstGeom>
          <a:noFill/>
        </p:spPr>
        <p:txBody>
          <a:bodyPr wrap="square" rtlCol="0">
            <a:spAutoFit/>
          </a:bodyPr>
          <a:lstStyle/>
          <a:p>
            <a:r>
              <a:rPr lang="ru-RU" b="1" dirty="0">
                <a:solidFill>
                  <a:schemeClr val="accent1"/>
                </a:solidFill>
                <a:latin typeface="Times New Roman" panose="02020603050405020304" pitchFamily="18" charset="0"/>
                <a:cs typeface="Times New Roman" panose="02020603050405020304" pitchFamily="18" charset="0"/>
              </a:rPr>
              <a:t>Задачи:</a:t>
            </a:r>
          </a:p>
          <a:p>
            <a:pPr marL="285750" indent="-285750">
              <a:buFont typeface="Wingdings" pitchFamily="2" charset="2"/>
              <a:buChar char="Ø"/>
            </a:pPr>
            <a:r>
              <a:rPr lang="ru-RU" dirty="0">
                <a:latin typeface="Times New Roman" panose="02020603050405020304" pitchFamily="18" charset="0"/>
                <a:cs typeface="Times New Roman" panose="02020603050405020304" pitchFamily="18" charset="0"/>
              </a:rPr>
              <a:t>актуализация представлений участников образовательных отношений о возможностях психологической науки;</a:t>
            </a:r>
          </a:p>
          <a:p>
            <a:pPr marL="285750" indent="-285750" algn="just">
              <a:buFont typeface="Wingdings" pitchFamily="2" charset="2"/>
              <a:buChar char="Ø"/>
            </a:pPr>
            <a:r>
              <a:rPr lang="ru-RU" dirty="0">
                <a:latin typeface="Times New Roman" panose="02020603050405020304" pitchFamily="18" charset="0"/>
                <a:cs typeface="Times New Roman" panose="02020603050405020304" pitchFamily="18" charset="0"/>
              </a:rPr>
              <a:t>информирование обучающихся и их родителей (законных представителей) о деятельности психологической службы в общеобразовательной организации и полезных психологических ресурсах;</a:t>
            </a:r>
          </a:p>
          <a:p>
            <a:pPr marL="285750" indent="-285750">
              <a:buFont typeface="Wingdings" pitchFamily="2" charset="2"/>
              <a:buChar char="Ø"/>
            </a:pPr>
            <a:r>
              <a:rPr lang="ru-RU" dirty="0">
                <a:latin typeface="Times New Roman" panose="02020603050405020304" pitchFamily="18" charset="0"/>
                <a:cs typeface="Times New Roman" panose="02020603050405020304" pitchFamily="18" charset="0"/>
              </a:rPr>
              <a:t>обеспечение условий для повышения психологической компетентности родителей (законных представителей), обучающихся и педагогических работников;</a:t>
            </a:r>
          </a:p>
          <a:p>
            <a:pPr marL="285750" indent="-285750">
              <a:buFont typeface="Wingdings" pitchFamily="2" charset="2"/>
              <a:buChar char="Ø"/>
            </a:pPr>
            <a:r>
              <a:rPr lang="ru-RU" dirty="0">
                <a:latin typeface="Times New Roman" panose="02020603050405020304" pitchFamily="18" charset="0"/>
                <a:cs typeface="Times New Roman" panose="02020603050405020304" pitchFamily="18" charset="0"/>
              </a:rPr>
              <a:t>создание условий для реализации мероприятий, обеспечивающих формирование стрессоустойчивости у обучающихся</a:t>
            </a:r>
          </a:p>
        </p:txBody>
      </p:sp>
      <p:sp>
        <p:nvSpPr>
          <p:cNvPr id="14" name="Прямоугольник 13">
            <a:extLst>
              <a:ext uri="{FF2B5EF4-FFF2-40B4-BE49-F238E27FC236}">
                <a16:creationId xmlns:a16="http://schemas.microsoft.com/office/drawing/2014/main" id="{A385C2A6-CBD2-0648-BF68-142A59127D0C}"/>
              </a:ext>
            </a:extLst>
          </p:cNvPr>
          <p:cNvSpPr/>
          <p:nvPr/>
        </p:nvSpPr>
        <p:spPr>
          <a:xfrm>
            <a:off x="2568164" y="976954"/>
            <a:ext cx="6939895" cy="707151"/>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Times New Roman" panose="02020603050405020304" pitchFamily="18" charset="0"/>
                <a:cs typeface="Times New Roman" panose="02020603050405020304" pitchFamily="18" charset="0"/>
              </a:rPr>
              <a:t>Методические рекомендации: </a:t>
            </a:r>
            <a:r>
              <a:rPr lang="ru-RU" b="1" dirty="0">
                <a:solidFill>
                  <a:schemeClr val="accent1"/>
                </a:solidFill>
                <a:latin typeface="Times New Roman" panose="02020603050405020304" pitchFamily="18" charset="0"/>
                <a:cs typeface="Times New Roman" panose="02020603050405020304" pitchFamily="18" charset="0"/>
              </a:rPr>
              <a:t>«Неделя психологии – 2022»</a:t>
            </a:r>
            <a:r>
              <a:rPr lang="ru-RU" dirty="0">
                <a:latin typeface="Times New Roman" panose="02020603050405020304" pitchFamily="18" charset="0"/>
                <a:cs typeface="Times New Roman" panose="02020603050405020304" pitchFamily="18" charset="0"/>
              </a:rPr>
              <a:t> </a:t>
            </a:r>
            <a:endParaRPr lang="ru-RU" b="1" dirty="0">
              <a:solidFill>
                <a:schemeClr val="accent1"/>
              </a:solidFill>
              <a:latin typeface="Times New Roman" panose="02020603050405020304" pitchFamily="18" charset="0"/>
              <a:cs typeface="Times New Roman" panose="02020603050405020304" pitchFamily="18" charset="0"/>
            </a:endParaRPr>
          </a:p>
          <a:p>
            <a:pPr marL="342900" indent="-342900" algn="ctr"/>
            <a:r>
              <a:rPr lang="ru-RU" dirty="0">
                <a:solidFill>
                  <a:schemeClr val="tx1"/>
                </a:solidFill>
                <a:latin typeface="Times New Roman" panose="02020603050405020304" pitchFamily="18" charset="0"/>
                <a:cs typeface="Times New Roman" panose="02020603050405020304" pitchFamily="18" charset="0"/>
              </a:rPr>
              <a:t>(авторы: специалисты ФКЦ)</a:t>
            </a:r>
          </a:p>
        </p:txBody>
      </p:sp>
      <p:pic>
        <p:nvPicPr>
          <p:cNvPr id="15" name="Рисунок 14">
            <a:extLst>
              <a:ext uri="{FF2B5EF4-FFF2-40B4-BE49-F238E27FC236}">
                <a16:creationId xmlns:a16="http://schemas.microsoft.com/office/drawing/2014/main" id="{0E61966D-1156-BB42-97F7-41A9E719335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4141" y="274936"/>
            <a:ext cx="1117114" cy="45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Рисунок 15">
            <a:extLst>
              <a:ext uri="{FF2B5EF4-FFF2-40B4-BE49-F238E27FC236}">
                <a16:creationId xmlns:a16="http://schemas.microsoft.com/office/drawing/2014/main" id="{4367591A-9BC8-D742-BB2A-02DB960F0D2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08901" y="275633"/>
            <a:ext cx="1117115" cy="5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oogle Shape;74;p3">
            <a:extLst>
              <a:ext uri="{FF2B5EF4-FFF2-40B4-BE49-F238E27FC236}">
                <a16:creationId xmlns:a16="http://schemas.microsoft.com/office/drawing/2014/main" id="{1FA5AEEC-736B-2341-9AC4-B53D922257BB}"/>
              </a:ext>
            </a:extLst>
          </p:cNvPr>
          <p:cNvGrpSpPr/>
          <p:nvPr/>
        </p:nvGrpSpPr>
        <p:grpSpPr>
          <a:xfrm>
            <a:off x="2878460" y="233629"/>
            <a:ext cx="8932969" cy="623432"/>
            <a:chOff x="615187" y="231889"/>
            <a:chExt cx="9436734" cy="568593"/>
          </a:xfrm>
        </p:grpSpPr>
        <p:sp>
          <p:nvSpPr>
            <p:cNvPr id="18" name="Google Shape;75;p3">
              <a:extLst>
                <a:ext uri="{FF2B5EF4-FFF2-40B4-BE49-F238E27FC236}">
                  <a16:creationId xmlns:a16="http://schemas.microsoft.com/office/drawing/2014/main" id="{EE473989-8B6C-0C49-95BA-EC6FE6367286}"/>
                </a:ext>
              </a:extLst>
            </p:cNvPr>
            <p:cNvSpPr/>
            <p:nvPr/>
          </p:nvSpPr>
          <p:spPr>
            <a:xfrm>
              <a:off x="615187" y="389636"/>
              <a:ext cx="1679575" cy="410846"/>
            </a:xfrm>
            <a:custGeom>
              <a:avLst/>
              <a:gdLst/>
              <a:ahLst/>
              <a:cxnLst/>
              <a:rect l="l" t="t" r="r" b="b"/>
              <a:pathLst>
                <a:path w="1679575" h="410845" extrusionOk="0">
                  <a:moveTo>
                    <a:pt x="1679206" y="0"/>
                  </a:moveTo>
                  <a:lnTo>
                    <a:pt x="0" y="0"/>
                  </a:lnTo>
                  <a:lnTo>
                    <a:pt x="0" y="410806"/>
                  </a:lnTo>
                  <a:lnTo>
                    <a:pt x="1310995" y="410806"/>
                  </a:lnTo>
                  <a:lnTo>
                    <a:pt x="1679206" y="0"/>
                  </a:lnTo>
                  <a:close/>
                </a:path>
              </a:pathLst>
            </a:custGeom>
            <a:solidFill>
              <a:srgbClr val="C8DD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9" name="Google Shape;76;p3">
              <a:extLst>
                <a:ext uri="{FF2B5EF4-FFF2-40B4-BE49-F238E27FC236}">
                  <a16:creationId xmlns:a16="http://schemas.microsoft.com/office/drawing/2014/main" id="{35290FBD-4EDD-8D43-AC13-978020F6D185}"/>
                </a:ext>
              </a:extLst>
            </p:cNvPr>
            <p:cNvSpPr/>
            <p:nvPr/>
          </p:nvSpPr>
          <p:spPr>
            <a:xfrm>
              <a:off x="615187" y="231889"/>
              <a:ext cx="1637030" cy="415925"/>
            </a:xfrm>
            <a:custGeom>
              <a:avLst/>
              <a:gdLst/>
              <a:ahLst/>
              <a:cxnLst/>
              <a:rect l="l" t="t" r="r" b="b"/>
              <a:pathLst>
                <a:path w="1637030" h="415925" extrusionOk="0">
                  <a:moveTo>
                    <a:pt x="1636483" y="0"/>
                  </a:moveTo>
                  <a:lnTo>
                    <a:pt x="0" y="0"/>
                  </a:lnTo>
                  <a:lnTo>
                    <a:pt x="0" y="415734"/>
                  </a:lnTo>
                  <a:lnTo>
                    <a:pt x="1277632" y="415734"/>
                  </a:lnTo>
                  <a:lnTo>
                    <a:pt x="1636483" y="0"/>
                  </a:lnTo>
                  <a:close/>
                </a:path>
              </a:pathLst>
            </a:custGeom>
            <a:solidFill>
              <a:srgbClr val="0085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0" name="Google Shape;77;p3">
              <a:extLst>
                <a:ext uri="{FF2B5EF4-FFF2-40B4-BE49-F238E27FC236}">
                  <a16:creationId xmlns:a16="http://schemas.microsoft.com/office/drawing/2014/main" id="{F6F7DE0E-2AB8-194A-BB92-66B693AC086E}"/>
                </a:ext>
              </a:extLst>
            </p:cNvPr>
            <p:cNvSpPr/>
            <p:nvPr/>
          </p:nvSpPr>
          <p:spPr>
            <a:xfrm>
              <a:off x="2294762" y="241810"/>
              <a:ext cx="7757159" cy="509740"/>
            </a:xfrm>
            <a:custGeom>
              <a:avLst/>
              <a:gdLst/>
              <a:ahLst/>
              <a:cxnLst/>
              <a:rect l="l" t="t" r="r" b="b"/>
              <a:pathLst>
                <a:path w="7757159" h="406400" extrusionOk="0">
                  <a:moveTo>
                    <a:pt x="7756893" y="0"/>
                  </a:moveTo>
                  <a:lnTo>
                    <a:pt x="433387" y="0"/>
                  </a:lnTo>
                  <a:lnTo>
                    <a:pt x="0" y="405879"/>
                  </a:lnTo>
                  <a:lnTo>
                    <a:pt x="7756893" y="405879"/>
                  </a:lnTo>
                  <a:lnTo>
                    <a:pt x="7756893" y="0"/>
                  </a:lnTo>
                  <a:close/>
                </a:path>
              </a:pathLst>
            </a:custGeom>
            <a:solidFill>
              <a:srgbClr val="69B5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835366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837902E-88C5-0645-998B-86B435F3EFF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4141" y="274936"/>
            <a:ext cx="1117114" cy="45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a:extLst>
              <a:ext uri="{FF2B5EF4-FFF2-40B4-BE49-F238E27FC236}">
                <a16:creationId xmlns:a16="http://schemas.microsoft.com/office/drawing/2014/main" id="{22D52A61-8917-804F-8001-0FB8AEFDA8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08901" y="275633"/>
            <a:ext cx="1117115" cy="5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oogle Shape;74;p3">
            <a:extLst>
              <a:ext uri="{FF2B5EF4-FFF2-40B4-BE49-F238E27FC236}">
                <a16:creationId xmlns:a16="http://schemas.microsoft.com/office/drawing/2014/main" id="{519E04D2-D80D-4047-92B5-F0F5091A97E4}"/>
              </a:ext>
            </a:extLst>
          </p:cNvPr>
          <p:cNvGrpSpPr/>
          <p:nvPr/>
        </p:nvGrpSpPr>
        <p:grpSpPr>
          <a:xfrm>
            <a:off x="2878460" y="233629"/>
            <a:ext cx="8932969" cy="623432"/>
            <a:chOff x="615187" y="231889"/>
            <a:chExt cx="9436734" cy="568593"/>
          </a:xfrm>
        </p:grpSpPr>
        <p:sp>
          <p:nvSpPr>
            <p:cNvPr id="7" name="Google Shape;75;p3">
              <a:extLst>
                <a:ext uri="{FF2B5EF4-FFF2-40B4-BE49-F238E27FC236}">
                  <a16:creationId xmlns:a16="http://schemas.microsoft.com/office/drawing/2014/main" id="{E44680EF-0152-2B4F-B8F9-B33449439DFF}"/>
                </a:ext>
              </a:extLst>
            </p:cNvPr>
            <p:cNvSpPr/>
            <p:nvPr/>
          </p:nvSpPr>
          <p:spPr>
            <a:xfrm>
              <a:off x="615187" y="389636"/>
              <a:ext cx="1679575" cy="410846"/>
            </a:xfrm>
            <a:custGeom>
              <a:avLst/>
              <a:gdLst/>
              <a:ahLst/>
              <a:cxnLst/>
              <a:rect l="l" t="t" r="r" b="b"/>
              <a:pathLst>
                <a:path w="1679575" h="410845" extrusionOk="0">
                  <a:moveTo>
                    <a:pt x="1679206" y="0"/>
                  </a:moveTo>
                  <a:lnTo>
                    <a:pt x="0" y="0"/>
                  </a:lnTo>
                  <a:lnTo>
                    <a:pt x="0" y="410806"/>
                  </a:lnTo>
                  <a:lnTo>
                    <a:pt x="1310995" y="410806"/>
                  </a:lnTo>
                  <a:lnTo>
                    <a:pt x="1679206" y="0"/>
                  </a:lnTo>
                  <a:close/>
                </a:path>
              </a:pathLst>
            </a:custGeom>
            <a:solidFill>
              <a:srgbClr val="C8DD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8" name="Google Shape;76;p3">
              <a:extLst>
                <a:ext uri="{FF2B5EF4-FFF2-40B4-BE49-F238E27FC236}">
                  <a16:creationId xmlns:a16="http://schemas.microsoft.com/office/drawing/2014/main" id="{AB0E6715-0958-E14F-88C9-5C6835775721}"/>
                </a:ext>
              </a:extLst>
            </p:cNvPr>
            <p:cNvSpPr/>
            <p:nvPr/>
          </p:nvSpPr>
          <p:spPr>
            <a:xfrm>
              <a:off x="615187" y="231889"/>
              <a:ext cx="1637030" cy="415925"/>
            </a:xfrm>
            <a:custGeom>
              <a:avLst/>
              <a:gdLst/>
              <a:ahLst/>
              <a:cxnLst/>
              <a:rect l="l" t="t" r="r" b="b"/>
              <a:pathLst>
                <a:path w="1637030" h="415925" extrusionOk="0">
                  <a:moveTo>
                    <a:pt x="1636483" y="0"/>
                  </a:moveTo>
                  <a:lnTo>
                    <a:pt x="0" y="0"/>
                  </a:lnTo>
                  <a:lnTo>
                    <a:pt x="0" y="415734"/>
                  </a:lnTo>
                  <a:lnTo>
                    <a:pt x="1277632" y="415734"/>
                  </a:lnTo>
                  <a:lnTo>
                    <a:pt x="1636483" y="0"/>
                  </a:lnTo>
                  <a:close/>
                </a:path>
              </a:pathLst>
            </a:custGeom>
            <a:solidFill>
              <a:srgbClr val="0085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9" name="Google Shape;77;p3">
              <a:extLst>
                <a:ext uri="{FF2B5EF4-FFF2-40B4-BE49-F238E27FC236}">
                  <a16:creationId xmlns:a16="http://schemas.microsoft.com/office/drawing/2014/main" id="{1EA1F055-E833-2F42-B5D4-11152C492B94}"/>
                </a:ext>
              </a:extLst>
            </p:cNvPr>
            <p:cNvSpPr/>
            <p:nvPr/>
          </p:nvSpPr>
          <p:spPr>
            <a:xfrm>
              <a:off x="2294762" y="241810"/>
              <a:ext cx="7757159" cy="509740"/>
            </a:xfrm>
            <a:custGeom>
              <a:avLst/>
              <a:gdLst/>
              <a:ahLst/>
              <a:cxnLst/>
              <a:rect l="l" t="t" r="r" b="b"/>
              <a:pathLst>
                <a:path w="7757159" h="406400" extrusionOk="0">
                  <a:moveTo>
                    <a:pt x="7756893" y="0"/>
                  </a:moveTo>
                  <a:lnTo>
                    <a:pt x="433387" y="0"/>
                  </a:lnTo>
                  <a:lnTo>
                    <a:pt x="0" y="405879"/>
                  </a:lnTo>
                  <a:lnTo>
                    <a:pt x="7756893" y="405879"/>
                  </a:lnTo>
                  <a:lnTo>
                    <a:pt x="7756893" y="0"/>
                  </a:lnTo>
                  <a:close/>
                </a:path>
              </a:pathLst>
            </a:custGeom>
            <a:solidFill>
              <a:srgbClr val="69B5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sp>
        <p:nvSpPr>
          <p:cNvPr id="13" name="Прямоугольник 12">
            <a:extLst>
              <a:ext uri="{FF2B5EF4-FFF2-40B4-BE49-F238E27FC236}">
                <a16:creationId xmlns:a16="http://schemas.microsoft.com/office/drawing/2014/main" id="{ABE5AAA5-A695-4945-9A63-2A68AAEE37CD}"/>
              </a:ext>
            </a:extLst>
          </p:cNvPr>
          <p:cNvSpPr/>
          <p:nvPr/>
        </p:nvSpPr>
        <p:spPr>
          <a:xfrm>
            <a:off x="2526600" y="934096"/>
            <a:ext cx="7614927" cy="108737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accent1"/>
                </a:solidFill>
                <a:latin typeface="Times New Roman" panose="02020603050405020304" pitchFamily="18" charset="0"/>
                <a:cs typeface="Times New Roman" panose="02020603050405020304" pitchFamily="18" charset="0"/>
              </a:rPr>
              <a:t>Методические рекомендации по организации и проведению мероприятий в образовательных организациях </a:t>
            </a:r>
          </a:p>
          <a:p>
            <a:pPr algn="ctr"/>
            <a:r>
              <a:rPr lang="ru-RU" dirty="0">
                <a:solidFill>
                  <a:schemeClr val="tx1"/>
                </a:solidFill>
                <a:latin typeface="Times New Roman" panose="02020603050405020304" pitchFamily="18" charset="0"/>
                <a:cs typeface="Times New Roman" panose="02020603050405020304" pitchFamily="18" charset="0"/>
              </a:rPr>
              <a:t>(авторство: авторство Министерство просвещения Российской Федерации, ФКЦ, Институт воспитания РАО )</a:t>
            </a:r>
          </a:p>
        </p:txBody>
      </p:sp>
      <p:sp>
        <p:nvSpPr>
          <p:cNvPr id="14" name="Прямоугольник 13">
            <a:extLst>
              <a:ext uri="{FF2B5EF4-FFF2-40B4-BE49-F238E27FC236}">
                <a16:creationId xmlns:a16="http://schemas.microsoft.com/office/drawing/2014/main" id="{7BB416CD-1BDD-8745-97EA-3F0CDA816AB2}"/>
              </a:ext>
            </a:extLst>
          </p:cNvPr>
          <p:cNvSpPr/>
          <p:nvPr/>
        </p:nvSpPr>
        <p:spPr>
          <a:xfrm>
            <a:off x="321419" y="2055451"/>
            <a:ext cx="6096000" cy="646331"/>
          </a:xfrm>
          <a:prstGeom prst="rect">
            <a:avLst/>
          </a:prstGeom>
        </p:spPr>
        <p:txBody>
          <a:bodyPr>
            <a:spAutoFit/>
          </a:bodyPr>
          <a:lstStyle/>
          <a:p>
            <a:r>
              <a:rPr lang="ru-RU" b="1" dirty="0">
                <a:solidFill>
                  <a:schemeClr val="accent1"/>
                </a:solidFill>
                <a:latin typeface="Times New Roman" panose="02020603050405020304" pitchFamily="18" charset="0"/>
                <a:cs typeface="Times New Roman" panose="02020603050405020304" pitchFamily="18" charset="0"/>
              </a:rPr>
              <a:t>Организация процесса подготовки и проведения мероприятий </a:t>
            </a:r>
            <a:endParaRPr lang="ru-RU" dirty="0">
              <a:solidFill>
                <a:schemeClr val="accent1"/>
              </a:solidFill>
              <a:latin typeface="Times New Roman" panose="02020603050405020304" pitchFamily="18" charset="0"/>
              <a:cs typeface="Times New Roman" panose="02020603050405020304" pitchFamily="18" charset="0"/>
            </a:endParaRPr>
          </a:p>
        </p:txBody>
      </p:sp>
      <p:sp>
        <p:nvSpPr>
          <p:cNvPr id="15" name="Прямоугольник 14">
            <a:extLst>
              <a:ext uri="{FF2B5EF4-FFF2-40B4-BE49-F238E27FC236}">
                <a16:creationId xmlns:a16="http://schemas.microsoft.com/office/drawing/2014/main" id="{E6A39E56-29DC-F645-A4A5-F0DD734C0BF8}"/>
              </a:ext>
            </a:extLst>
          </p:cNvPr>
          <p:cNvSpPr/>
          <p:nvPr/>
        </p:nvSpPr>
        <p:spPr>
          <a:xfrm>
            <a:off x="321420" y="2711544"/>
            <a:ext cx="5455926" cy="1400383"/>
          </a:xfrm>
          <a:prstGeom prst="rect">
            <a:avLst/>
          </a:prstGeom>
        </p:spPr>
        <p:txBody>
          <a:bodyPr wrap="square">
            <a:spAutoFit/>
          </a:bodyPr>
          <a:lstStyle/>
          <a:p>
            <a:r>
              <a:rPr lang="ru-RU" sz="1700" dirty="0">
                <a:latin typeface="Times New Roman" panose="02020603050405020304" pitchFamily="18" charset="0"/>
                <a:cs typeface="Times New Roman" panose="02020603050405020304" pitchFamily="18" charset="0"/>
              </a:rPr>
              <a:t>Для наиболее эффективной реализации воспитательного потенциала мероприятия и соблюдения психологического равновесия участников мероприятия педагогу, организующему мероприятие необходимо придерживаться следующего алгоритма подготовки: </a:t>
            </a:r>
          </a:p>
        </p:txBody>
      </p:sp>
      <p:sp>
        <p:nvSpPr>
          <p:cNvPr id="16" name="Прямоугольник 15">
            <a:extLst>
              <a:ext uri="{FF2B5EF4-FFF2-40B4-BE49-F238E27FC236}">
                <a16:creationId xmlns:a16="http://schemas.microsoft.com/office/drawing/2014/main" id="{65E87395-11CB-0646-B764-1A58577CF3DA}"/>
              </a:ext>
            </a:extLst>
          </p:cNvPr>
          <p:cNvSpPr/>
          <p:nvPr/>
        </p:nvSpPr>
        <p:spPr>
          <a:xfrm>
            <a:off x="282104" y="4288081"/>
            <a:ext cx="5615147" cy="923330"/>
          </a:xfrm>
          <a:prstGeom prst="rect">
            <a:avLst/>
          </a:prstGeom>
        </p:spPr>
        <p:txBody>
          <a:bodyPr wrap="square">
            <a:spAutoFit/>
          </a:bodyPr>
          <a:lstStyle/>
          <a:p>
            <a:pPr algn="just"/>
            <a:r>
              <a:rPr lang="ru-RU" b="1" dirty="0">
                <a:solidFill>
                  <a:schemeClr val="accent1"/>
                </a:solidFill>
                <a:latin typeface="Times New Roman" panose="02020603050405020304" pitchFamily="18" charset="0"/>
                <a:cs typeface="Times New Roman" panose="02020603050405020304" pitchFamily="18" charset="0"/>
              </a:rPr>
              <a:t>1. </a:t>
            </a:r>
            <a:r>
              <a:rPr lang="ru-RU" dirty="0">
                <a:latin typeface="Times New Roman" panose="02020603050405020304" pitchFamily="18" charset="0"/>
                <a:cs typeface="Times New Roman" panose="02020603050405020304" pitchFamily="18" charset="0"/>
              </a:rPr>
              <a:t>Если тематика мероприятия позволяет, актуализировать содержание информации и форму проведения в соответствии с проведением СВО </a:t>
            </a:r>
          </a:p>
        </p:txBody>
      </p:sp>
      <p:sp>
        <p:nvSpPr>
          <p:cNvPr id="17" name="Прямоугольник 16">
            <a:extLst>
              <a:ext uri="{FF2B5EF4-FFF2-40B4-BE49-F238E27FC236}">
                <a16:creationId xmlns:a16="http://schemas.microsoft.com/office/drawing/2014/main" id="{D16E5568-1044-7140-BB15-0F87DB5B7A8F}"/>
              </a:ext>
            </a:extLst>
          </p:cNvPr>
          <p:cNvSpPr/>
          <p:nvPr/>
        </p:nvSpPr>
        <p:spPr>
          <a:xfrm>
            <a:off x="238062" y="5320382"/>
            <a:ext cx="5857937" cy="1477328"/>
          </a:xfrm>
          <a:prstGeom prst="rect">
            <a:avLst/>
          </a:prstGeom>
        </p:spPr>
        <p:txBody>
          <a:bodyPr wrap="square">
            <a:spAutoFit/>
          </a:bodyPr>
          <a:lstStyle/>
          <a:p>
            <a:pPr algn="just"/>
            <a:r>
              <a:rPr lang="ru-RU" b="1" dirty="0">
                <a:solidFill>
                  <a:schemeClr val="accent1"/>
                </a:solidFill>
                <a:latin typeface="Times New Roman" panose="02020603050405020304" pitchFamily="18" charset="0"/>
                <a:cs typeface="Times New Roman" panose="02020603050405020304" pitchFamily="18" charset="0"/>
              </a:rPr>
              <a:t>2. </a:t>
            </a:r>
            <a:r>
              <a:rPr lang="ru-RU" dirty="0">
                <a:latin typeface="Times New Roman" panose="02020603050405020304" pitchFamily="18" charset="0"/>
                <a:cs typeface="Times New Roman" panose="02020603050405020304" pitchFamily="18" charset="0"/>
              </a:rPr>
              <a:t>Определить уровень проведения мероприятия:</a:t>
            </a:r>
          </a:p>
          <a:p>
            <a:pPr marL="28575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внутригрупповые (тематические классные часы, занятия);</a:t>
            </a:r>
          </a:p>
          <a:p>
            <a:pPr marL="28575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проводимые в параллели классов;</a:t>
            </a:r>
          </a:p>
          <a:p>
            <a:pPr marL="28575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общешкольные (государственные, календарные и др.)</a:t>
            </a:r>
          </a:p>
        </p:txBody>
      </p:sp>
      <p:sp>
        <p:nvSpPr>
          <p:cNvPr id="18" name="Прямоугольник 17">
            <a:extLst>
              <a:ext uri="{FF2B5EF4-FFF2-40B4-BE49-F238E27FC236}">
                <a16:creationId xmlns:a16="http://schemas.microsoft.com/office/drawing/2014/main" id="{6FD334CD-D60E-684A-BB2E-28D0B60E77A8}"/>
              </a:ext>
            </a:extLst>
          </p:cNvPr>
          <p:cNvSpPr/>
          <p:nvPr/>
        </p:nvSpPr>
        <p:spPr>
          <a:xfrm>
            <a:off x="6313280" y="2374273"/>
            <a:ext cx="4956806" cy="369332"/>
          </a:xfrm>
          <a:prstGeom prst="rect">
            <a:avLst/>
          </a:prstGeom>
        </p:spPr>
        <p:txBody>
          <a:bodyPr wrap="none">
            <a:spAutoFit/>
          </a:bodyPr>
          <a:lstStyle/>
          <a:p>
            <a:r>
              <a:rPr lang="ru-RU" b="1" dirty="0">
                <a:solidFill>
                  <a:schemeClr val="accent1"/>
                </a:solidFill>
                <a:latin typeface="Times New Roman" panose="02020603050405020304" pitchFamily="18" charset="0"/>
                <a:cs typeface="Times New Roman" panose="02020603050405020304" pitchFamily="18" charset="0"/>
              </a:rPr>
              <a:t>3. </a:t>
            </a:r>
            <a:r>
              <a:rPr lang="ru-RU" dirty="0">
                <a:latin typeface="Times New Roman" panose="02020603050405020304" pitchFamily="18" charset="0"/>
                <a:cs typeface="Times New Roman" panose="02020603050405020304" pitchFamily="18" charset="0"/>
              </a:rPr>
              <a:t>Определить форму проведения мероприятия: </a:t>
            </a:r>
          </a:p>
        </p:txBody>
      </p:sp>
      <p:sp>
        <p:nvSpPr>
          <p:cNvPr id="19" name="Прямоугольник 18">
            <a:extLst>
              <a:ext uri="{FF2B5EF4-FFF2-40B4-BE49-F238E27FC236}">
                <a16:creationId xmlns:a16="http://schemas.microsoft.com/office/drawing/2014/main" id="{A5E719B9-C037-754F-8052-36A3D7188A03}"/>
              </a:ext>
            </a:extLst>
          </p:cNvPr>
          <p:cNvSpPr/>
          <p:nvPr/>
        </p:nvSpPr>
        <p:spPr>
          <a:xfrm>
            <a:off x="6095999" y="2810993"/>
            <a:ext cx="6525491" cy="1754326"/>
          </a:xfrm>
          <a:prstGeom prst="rect">
            <a:avLst/>
          </a:prstGeom>
        </p:spPr>
        <p:txBody>
          <a:bodyPr wrap="square">
            <a:spAutoFit/>
          </a:bodyPr>
          <a:lstStyle/>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классный час; </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концерт;</a:t>
            </a:r>
            <a:br>
              <a:rPr lang="ru-RU" dirty="0">
                <a:latin typeface="Times New Roman" panose="02020603050405020304" pitchFamily="18" charset="0"/>
                <a:cs typeface="Times New Roman" panose="02020603050405020304" pitchFamily="18" charset="0"/>
              </a:rPr>
            </a:br>
            <a:r>
              <a:rPr lang="ru-RU" dirty="0" err="1">
                <a:latin typeface="Times New Roman" panose="02020603050405020304" pitchFamily="18" charset="0"/>
                <a:cs typeface="Times New Roman" panose="02020603050405020304" pitchFamily="18" charset="0"/>
              </a:rPr>
              <a:t>квест</a:t>
            </a:r>
            <a:r>
              <a:rPr lang="ru-RU" dirty="0">
                <a:latin typeface="Times New Roman" panose="02020603050405020304" pitchFamily="18" charset="0"/>
                <a:cs typeface="Times New Roman" panose="02020603050405020304" pitchFamily="18" charset="0"/>
              </a:rPr>
              <a:t>;</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конкурс; </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сюжетно-игровая </a:t>
            </a:r>
          </a:p>
          <a:p>
            <a:r>
              <a:rPr lang="ru-RU" dirty="0">
                <a:latin typeface="Times New Roman" panose="02020603050405020304" pitchFamily="18" charset="0"/>
                <a:cs typeface="Times New Roman" panose="02020603050405020304" pitchFamily="18" charset="0"/>
              </a:rPr>
              <a:t>     программа;</a:t>
            </a:r>
          </a:p>
        </p:txBody>
      </p:sp>
      <p:sp>
        <p:nvSpPr>
          <p:cNvPr id="20" name="Прямоугольник 19">
            <a:extLst>
              <a:ext uri="{FF2B5EF4-FFF2-40B4-BE49-F238E27FC236}">
                <a16:creationId xmlns:a16="http://schemas.microsoft.com/office/drawing/2014/main" id="{3F15E05A-B1FC-624D-B035-7E27CFFCD1D0}"/>
              </a:ext>
            </a:extLst>
          </p:cNvPr>
          <p:cNvSpPr/>
          <p:nvPr/>
        </p:nvSpPr>
        <p:spPr>
          <a:xfrm>
            <a:off x="8655655" y="2810993"/>
            <a:ext cx="6096000" cy="1754326"/>
          </a:xfrm>
          <a:prstGeom prst="rect">
            <a:avLst/>
          </a:prstGeom>
        </p:spPr>
        <p:txBody>
          <a:bodyPr>
            <a:spAutoFit/>
          </a:bodyPr>
          <a:lstStyle/>
          <a:p>
            <a:pPr marL="285750" indent="-285750">
              <a:buFont typeface="Arial" panose="020B0604020202020204" pitchFamily="34" charset="0"/>
              <a:buChar char="•"/>
            </a:pPr>
            <a:r>
              <a:rPr lang="ru-RU" dirty="0" err="1">
                <a:latin typeface="Times New Roman" panose="02020603050405020304" pitchFamily="18" charset="0"/>
                <a:cs typeface="Times New Roman" panose="02020603050405020304" pitchFamily="18" charset="0"/>
              </a:rPr>
              <a:t>конкурсно</a:t>
            </a:r>
            <a:r>
              <a:rPr lang="ru-RU" dirty="0">
                <a:latin typeface="Times New Roman" panose="02020603050405020304" pitchFamily="18" charset="0"/>
                <a:cs typeface="Times New Roman" panose="02020603050405020304" pitchFamily="18" charset="0"/>
              </a:rPr>
              <a:t>-игровая программа; </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чаепитие;</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выставка;</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ярмарка;</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лотерея, розыгрыши, </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акции и др. </a:t>
            </a:r>
          </a:p>
        </p:txBody>
      </p:sp>
      <p:sp>
        <p:nvSpPr>
          <p:cNvPr id="21" name="Прямоугольник 20">
            <a:extLst>
              <a:ext uri="{FF2B5EF4-FFF2-40B4-BE49-F238E27FC236}">
                <a16:creationId xmlns:a16="http://schemas.microsoft.com/office/drawing/2014/main" id="{3D737410-A761-6C48-AC9B-17A0C47DBFE9}"/>
              </a:ext>
            </a:extLst>
          </p:cNvPr>
          <p:cNvSpPr/>
          <p:nvPr/>
        </p:nvSpPr>
        <p:spPr>
          <a:xfrm>
            <a:off x="6413983" y="4842079"/>
            <a:ext cx="2765501" cy="369332"/>
          </a:xfrm>
          <a:prstGeom prst="rect">
            <a:avLst/>
          </a:prstGeom>
        </p:spPr>
        <p:txBody>
          <a:bodyPr wrap="none">
            <a:spAutoFit/>
          </a:bodyPr>
          <a:lstStyle/>
          <a:p>
            <a:r>
              <a:rPr lang="ru-RU" b="1" dirty="0">
                <a:solidFill>
                  <a:schemeClr val="accent1"/>
                </a:solidFill>
                <a:latin typeface="Times New Roman" panose="02020603050405020304" pitchFamily="18" charset="0"/>
                <a:cs typeface="Times New Roman" panose="02020603050405020304" pitchFamily="18" charset="0"/>
              </a:rPr>
              <a:t>4. </a:t>
            </a:r>
            <a:r>
              <a:rPr lang="ru-RU" dirty="0">
                <a:latin typeface="Times New Roman" panose="02020603050405020304" pitchFamily="18" charset="0"/>
                <a:cs typeface="Times New Roman" panose="02020603050405020304" pitchFamily="18" charset="0"/>
              </a:rPr>
              <a:t>Провести мероприятие </a:t>
            </a:r>
          </a:p>
        </p:txBody>
      </p:sp>
      <p:sp>
        <p:nvSpPr>
          <p:cNvPr id="22" name="Прямоугольник 21">
            <a:extLst>
              <a:ext uri="{FF2B5EF4-FFF2-40B4-BE49-F238E27FC236}">
                <a16:creationId xmlns:a16="http://schemas.microsoft.com/office/drawing/2014/main" id="{80EABF14-C362-F344-8A54-059F6F181225}"/>
              </a:ext>
            </a:extLst>
          </p:cNvPr>
          <p:cNvSpPr/>
          <p:nvPr/>
        </p:nvSpPr>
        <p:spPr>
          <a:xfrm>
            <a:off x="6413983" y="5463465"/>
            <a:ext cx="5289672" cy="646331"/>
          </a:xfrm>
          <a:prstGeom prst="rect">
            <a:avLst/>
          </a:prstGeom>
        </p:spPr>
        <p:txBody>
          <a:bodyPr wrap="square">
            <a:spAutoFit/>
          </a:bodyPr>
          <a:lstStyle/>
          <a:p>
            <a:r>
              <a:rPr lang="ru-RU" b="1" dirty="0">
                <a:solidFill>
                  <a:schemeClr val="accent1"/>
                </a:solidFill>
                <a:latin typeface="Times New Roman" panose="02020603050405020304" pitchFamily="18" charset="0"/>
                <a:cs typeface="Times New Roman" panose="02020603050405020304" pitchFamily="18" charset="0"/>
              </a:rPr>
              <a:t>5. </a:t>
            </a:r>
            <a:r>
              <a:rPr lang="ru-RU" dirty="0">
                <a:latin typeface="Times New Roman" panose="02020603050405020304" pitchFamily="18" charset="0"/>
                <a:cs typeface="Times New Roman" panose="02020603050405020304" pitchFamily="18" charset="0"/>
              </a:rPr>
              <a:t>Провести рефлексию, закрепить опыт конструктивного взаимодействия обучающихся </a:t>
            </a:r>
          </a:p>
        </p:txBody>
      </p:sp>
      <p:sp>
        <p:nvSpPr>
          <p:cNvPr id="23" name="Прямоугольник 22">
            <a:extLst>
              <a:ext uri="{FF2B5EF4-FFF2-40B4-BE49-F238E27FC236}">
                <a16:creationId xmlns:a16="http://schemas.microsoft.com/office/drawing/2014/main" id="{8E2C97BB-3CFF-9D4C-A77F-F6E95300EBB8}"/>
              </a:ext>
            </a:extLst>
          </p:cNvPr>
          <p:cNvSpPr/>
          <p:nvPr/>
        </p:nvSpPr>
        <p:spPr>
          <a:xfrm rot="5400000">
            <a:off x="2853589" y="1817588"/>
            <a:ext cx="49740" cy="4764833"/>
          </a:xfrm>
          <a:prstGeom prst="rect">
            <a:avLst/>
          </a:prstGeom>
          <a:solidFill>
            <a:schemeClr val="accent5"/>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4" name="Рисунок 23">
            <a:extLst>
              <a:ext uri="{FF2B5EF4-FFF2-40B4-BE49-F238E27FC236}">
                <a16:creationId xmlns:a16="http://schemas.microsoft.com/office/drawing/2014/main" id="{861578D3-80B6-444E-8947-B889A1D3C4A3}"/>
              </a:ext>
            </a:extLst>
          </p:cNvPr>
          <p:cNvPicPr>
            <a:picLocks noChangeAspect="1"/>
          </p:cNvPicPr>
          <p:nvPr/>
        </p:nvPicPr>
        <p:blipFill>
          <a:blip r:embed="rId4"/>
          <a:stretch>
            <a:fillRect/>
          </a:stretch>
        </p:blipFill>
        <p:spPr>
          <a:xfrm>
            <a:off x="1237506" y="911559"/>
            <a:ext cx="1117114" cy="1117114"/>
          </a:xfrm>
          <a:prstGeom prst="rect">
            <a:avLst/>
          </a:prstGeom>
        </p:spPr>
      </p:pic>
    </p:spTree>
    <p:extLst>
      <p:ext uri="{BB962C8B-B14F-4D97-AF65-F5344CB8AC3E}">
        <p14:creationId xmlns:p14="http://schemas.microsoft.com/office/powerpoint/2010/main" val="2972600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837902E-88C5-0645-998B-86B435F3EFF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4141" y="274936"/>
            <a:ext cx="1117114" cy="45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a:extLst>
              <a:ext uri="{FF2B5EF4-FFF2-40B4-BE49-F238E27FC236}">
                <a16:creationId xmlns:a16="http://schemas.microsoft.com/office/drawing/2014/main" id="{22D52A61-8917-804F-8001-0FB8AEFDA8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08901" y="275633"/>
            <a:ext cx="1117115" cy="5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oogle Shape;74;p3">
            <a:extLst>
              <a:ext uri="{FF2B5EF4-FFF2-40B4-BE49-F238E27FC236}">
                <a16:creationId xmlns:a16="http://schemas.microsoft.com/office/drawing/2014/main" id="{519E04D2-D80D-4047-92B5-F0F5091A97E4}"/>
              </a:ext>
            </a:extLst>
          </p:cNvPr>
          <p:cNvGrpSpPr/>
          <p:nvPr/>
        </p:nvGrpSpPr>
        <p:grpSpPr>
          <a:xfrm>
            <a:off x="2823662" y="207763"/>
            <a:ext cx="8932969" cy="923329"/>
            <a:chOff x="615187" y="231889"/>
            <a:chExt cx="9436734" cy="568593"/>
          </a:xfrm>
        </p:grpSpPr>
        <p:sp>
          <p:nvSpPr>
            <p:cNvPr id="7" name="Google Shape;75;p3">
              <a:extLst>
                <a:ext uri="{FF2B5EF4-FFF2-40B4-BE49-F238E27FC236}">
                  <a16:creationId xmlns:a16="http://schemas.microsoft.com/office/drawing/2014/main" id="{E44680EF-0152-2B4F-B8F9-B33449439DFF}"/>
                </a:ext>
              </a:extLst>
            </p:cNvPr>
            <p:cNvSpPr/>
            <p:nvPr/>
          </p:nvSpPr>
          <p:spPr>
            <a:xfrm>
              <a:off x="615187" y="389636"/>
              <a:ext cx="1679575" cy="410846"/>
            </a:xfrm>
            <a:custGeom>
              <a:avLst/>
              <a:gdLst/>
              <a:ahLst/>
              <a:cxnLst/>
              <a:rect l="l" t="t" r="r" b="b"/>
              <a:pathLst>
                <a:path w="1679575" h="410845" extrusionOk="0">
                  <a:moveTo>
                    <a:pt x="1679206" y="0"/>
                  </a:moveTo>
                  <a:lnTo>
                    <a:pt x="0" y="0"/>
                  </a:lnTo>
                  <a:lnTo>
                    <a:pt x="0" y="410806"/>
                  </a:lnTo>
                  <a:lnTo>
                    <a:pt x="1310995" y="410806"/>
                  </a:lnTo>
                  <a:lnTo>
                    <a:pt x="1679206" y="0"/>
                  </a:lnTo>
                  <a:close/>
                </a:path>
              </a:pathLst>
            </a:custGeom>
            <a:solidFill>
              <a:srgbClr val="C8DD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8" name="Google Shape;76;p3">
              <a:extLst>
                <a:ext uri="{FF2B5EF4-FFF2-40B4-BE49-F238E27FC236}">
                  <a16:creationId xmlns:a16="http://schemas.microsoft.com/office/drawing/2014/main" id="{AB0E6715-0958-E14F-88C9-5C6835775721}"/>
                </a:ext>
              </a:extLst>
            </p:cNvPr>
            <p:cNvSpPr/>
            <p:nvPr/>
          </p:nvSpPr>
          <p:spPr>
            <a:xfrm>
              <a:off x="615187" y="231889"/>
              <a:ext cx="1637030" cy="415925"/>
            </a:xfrm>
            <a:custGeom>
              <a:avLst/>
              <a:gdLst/>
              <a:ahLst/>
              <a:cxnLst/>
              <a:rect l="l" t="t" r="r" b="b"/>
              <a:pathLst>
                <a:path w="1637030" h="415925" extrusionOk="0">
                  <a:moveTo>
                    <a:pt x="1636483" y="0"/>
                  </a:moveTo>
                  <a:lnTo>
                    <a:pt x="0" y="0"/>
                  </a:lnTo>
                  <a:lnTo>
                    <a:pt x="0" y="415734"/>
                  </a:lnTo>
                  <a:lnTo>
                    <a:pt x="1277632" y="415734"/>
                  </a:lnTo>
                  <a:lnTo>
                    <a:pt x="1636483" y="0"/>
                  </a:lnTo>
                  <a:close/>
                </a:path>
              </a:pathLst>
            </a:custGeom>
            <a:solidFill>
              <a:srgbClr val="0085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9" name="Google Shape;77;p3">
              <a:extLst>
                <a:ext uri="{FF2B5EF4-FFF2-40B4-BE49-F238E27FC236}">
                  <a16:creationId xmlns:a16="http://schemas.microsoft.com/office/drawing/2014/main" id="{1EA1F055-E833-2F42-B5D4-11152C492B94}"/>
                </a:ext>
              </a:extLst>
            </p:cNvPr>
            <p:cNvSpPr/>
            <p:nvPr/>
          </p:nvSpPr>
          <p:spPr>
            <a:xfrm>
              <a:off x="2294762" y="241810"/>
              <a:ext cx="7757159" cy="509740"/>
            </a:xfrm>
            <a:custGeom>
              <a:avLst/>
              <a:gdLst/>
              <a:ahLst/>
              <a:cxnLst/>
              <a:rect l="l" t="t" r="r" b="b"/>
              <a:pathLst>
                <a:path w="7757159" h="406400" extrusionOk="0">
                  <a:moveTo>
                    <a:pt x="7756893" y="0"/>
                  </a:moveTo>
                  <a:lnTo>
                    <a:pt x="433387" y="0"/>
                  </a:lnTo>
                  <a:lnTo>
                    <a:pt x="0" y="405879"/>
                  </a:lnTo>
                  <a:lnTo>
                    <a:pt x="7756893" y="405879"/>
                  </a:lnTo>
                  <a:lnTo>
                    <a:pt x="7756893" y="0"/>
                  </a:lnTo>
                  <a:close/>
                </a:path>
              </a:pathLst>
            </a:custGeom>
            <a:solidFill>
              <a:srgbClr val="69B5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sp>
        <p:nvSpPr>
          <p:cNvPr id="2" name="Прямоугольник 1">
            <a:extLst>
              <a:ext uri="{FF2B5EF4-FFF2-40B4-BE49-F238E27FC236}">
                <a16:creationId xmlns:a16="http://schemas.microsoft.com/office/drawing/2014/main" id="{F6BD6EF4-4BD7-2447-B7D3-02E302BA1AD6}"/>
              </a:ext>
            </a:extLst>
          </p:cNvPr>
          <p:cNvSpPr/>
          <p:nvPr/>
        </p:nvSpPr>
        <p:spPr>
          <a:xfrm>
            <a:off x="4506068" y="153200"/>
            <a:ext cx="7491791" cy="923330"/>
          </a:xfrm>
          <a:prstGeom prst="rect">
            <a:avLst/>
          </a:prstGeom>
        </p:spPr>
        <p:txBody>
          <a:bodyPr wrap="square">
            <a:spAutoFit/>
          </a:bodyPr>
          <a:lstStyle/>
          <a:p>
            <a:pPr algn="ctr"/>
            <a:r>
              <a:rPr lang="ru-RU" b="1" dirty="0">
                <a:solidFill>
                  <a:schemeClr val="bg1"/>
                </a:solidFill>
                <a:latin typeface="Times New Roman" panose="02020603050405020304" pitchFamily="18" charset="0"/>
                <a:cs typeface="Times New Roman" panose="02020603050405020304" pitchFamily="18" charset="0"/>
              </a:rPr>
              <a:t>Технологический процесс организации праздника и специфика деятельности сотрудников в период подготовки и проведения праздничных мероприятий в образовательной организации </a:t>
            </a:r>
            <a:endParaRPr lang="ru-RU" dirty="0">
              <a:solidFill>
                <a:schemeClr val="bg1"/>
              </a:solidFill>
              <a:latin typeface="Times New Roman" panose="02020603050405020304" pitchFamily="18" charset="0"/>
              <a:cs typeface="Times New Roman" panose="02020603050405020304" pitchFamily="18" charset="0"/>
            </a:endParaRPr>
          </a:p>
        </p:txBody>
      </p:sp>
      <p:sp>
        <p:nvSpPr>
          <p:cNvPr id="10" name="Прямоугольник 9">
            <a:extLst>
              <a:ext uri="{FF2B5EF4-FFF2-40B4-BE49-F238E27FC236}">
                <a16:creationId xmlns:a16="http://schemas.microsoft.com/office/drawing/2014/main" id="{FFBA7722-7890-0041-B5A4-8EE985D6FC3C}"/>
              </a:ext>
            </a:extLst>
          </p:cNvPr>
          <p:cNvSpPr/>
          <p:nvPr/>
        </p:nvSpPr>
        <p:spPr>
          <a:xfrm>
            <a:off x="4359353" y="1231591"/>
            <a:ext cx="3085011" cy="401782"/>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latin typeface="Times New Roman" panose="02020603050405020304" pitchFamily="18" charset="0"/>
                <a:cs typeface="Times New Roman" panose="02020603050405020304" pitchFamily="18" charset="0"/>
              </a:rPr>
              <a:t>I</a:t>
            </a:r>
            <a:r>
              <a:rPr lang="ru-RU" b="1" dirty="0">
                <a:solidFill>
                  <a:schemeClr val="accent1">
                    <a:lumMod val="75000"/>
                  </a:schemeClr>
                </a:solidFill>
                <a:latin typeface="Times New Roman" panose="02020603050405020304" pitchFamily="18" charset="0"/>
                <a:cs typeface="Times New Roman" panose="02020603050405020304" pitchFamily="18" charset="0"/>
              </a:rPr>
              <a:t> этап: Организационный </a:t>
            </a:r>
            <a:endParaRPr lang="ru-RU"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1" name="Прямоугольник 10">
            <a:extLst>
              <a:ext uri="{FF2B5EF4-FFF2-40B4-BE49-F238E27FC236}">
                <a16:creationId xmlns:a16="http://schemas.microsoft.com/office/drawing/2014/main" id="{833E255A-E11F-D341-827F-E903EF0413F8}"/>
              </a:ext>
            </a:extLst>
          </p:cNvPr>
          <p:cNvSpPr/>
          <p:nvPr/>
        </p:nvSpPr>
        <p:spPr>
          <a:xfrm>
            <a:off x="194141" y="1774167"/>
            <a:ext cx="2115193" cy="338554"/>
          </a:xfrm>
          <a:prstGeom prst="rect">
            <a:avLst/>
          </a:prstGeom>
        </p:spPr>
        <p:txBody>
          <a:bodyPr wrap="square">
            <a:spAutoFit/>
          </a:bodyPr>
          <a:lstStyle/>
          <a:p>
            <a:r>
              <a:rPr lang="ru-RU" sz="1600" b="1" dirty="0">
                <a:solidFill>
                  <a:schemeClr val="accent1"/>
                </a:solidFill>
                <a:latin typeface="Times New Roman" panose="02020603050405020304" pitchFamily="18" charset="0"/>
                <a:cs typeface="Times New Roman" panose="02020603050405020304" pitchFamily="18" charset="0"/>
              </a:rPr>
              <a:t>Планирование:</a:t>
            </a:r>
            <a:endParaRPr lang="ru-RU" sz="1600" dirty="0">
              <a:solidFill>
                <a:schemeClr val="accent1"/>
              </a:solidFill>
              <a:latin typeface="Times New Roman" panose="02020603050405020304" pitchFamily="18" charset="0"/>
              <a:cs typeface="Times New Roman" panose="02020603050405020304" pitchFamily="18" charset="0"/>
            </a:endParaRPr>
          </a:p>
        </p:txBody>
      </p:sp>
      <p:sp>
        <p:nvSpPr>
          <p:cNvPr id="12" name="Прямоугольник 11">
            <a:extLst>
              <a:ext uri="{FF2B5EF4-FFF2-40B4-BE49-F238E27FC236}">
                <a16:creationId xmlns:a16="http://schemas.microsoft.com/office/drawing/2014/main" id="{B61790AF-2428-A648-9EEE-8DFA8EE48854}"/>
              </a:ext>
            </a:extLst>
          </p:cNvPr>
          <p:cNvSpPr/>
          <p:nvPr/>
        </p:nvSpPr>
        <p:spPr>
          <a:xfrm>
            <a:off x="5901859" y="1700875"/>
            <a:ext cx="6096000" cy="2062103"/>
          </a:xfrm>
          <a:prstGeom prst="rect">
            <a:avLst/>
          </a:prstGeom>
        </p:spPr>
        <p:txBody>
          <a:bodyPr>
            <a:spAutoFit/>
          </a:bodyPr>
          <a:lstStyle/>
          <a:p>
            <a:r>
              <a:rPr lang="ru-RU" sz="1600" b="1" dirty="0">
                <a:solidFill>
                  <a:schemeClr val="accent1"/>
                </a:solidFill>
                <a:latin typeface="Times New Roman" panose="02020603050405020304" pitchFamily="18" charset="0"/>
                <a:cs typeface="Times New Roman" panose="02020603050405020304" pitchFamily="18" charset="0"/>
              </a:rPr>
              <a:t>Администрация: </a:t>
            </a:r>
            <a:r>
              <a:rPr lang="ru-RU" sz="1600" dirty="0">
                <a:latin typeface="Times New Roman" panose="02020603050405020304" pitchFamily="18" charset="0"/>
                <a:cs typeface="Times New Roman" panose="02020603050405020304" pitchFamily="18" charset="0"/>
              </a:rPr>
              <a:t>согласование плана и сценария праздничного мероприятия; согласование даты проведения </a:t>
            </a:r>
          </a:p>
          <a:p>
            <a:r>
              <a:rPr lang="ru-RU" sz="1600" b="1" dirty="0">
                <a:solidFill>
                  <a:schemeClr val="accent1"/>
                </a:solidFill>
                <a:latin typeface="Times New Roman" panose="02020603050405020304" pitchFamily="18" charset="0"/>
                <a:cs typeface="Times New Roman" panose="02020603050405020304" pitchFamily="18" charset="0"/>
              </a:rPr>
              <a:t>Педагог-психолог:</a:t>
            </a:r>
            <a:r>
              <a:rPr lang="ru-RU" sz="1600" b="1"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учет возрастных особенностей</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и психоэмоционального состояния участников, определение уровня их развития в соответствии с возрастом </a:t>
            </a:r>
          </a:p>
          <a:p>
            <a:r>
              <a:rPr lang="ru-RU" sz="1600" b="1" dirty="0">
                <a:solidFill>
                  <a:schemeClr val="accent1"/>
                </a:solidFill>
                <a:latin typeface="Times New Roman" panose="02020603050405020304" pitchFamily="18" charset="0"/>
                <a:cs typeface="Times New Roman" panose="02020603050405020304" pitchFamily="18" charset="0"/>
              </a:rPr>
              <a:t>Классный руководитель (методист, воспитатель ДОО): </a:t>
            </a:r>
            <a:r>
              <a:rPr lang="ru-RU" sz="1600" dirty="0">
                <a:latin typeface="Times New Roman" panose="02020603050405020304" pitchFamily="18" charset="0"/>
                <a:cs typeface="Times New Roman" panose="02020603050405020304" pitchFamily="18" charset="0"/>
              </a:rPr>
              <a:t>организация праздничного мероприятия; привлечение волонтеров и родителей (законных представителей) </a:t>
            </a:r>
            <a:endParaRPr lang="ru-RU" sz="1600" dirty="0">
              <a:effectLst/>
              <a:latin typeface="Times New Roman" panose="02020603050405020304" pitchFamily="18" charset="0"/>
              <a:cs typeface="Times New Roman" panose="02020603050405020304" pitchFamily="18" charset="0"/>
            </a:endParaRPr>
          </a:p>
        </p:txBody>
      </p:sp>
      <p:sp>
        <p:nvSpPr>
          <p:cNvPr id="24" name="Прямоугольник 23">
            <a:extLst>
              <a:ext uri="{FF2B5EF4-FFF2-40B4-BE49-F238E27FC236}">
                <a16:creationId xmlns:a16="http://schemas.microsoft.com/office/drawing/2014/main" id="{F6671228-FD9C-754A-8B07-E8C54B67238D}"/>
              </a:ext>
            </a:extLst>
          </p:cNvPr>
          <p:cNvSpPr/>
          <p:nvPr/>
        </p:nvSpPr>
        <p:spPr>
          <a:xfrm>
            <a:off x="194141" y="3807464"/>
            <a:ext cx="6096000" cy="338554"/>
          </a:xfrm>
          <a:prstGeom prst="rect">
            <a:avLst/>
          </a:prstGeom>
        </p:spPr>
        <p:txBody>
          <a:bodyPr>
            <a:spAutoFit/>
          </a:bodyPr>
          <a:lstStyle/>
          <a:p>
            <a:r>
              <a:rPr lang="ru-RU" sz="1600" b="1" dirty="0">
                <a:solidFill>
                  <a:schemeClr val="accent1"/>
                </a:solidFill>
                <a:latin typeface="Times New Roman" panose="02020603050405020304" pitchFamily="18" charset="0"/>
                <a:cs typeface="Times New Roman" panose="02020603050405020304" pitchFamily="18" charset="0"/>
              </a:rPr>
              <a:t>Разработка сценария:</a:t>
            </a:r>
            <a:endParaRPr lang="ru-RU" sz="1600" dirty="0">
              <a:solidFill>
                <a:schemeClr val="accent1"/>
              </a:solidFill>
              <a:latin typeface="Times New Roman" panose="02020603050405020304" pitchFamily="18" charset="0"/>
              <a:cs typeface="Times New Roman" panose="02020603050405020304" pitchFamily="18" charset="0"/>
            </a:endParaRPr>
          </a:p>
        </p:txBody>
      </p:sp>
      <p:sp>
        <p:nvSpPr>
          <p:cNvPr id="25" name="Прямоугольник 24">
            <a:extLst>
              <a:ext uri="{FF2B5EF4-FFF2-40B4-BE49-F238E27FC236}">
                <a16:creationId xmlns:a16="http://schemas.microsoft.com/office/drawing/2014/main" id="{674EF0B6-9100-6F43-BA7F-F28B5CD3E8A0}"/>
              </a:ext>
            </a:extLst>
          </p:cNvPr>
          <p:cNvSpPr/>
          <p:nvPr/>
        </p:nvSpPr>
        <p:spPr>
          <a:xfrm>
            <a:off x="5901859" y="3917289"/>
            <a:ext cx="6096000" cy="2800767"/>
          </a:xfrm>
          <a:prstGeom prst="rect">
            <a:avLst/>
          </a:prstGeom>
        </p:spPr>
        <p:txBody>
          <a:bodyPr>
            <a:spAutoFit/>
          </a:bodyPr>
          <a:lstStyle/>
          <a:p>
            <a:r>
              <a:rPr lang="ru-RU" sz="1600" b="1" dirty="0">
                <a:solidFill>
                  <a:schemeClr val="accent1"/>
                </a:solidFill>
                <a:latin typeface="Times New Roman" panose="02020603050405020304" pitchFamily="18" charset="0"/>
                <a:cs typeface="Times New Roman" panose="02020603050405020304" pitchFamily="18" charset="0"/>
              </a:rPr>
              <a:t>Администрация:</a:t>
            </a:r>
            <a:r>
              <a:rPr lang="ru-RU" sz="1600" b="1"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координация подготовки и проведения праздничных мероприятий </a:t>
            </a:r>
          </a:p>
          <a:p>
            <a:r>
              <a:rPr lang="ru-RU" sz="1600" b="1" dirty="0">
                <a:solidFill>
                  <a:schemeClr val="accent1"/>
                </a:solidFill>
                <a:latin typeface="Times New Roman" panose="02020603050405020304" pitchFamily="18" charset="0"/>
                <a:cs typeface="Times New Roman" panose="02020603050405020304" pitchFamily="18" charset="0"/>
              </a:rPr>
              <a:t>Педагог-психолог:</a:t>
            </a:r>
            <a:r>
              <a:rPr lang="ru-RU" sz="1600" b="1"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анализ сценария и готовности участников в соответствии с их возрастными нормами и особенностями </a:t>
            </a:r>
          </a:p>
          <a:p>
            <a:r>
              <a:rPr lang="ru-RU" sz="1600" b="1" dirty="0">
                <a:solidFill>
                  <a:schemeClr val="accent1"/>
                </a:solidFill>
                <a:latin typeface="Times New Roman" panose="02020603050405020304" pitchFamily="18" charset="0"/>
                <a:cs typeface="Times New Roman" panose="02020603050405020304" pitchFamily="18" charset="0"/>
              </a:rPr>
              <a:t>Классный руководитель (методист, воспитатель ДОО): </a:t>
            </a:r>
            <a:r>
              <a:rPr lang="ru-RU" sz="1600" dirty="0">
                <a:latin typeface="Times New Roman" panose="02020603050405020304" pitchFamily="18" charset="0"/>
                <a:cs typeface="Times New Roman" panose="02020603050405020304" pitchFamily="18" charset="0"/>
              </a:rPr>
              <a:t>корректировка/адаптация сценария (при необходимости); ознакомление с историей возникновения праздника; ознакомление с особенностями проведения и действующими лицами предстоящего мероприятия; распределение ролей на период проведения праздника; распределение обязанностей между участниками </a:t>
            </a:r>
            <a:endParaRPr lang="ru-RU" sz="1600" dirty="0">
              <a:effectLst/>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73EE810A-48D5-7D4B-9C3B-F0F00C728A1C}"/>
              </a:ext>
            </a:extLst>
          </p:cNvPr>
          <p:cNvSpPr txBox="1"/>
          <p:nvPr/>
        </p:nvSpPr>
        <p:spPr>
          <a:xfrm>
            <a:off x="770510" y="2115760"/>
            <a:ext cx="4433454" cy="338554"/>
          </a:xfrm>
          <a:prstGeom prst="rect">
            <a:avLst/>
          </a:prstGeom>
          <a:noFill/>
        </p:spPr>
        <p:txBody>
          <a:bodyPr wrap="square" rtlCol="0">
            <a:spAutoFit/>
          </a:bodyPr>
          <a:lstStyle/>
          <a:p>
            <a:r>
              <a:rPr lang="ru-RU" sz="1600" dirty="0">
                <a:latin typeface="Times New Roman" panose="02020603050405020304" pitchFamily="18" charset="0"/>
                <a:cs typeface="Times New Roman" panose="02020603050405020304" pitchFamily="18" charset="0"/>
              </a:rPr>
              <a:t>определить конкретные виды праздника</a:t>
            </a:r>
            <a:endParaRPr lang="ru-RU" sz="1600" dirty="0"/>
          </a:p>
        </p:txBody>
      </p:sp>
      <p:sp>
        <p:nvSpPr>
          <p:cNvPr id="27" name="Прямоугольник 26">
            <a:extLst>
              <a:ext uri="{FF2B5EF4-FFF2-40B4-BE49-F238E27FC236}">
                <a16:creationId xmlns:a16="http://schemas.microsoft.com/office/drawing/2014/main" id="{D5FCA62D-3B3D-3845-BF8C-5ACB9135ABC9}"/>
              </a:ext>
            </a:extLst>
          </p:cNvPr>
          <p:cNvSpPr/>
          <p:nvPr/>
        </p:nvSpPr>
        <p:spPr>
          <a:xfrm>
            <a:off x="782120" y="2518721"/>
            <a:ext cx="3044423" cy="338554"/>
          </a:xfrm>
          <a:prstGeom prst="rect">
            <a:avLst/>
          </a:prstGeom>
        </p:spPr>
        <p:txBody>
          <a:bodyPr wrap="none">
            <a:spAutoFit/>
          </a:bodyPr>
          <a:lstStyle/>
          <a:p>
            <a:r>
              <a:rPr lang="ru-RU" sz="1600" dirty="0">
                <a:latin typeface="Times New Roman" panose="02020603050405020304" pitchFamily="18" charset="0"/>
                <a:cs typeface="Times New Roman" panose="02020603050405020304" pitchFamily="18" charset="0"/>
              </a:rPr>
              <a:t>установить сроки их проведения</a:t>
            </a:r>
            <a:endParaRPr lang="ru-RU" sz="1600" dirty="0"/>
          </a:p>
        </p:txBody>
      </p:sp>
      <p:sp>
        <p:nvSpPr>
          <p:cNvPr id="28" name="Прямоугольник 27">
            <a:extLst>
              <a:ext uri="{FF2B5EF4-FFF2-40B4-BE49-F238E27FC236}">
                <a16:creationId xmlns:a16="http://schemas.microsoft.com/office/drawing/2014/main" id="{2B9C3356-86AF-BC47-824E-72B21E100D4F}"/>
              </a:ext>
            </a:extLst>
          </p:cNvPr>
          <p:cNvSpPr/>
          <p:nvPr/>
        </p:nvSpPr>
        <p:spPr>
          <a:xfrm>
            <a:off x="782120" y="2900013"/>
            <a:ext cx="3469219" cy="584775"/>
          </a:xfrm>
          <a:prstGeom prst="rect">
            <a:avLst/>
          </a:prstGeom>
        </p:spPr>
        <p:txBody>
          <a:bodyPr wrap="none">
            <a:spAutoFit/>
          </a:bodyPr>
          <a:lstStyle/>
          <a:p>
            <a:r>
              <a:rPr lang="ru-RU" sz="1600" dirty="0">
                <a:latin typeface="Times New Roman" panose="02020603050405020304" pitchFamily="18" charset="0"/>
                <a:cs typeface="Times New Roman" panose="02020603050405020304" pitchFamily="18" charset="0"/>
              </a:rPr>
              <a:t>провести учет психоэмоционального </a:t>
            </a:r>
          </a:p>
          <a:p>
            <a:r>
              <a:rPr lang="ru-RU" sz="1600" dirty="0">
                <a:latin typeface="Times New Roman" panose="02020603050405020304" pitchFamily="18" charset="0"/>
                <a:cs typeface="Times New Roman" panose="02020603050405020304" pitchFamily="18" charset="0"/>
              </a:rPr>
              <a:t>состояния участников </a:t>
            </a:r>
            <a:endParaRPr lang="ru-RU" sz="1600" dirty="0"/>
          </a:p>
        </p:txBody>
      </p:sp>
      <p:cxnSp>
        <p:nvCxnSpPr>
          <p:cNvPr id="29" name="Прямая соединительная линия 28">
            <a:extLst>
              <a:ext uri="{FF2B5EF4-FFF2-40B4-BE49-F238E27FC236}">
                <a16:creationId xmlns:a16="http://schemas.microsoft.com/office/drawing/2014/main" id="{032E5E08-FCF3-F548-84D7-2555799B03B8}"/>
              </a:ext>
            </a:extLst>
          </p:cNvPr>
          <p:cNvCxnSpPr/>
          <p:nvPr/>
        </p:nvCxnSpPr>
        <p:spPr>
          <a:xfrm>
            <a:off x="378625" y="2287693"/>
            <a:ext cx="3918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id="{995D62AF-9E98-D14E-B743-E5B350130935}"/>
              </a:ext>
            </a:extLst>
          </p:cNvPr>
          <p:cNvCxnSpPr/>
          <p:nvPr/>
        </p:nvCxnSpPr>
        <p:spPr>
          <a:xfrm>
            <a:off x="390235" y="2703329"/>
            <a:ext cx="3918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id="{88A2E69C-8477-4043-9F2B-7A2E039CBCAD}"/>
              </a:ext>
            </a:extLst>
          </p:cNvPr>
          <p:cNvCxnSpPr/>
          <p:nvPr/>
        </p:nvCxnSpPr>
        <p:spPr>
          <a:xfrm>
            <a:off x="390235" y="3105112"/>
            <a:ext cx="391885"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Прямоугольник 31">
            <a:extLst>
              <a:ext uri="{FF2B5EF4-FFF2-40B4-BE49-F238E27FC236}">
                <a16:creationId xmlns:a16="http://schemas.microsoft.com/office/drawing/2014/main" id="{A4A33A58-0DB1-4A4D-AA5B-CEB065F4D9AE}"/>
              </a:ext>
            </a:extLst>
          </p:cNvPr>
          <p:cNvSpPr/>
          <p:nvPr/>
        </p:nvSpPr>
        <p:spPr>
          <a:xfrm>
            <a:off x="770510" y="4097269"/>
            <a:ext cx="6096000" cy="338554"/>
          </a:xfrm>
          <a:prstGeom prst="rect">
            <a:avLst/>
          </a:prstGeom>
        </p:spPr>
        <p:txBody>
          <a:bodyPr>
            <a:spAutoFit/>
          </a:bodyPr>
          <a:lstStyle/>
          <a:p>
            <a:r>
              <a:rPr lang="ru-RU" sz="1600" dirty="0">
                <a:latin typeface="Times New Roman" panose="02020603050405020304" pitchFamily="18" charset="0"/>
                <a:cs typeface="Times New Roman" panose="02020603050405020304" pitchFamily="18" charset="0"/>
              </a:rPr>
              <a:t>отобрать визуальный и музыкальный материал</a:t>
            </a:r>
            <a:endParaRPr lang="ru-RU" sz="1600" dirty="0"/>
          </a:p>
        </p:txBody>
      </p:sp>
      <p:sp>
        <p:nvSpPr>
          <p:cNvPr id="33" name="Прямоугольник 32">
            <a:extLst>
              <a:ext uri="{FF2B5EF4-FFF2-40B4-BE49-F238E27FC236}">
                <a16:creationId xmlns:a16="http://schemas.microsoft.com/office/drawing/2014/main" id="{78B8C8E6-BF81-8042-9B7B-AD62A1FCB94E}"/>
              </a:ext>
            </a:extLst>
          </p:cNvPr>
          <p:cNvSpPr/>
          <p:nvPr/>
        </p:nvSpPr>
        <p:spPr>
          <a:xfrm>
            <a:off x="783538" y="4395765"/>
            <a:ext cx="3409908" cy="338554"/>
          </a:xfrm>
          <a:prstGeom prst="rect">
            <a:avLst/>
          </a:prstGeom>
        </p:spPr>
        <p:txBody>
          <a:bodyPr wrap="none">
            <a:spAutoFit/>
          </a:bodyPr>
          <a:lstStyle/>
          <a:p>
            <a:r>
              <a:rPr lang="ru-RU" sz="1600" dirty="0">
                <a:latin typeface="Times New Roman" panose="02020603050405020304" pitchFamily="18" charset="0"/>
                <a:cs typeface="Times New Roman" panose="02020603050405020304" pitchFamily="18" charset="0"/>
              </a:rPr>
              <a:t>запланировать игровые мероприятия</a:t>
            </a:r>
            <a:endParaRPr lang="ru-RU" sz="1600" dirty="0"/>
          </a:p>
        </p:txBody>
      </p:sp>
      <p:sp>
        <p:nvSpPr>
          <p:cNvPr id="34" name="Прямоугольник 33">
            <a:extLst>
              <a:ext uri="{FF2B5EF4-FFF2-40B4-BE49-F238E27FC236}">
                <a16:creationId xmlns:a16="http://schemas.microsoft.com/office/drawing/2014/main" id="{E04043EA-BF0B-DE4D-A1D2-1D3460D56B70}"/>
              </a:ext>
            </a:extLst>
          </p:cNvPr>
          <p:cNvSpPr/>
          <p:nvPr/>
        </p:nvSpPr>
        <p:spPr>
          <a:xfrm>
            <a:off x="792961" y="4704216"/>
            <a:ext cx="4254691" cy="338554"/>
          </a:xfrm>
          <a:prstGeom prst="rect">
            <a:avLst/>
          </a:prstGeom>
        </p:spPr>
        <p:txBody>
          <a:bodyPr wrap="none">
            <a:spAutoFit/>
          </a:bodyPr>
          <a:lstStyle/>
          <a:p>
            <a:r>
              <a:rPr lang="ru-RU" sz="1600" dirty="0">
                <a:latin typeface="Times New Roman" panose="02020603050405020304" pitchFamily="18" charset="0"/>
                <a:cs typeface="Times New Roman" panose="02020603050405020304" pitchFamily="18" charset="0"/>
              </a:rPr>
              <a:t>определить перечень выступлений участников</a:t>
            </a:r>
            <a:endParaRPr lang="ru-RU" sz="1600" dirty="0"/>
          </a:p>
        </p:txBody>
      </p:sp>
      <p:sp>
        <p:nvSpPr>
          <p:cNvPr id="35" name="Прямоугольник 34">
            <a:extLst>
              <a:ext uri="{FF2B5EF4-FFF2-40B4-BE49-F238E27FC236}">
                <a16:creationId xmlns:a16="http://schemas.microsoft.com/office/drawing/2014/main" id="{0A249AED-D4AE-4640-B084-0399F0D37310}"/>
              </a:ext>
            </a:extLst>
          </p:cNvPr>
          <p:cNvSpPr/>
          <p:nvPr/>
        </p:nvSpPr>
        <p:spPr>
          <a:xfrm>
            <a:off x="792961" y="4991161"/>
            <a:ext cx="6096000" cy="584775"/>
          </a:xfrm>
          <a:prstGeom prst="rect">
            <a:avLst/>
          </a:prstGeom>
        </p:spPr>
        <p:txBody>
          <a:bodyPr>
            <a:spAutoFit/>
          </a:bodyPr>
          <a:lstStyle/>
          <a:p>
            <a:r>
              <a:rPr lang="ru-RU" sz="1600" dirty="0">
                <a:latin typeface="Times New Roman" panose="02020603050405020304" pitchFamily="18" charset="0"/>
                <a:cs typeface="Times New Roman" panose="02020603050405020304" pitchFamily="18" charset="0"/>
              </a:rPr>
              <a:t>проконтролировать деятельность детей на празднике </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она должна быть осознанной</a:t>
            </a:r>
            <a:endParaRPr lang="ru-RU" sz="1600" dirty="0"/>
          </a:p>
        </p:txBody>
      </p:sp>
      <p:sp>
        <p:nvSpPr>
          <p:cNvPr id="36" name="Прямоугольник 35">
            <a:extLst>
              <a:ext uri="{FF2B5EF4-FFF2-40B4-BE49-F238E27FC236}">
                <a16:creationId xmlns:a16="http://schemas.microsoft.com/office/drawing/2014/main" id="{126CDB47-6407-0345-B9A7-EC1F2BD18DB2}"/>
              </a:ext>
            </a:extLst>
          </p:cNvPr>
          <p:cNvSpPr/>
          <p:nvPr/>
        </p:nvSpPr>
        <p:spPr>
          <a:xfrm>
            <a:off x="810697" y="5503772"/>
            <a:ext cx="6096000" cy="584775"/>
          </a:xfrm>
          <a:prstGeom prst="rect">
            <a:avLst/>
          </a:prstGeom>
        </p:spPr>
        <p:txBody>
          <a:bodyPr>
            <a:spAutoFit/>
          </a:bodyPr>
          <a:lstStyle/>
          <a:p>
            <a:r>
              <a:rPr lang="ru-RU" sz="1600" dirty="0">
                <a:latin typeface="Times New Roman" panose="02020603050405020304" pitchFamily="18" charset="0"/>
                <a:cs typeface="Times New Roman" panose="02020603050405020304" pitchFamily="18" charset="0"/>
              </a:rPr>
              <a:t>учесть индивидуальные возможности каждого ребенка, </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уровень развития его устной речи</a:t>
            </a:r>
            <a:endParaRPr lang="ru-RU" sz="1600" dirty="0"/>
          </a:p>
        </p:txBody>
      </p:sp>
      <p:sp>
        <p:nvSpPr>
          <p:cNvPr id="37" name="Прямоугольник 36">
            <a:extLst>
              <a:ext uri="{FF2B5EF4-FFF2-40B4-BE49-F238E27FC236}">
                <a16:creationId xmlns:a16="http://schemas.microsoft.com/office/drawing/2014/main" id="{39E61C5F-267D-9E45-86E6-7B5A327F9025}"/>
              </a:ext>
            </a:extLst>
          </p:cNvPr>
          <p:cNvSpPr/>
          <p:nvPr/>
        </p:nvSpPr>
        <p:spPr>
          <a:xfrm>
            <a:off x="810697" y="6027003"/>
            <a:ext cx="5091162" cy="830997"/>
          </a:xfrm>
          <a:prstGeom prst="rect">
            <a:avLst/>
          </a:prstGeom>
        </p:spPr>
        <p:txBody>
          <a:bodyPr wrap="square">
            <a:spAutoFit/>
          </a:bodyPr>
          <a:lstStyle/>
          <a:p>
            <a:r>
              <a:rPr lang="ru-RU" sz="1600" dirty="0">
                <a:latin typeface="Times New Roman" panose="02020603050405020304" pitchFamily="18" charset="0"/>
                <a:cs typeface="Times New Roman" panose="02020603050405020304" pitchFamily="18" charset="0"/>
              </a:rPr>
              <a:t>включить в структуру праздника элементы неожиданности, игры, чтобы поддерживать у детей внимание и интерес </a:t>
            </a:r>
            <a:endParaRPr lang="ru-RU" sz="1600" dirty="0"/>
          </a:p>
        </p:txBody>
      </p:sp>
      <p:cxnSp>
        <p:nvCxnSpPr>
          <p:cNvPr id="38" name="Прямая соединительная линия 37">
            <a:extLst>
              <a:ext uri="{FF2B5EF4-FFF2-40B4-BE49-F238E27FC236}">
                <a16:creationId xmlns:a16="http://schemas.microsoft.com/office/drawing/2014/main" id="{D4C3D153-A122-414B-AA2F-5239D88DA7DE}"/>
              </a:ext>
            </a:extLst>
          </p:cNvPr>
          <p:cNvCxnSpPr/>
          <p:nvPr/>
        </p:nvCxnSpPr>
        <p:spPr>
          <a:xfrm>
            <a:off x="360813" y="4268240"/>
            <a:ext cx="3918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a:extLst>
              <a:ext uri="{FF2B5EF4-FFF2-40B4-BE49-F238E27FC236}">
                <a16:creationId xmlns:a16="http://schemas.microsoft.com/office/drawing/2014/main" id="{F72E4FF1-D19A-2B4D-ACB8-1A1FCCABBB98}"/>
              </a:ext>
            </a:extLst>
          </p:cNvPr>
          <p:cNvCxnSpPr/>
          <p:nvPr/>
        </p:nvCxnSpPr>
        <p:spPr>
          <a:xfrm>
            <a:off x="365960" y="4565042"/>
            <a:ext cx="3918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a:extLst>
              <a:ext uri="{FF2B5EF4-FFF2-40B4-BE49-F238E27FC236}">
                <a16:creationId xmlns:a16="http://schemas.microsoft.com/office/drawing/2014/main" id="{5133D798-76AB-DC49-98AD-4E6A6B222C5B}"/>
              </a:ext>
            </a:extLst>
          </p:cNvPr>
          <p:cNvCxnSpPr/>
          <p:nvPr/>
        </p:nvCxnSpPr>
        <p:spPr>
          <a:xfrm>
            <a:off x="377240" y="4873493"/>
            <a:ext cx="3918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a:extLst>
              <a:ext uri="{FF2B5EF4-FFF2-40B4-BE49-F238E27FC236}">
                <a16:creationId xmlns:a16="http://schemas.microsoft.com/office/drawing/2014/main" id="{B472CB35-4EE7-E349-8A76-67FB9166C274}"/>
              </a:ext>
            </a:extLst>
          </p:cNvPr>
          <p:cNvCxnSpPr/>
          <p:nvPr/>
        </p:nvCxnSpPr>
        <p:spPr>
          <a:xfrm>
            <a:off x="378623" y="5175195"/>
            <a:ext cx="3918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a:extLst>
              <a:ext uri="{FF2B5EF4-FFF2-40B4-BE49-F238E27FC236}">
                <a16:creationId xmlns:a16="http://schemas.microsoft.com/office/drawing/2014/main" id="{AA0A647E-4C48-6D47-9A9C-7D2D9386617A}"/>
              </a:ext>
            </a:extLst>
          </p:cNvPr>
          <p:cNvCxnSpPr/>
          <p:nvPr/>
        </p:nvCxnSpPr>
        <p:spPr>
          <a:xfrm>
            <a:off x="418812" y="6235585"/>
            <a:ext cx="3918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a:extLst>
              <a:ext uri="{FF2B5EF4-FFF2-40B4-BE49-F238E27FC236}">
                <a16:creationId xmlns:a16="http://schemas.microsoft.com/office/drawing/2014/main" id="{F8B29D29-9A3F-8140-BAFB-EBAD1C661417}"/>
              </a:ext>
            </a:extLst>
          </p:cNvPr>
          <p:cNvCxnSpPr/>
          <p:nvPr/>
        </p:nvCxnSpPr>
        <p:spPr>
          <a:xfrm>
            <a:off x="390234" y="5731845"/>
            <a:ext cx="39188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5583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837902E-88C5-0645-998B-86B435F3EFF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4141" y="274936"/>
            <a:ext cx="1117114" cy="45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a:extLst>
              <a:ext uri="{FF2B5EF4-FFF2-40B4-BE49-F238E27FC236}">
                <a16:creationId xmlns:a16="http://schemas.microsoft.com/office/drawing/2014/main" id="{22D52A61-8917-804F-8001-0FB8AEFDA8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08901" y="275633"/>
            <a:ext cx="1117115" cy="5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oogle Shape;74;p3">
            <a:extLst>
              <a:ext uri="{FF2B5EF4-FFF2-40B4-BE49-F238E27FC236}">
                <a16:creationId xmlns:a16="http://schemas.microsoft.com/office/drawing/2014/main" id="{519E04D2-D80D-4047-92B5-F0F5091A97E4}"/>
              </a:ext>
            </a:extLst>
          </p:cNvPr>
          <p:cNvGrpSpPr/>
          <p:nvPr/>
        </p:nvGrpSpPr>
        <p:grpSpPr>
          <a:xfrm>
            <a:off x="2823662" y="207764"/>
            <a:ext cx="8932969" cy="741518"/>
            <a:chOff x="615187" y="231889"/>
            <a:chExt cx="9436734" cy="568593"/>
          </a:xfrm>
        </p:grpSpPr>
        <p:sp>
          <p:nvSpPr>
            <p:cNvPr id="7" name="Google Shape;75;p3">
              <a:extLst>
                <a:ext uri="{FF2B5EF4-FFF2-40B4-BE49-F238E27FC236}">
                  <a16:creationId xmlns:a16="http://schemas.microsoft.com/office/drawing/2014/main" id="{E44680EF-0152-2B4F-B8F9-B33449439DFF}"/>
                </a:ext>
              </a:extLst>
            </p:cNvPr>
            <p:cNvSpPr/>
            <p:nvPr/>
          </p:nvSpPr>
          <p:spPr>
            <a:xfrm>
              <a:off x="615187" y="389636"/>
              <a:ext cx="1679575" cy="410846"/>
            </a:xfrm>
            <a:custGeom>
              <a:avLst/>
              <a:gdLst/>
              <a:ahLst/>
              <a:cxnLst/>
              <a:rect l="l" t="t" r="r" b="b"/>
              <a:pathLst>
                <a:path w="1679575" h="410845" extrusionOk="0">
                  <a:moveTo>
                    <a:pt x="1679206" y="0"/>
                  </a:moveTo>
                  <a:lnTo>
                    <a:pt x="0" y="0"/>
                  </a:lnTo>
                  <a:lnTo>
                    <a:pt x="0" y="410806"/>
                  </a:lnTo>
                  <a:lnTo>
                    <a:pt x="1310995" y="410806"/>
                  </a:lnTo>
                  <a:lnTo>
                    <a:pt x="1679206" y="0"/>
                  </a:lnTo>
                  <a:close/>
                </a:path>
              </a:pathLst>
            </a:custGeom>
            <a:solidFill>
              <a:srgbClr val="C8DD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8" name="Google Shape;76;p3">
              <a:extLst>
                <a:ext uri="{FF2B5EF4-FFF2-40B4-BE49-F238E27FC236}">
                  <a16:creationId xmlns:a16="http://schemas.microsoft.com/office/drawing/2014/main" id="{AB0E6715-0958-E14F-88C9-5C6835775721}"/>
                </a:ext>
              </a:extLst>
            </p:cNvPr>
            <p:cNvSpPr/>
            <p:nvPr/>
          </p:nvSpPr>
          <p:spPr>
            <a:xfrm>
              <a:off x="615187" y="231889"/>
              <a:ext cx="1637030" cy="415925"/>
            </a:xfrm>
            <a:custGeom>
              <a:avLst/>
              <a:gdLst/>
              <a:ahLst/>
              <a:cxnLst/>
              <a:rect l="l" t="t" r="r" b="b"/>
              <a:pathLst>
                <a:path w="1637030" h="415925" extrusionOk="0">
                  <a:moveTo>
                    <a:pt x="1636483" y="0"/>
                  </a:moveTo>
                  <a:lnTo>
                    <a:pt x="0" y="0"/>
                  </a:lnTo>
                  <a:lnTo>
                    <a:pt x="0" y="415734"/>
                  </a:lnTo>
                  <a:lnTo>
                    <a:pt x="1277632" y="415734"/>
                  </a:lnTo>
                  <a:lnTo>
                    <a:pt x="1636483" y="0"/>
                  </a:lnTo>
                  <a:close/>
                </a:path>
              </a:pathLst>
            </a:custGeom>
            <a:solidFill>
              <a:srgbClr val="0085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9" name="Google Shape;77;p3">
              <a:extLst>
                <a:ext uri="{FF2B5EF4-FFF2-40B4-BE49-F238E27FC236}">
                  <a16:creationId xmlns:a16="http://schemas.microsoft.com/office/drawing/2014/main" id="{1EA1F055-E833-2F42-B5D4-11152C492B94}"/>
                </a:ext>
              </a:extLst>
            </p:cNvPr>
            <p:cNvSpPr/>
            <p:nvPr/>
          </p:nvSpPr>
          <p:spPr>
            <a:xfrm>
              <a:off x="2294762" y="241810"/>
              <a:ext cx="7757159" cy="509740"/>
            </a:xfrm>
            <a:custGeom>
              <a:avLst/>
              <a:gdLst/>
              <a:ahLst/>
              <a:cxnLst/>
              <a:rect l="l" t="t" r="r" b="b"/>
              <a:pathLst>
                <a:path w="7757159" h="406400" extrusionOk="0">
                  <a:moveTo>
                    <a:pt x="7756893" y="0"/>
                  </a:moveTo>
                  <a:lnTo>
                    <a:pt x="433387" y="0"/>
                  </a:lnTo>
                  <a:lnTo>
                    <a:pt x="0" y="405879"/>
                  </a:lnTo>
                  <a:lnTo>
                    <a:pt x="7756893" y="405879"/>
                  </a:lnTo>
                  <a:lnTo>
                    <a:pt x="7756893" y="0"/>
                  </a:lnTo>
                  <a:close/>
                </a:path>
              </a:pathLst>
            </a:custGeom>
            <a:solidFill>
              <a:srgbClr val="69B5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sp>
        <p:nvSpPr>
          <p:cNvPr id="10" name="Прямоугольник 9">
            <a:extLst>
              <a:ext uri="{FF2B5EF4-FFF2-40B4-BE49-F238E27FC236}">
                <a16:creationId xmlns:a16="http://schemas.microsoft.com/office/drawing/2014/main" id="{FFBA7722-7890-0041-B5A4-8EE985D6FC3C}"/>
              </a:ext>
            </a:extLst>
          </p:cNvPr>
          <p:cNvSpPr/>
          <p:nvPr/>
        </p:nvSpPr>
        <p:spPr>
          <a:xfrm>
            <a:off x="4506068" y="3685188"/>
            <a:ext cx="3085011" cy="401782"/>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latin typeface="Times New Roman" panose="02020603050405020304" pitchFamily="18" charset="0"/>
                <a:cs typeface="Times New Roman" panose="02020603050405020304" pitchFamily="18" charset="0"/>
              </a:rPr>
              <a:t>II</a:t>
            </a:r>
            <a:r>
              <a:rPr lang="ru-RU" b="1" dirty="0">
                <a:solidFill>
                  <a:schemeClr val="accent1"/>
                </a:solidFill>
                <a:latin typeface="Times New Roman" panose="02020603050405020304" pitchFamily="18" charset="0"/>
                <a:cs typeface="Times New Roman" panose="02020603050405020304" pitchFamily="18" charset="0"/>
              </a:rPr>
              <a:t> этап: Проведение </a:t>
            </a:r>
            <a:endParaRPr lang="ru-RU" dirty="0">
              <a:solidFill>
                <a:schemeClr val="accent1"/>
              </a:solidFill>
              <a:latin typeface="Times New Roman" panose="02020603050405020304" pitchFamily="18" charset="0"/>
              <a:cs typeface="Times New Roman" panose="02020603050405020304" pitchFamily="18" charset="0"/>
            </a:endParaRPr>
          </a:p>
        </p:txBody>
      </p:sp>
      <p:sp>
        <p:nvSpPr>
          <p:cNvPr id="11" name="Прямоугольник 10">
            <a:extLst>
              <a:ext uri="{FF2B5EF4-FFF2-40B4-BE49-F238E27FC236}">
                <a16:creationId xmlns:a16="http://schemas.microsoft.com/office/drawing/2014/main" id="{833E255A-E11F-D341-827F-E903EF0413F8}"/>
              </a:ext>
            </a:extLst>
          </p:cNvPr>
          <p:cNvSpPr/>
          <p:nvPr/>
        </p:nvSpPr>
        <p:spPr>
          <a:xfrm>
            <a:off x="194141" y="1175524"/>
            <a:ext cx="2115193" cy="338554"/>
          </a:xfrm>
          <a:prstGeom prst="rect">
            <a:avLst/>
          </a:prstGeom>
        </p:spPr>
        <p:txBody>
          <a:bodyPr wrap="square">
            <a:spAutoFit/>
          </a:bodyPr>
          <a:lstStyle/>
          <a:p>
            <a:r>
              <a:rPr lang="ru-RU" sz="1600" b="1" dirty="0">
                <a:solidFill>
                  <a:schemeClr val="accent1"/>
                </a:solidFill>
                <a:latin typeface="Times New Roman" panose="02020603050405020304" pitchFamily="18" charset="0"/>
                <a:cs typeface="Times New Roman" panose="02020603050405020304" pitchFamily="18" charset="0"/>
              </a:rPr>
              <a:t>Репетиции: </a:t>
            </a:r>
            <a:endParaRPr lang="ru-RU" sz="1400" dirty="0">
              <a:solidFill>
                <a:schemeClr val="accent1"/>
              </a:solidFill>
              <a:latin typeface="Times New Roman" panose="02020603050405020304" pitchFamily="18" charset="0"/>
              <a:cs typeface="Times New Roman" panose="02020603050405020304" pitchFamily="18" charset="0"/>
            </a:endParaRPr>
          </a:p>
        </p:txBody>
      </p:sp>
      <p:sp>
        <p:nvSpPr>
          <p:cNvPr id="24" name="Прямоугольник 23">
            <a:extLst>
              <a:ext uri="{FF2B5EF4-FFF2-40B4-BE49-F238E27FC236}">
                <a16:creationId xmlns:a16="http://schemas.microsoft.com/office/drawing/2014/main" id="{F6671228-FD9C-754A-8B07-E8C54B67238D}"/>
              </a:ext>
            </a:extLst>
          </p:cNvPr>
          <p:cNvSpPr/>
          <p:nvPr/>
        </p:nvSpPr>
        <p:spPr>
          <a:xfrm>
            <a:off x="194141" y="4023689"/>
            <a:ext cx="6096000" cy="338554"/>
          </a:xfrm>
          <a:prstGeom prst="rect">
            <a:avLst/>
          </a:prstGeom>
        </p:spPr>
        <p:txBody>
          <a:bodyPr>
            <a:spAutoFit/>
          </a:bodyPr>
          <a:lstStyle/>
          <a:p>
            <a:r>
              <a:rPr lang="ru-RU" sz="1600" b="1" dirty="0">
                <a:solidFill>
                  <a:schemeClr val="accent1"/>
                </a:solidFill>
                <a:latin typeface="Times New Roman" panose="02020603050405020304" pitchFamily="18" charset="0"/>
                <a:cs typeface="Times New Roman" panose="02020603050405020304" pitchFamily="18" charset="0"/>
              </a:rPr>
              <a:t>Проведение праздника: </a:t>
            </a:r>
            <a:endParaRPr lang="ru-RU" sz="1600" dirty="0">
              <a:solidFill>
                <a:schemeClr val="accent1"/>
              </a:solidFill>
              <a:latin typeface="Times New Roman" panose="02020603050405020304" pitchFamily="18" charset="0"/>
              <a:cs typeface="Times New Roman" panose="02020603050405020304" pitchFamily="18" charset="0"/>
            </a:endParaRPr>
          </a:p>
        </p:txBody>
      </p:sp>
      <p:cxnSp>
        <p:nvCxnSpPr>
          <p:cNvPr id="29" name="Прямая соединительная линия 28">
            <a:extLst>
              <a:ext uri="{FF2B5EF4-FFF2-40B4-BE49-F238E27FC236}">
                <a16:creationId xmlns:a16="http://schemas.microsoft.com/office/drawing/2014/main" id="{032E5E08-FCF3-F548-84D7-2555799B03B8}"/>
              </a:ext>
            </a:extLst>
          </p:cNvPr>
          <p:cNvCxnSpPr/>
          <p:nvPr/>
        </p:nvCxnSpPr>
        <p:spPr>
          <a:xfrm>
            <a:off x="418811" y="1753611"/>
            <a:ext cx="3918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id="{995D62AF-9E98-D14E-B743-E5B350130935}"/>
              </a:ext>
            </a:extLst>
          </p:cNvPr>
          <p:cNvCxnSpPr/>
          <p:nvPr/>
        </p:nvCxnSpPr>
        <p:spPr>
          <a:xfrm>
            <a:off x="418810" y="2139979"/>
            <a:ext cx="3918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id="{88A2E69C-8477-4043-9F2B-7A2E039CBCAD}"/>
              </a:ext>
            </a:extLst>
          </p:cNvPr>
          <p:cNvCxnSpPr/>
          <p:nvPr/>
        </p:nvCxnSpPr>
        <p:spPr>
          <a:xfrm>
            <a:off x="418809" y="2481657"/>
            <a:ext cx="3918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a:extLst>
              <a:ext uri="{FF2B5EF4-FFF2-40B4-BE49-F238E27FC236}">
                <a16:creationId xmlns:a16="http://schemas.microsoft.com/office/drawing/2014/main" id="{D4C3D153-A122-414B-AA2F-5239D88DA7DE}"/>
              </a:ext>
            </a:extLst>
          </p:cNvPr>
          <p:cNvCxnSpPr/>
          <p:nvPr/>
        </p:nvCxnSpPr>
        <p:spPr>
          <a:xfrm>
            <a:off x="382390" y="4545330"/>
            <a:ext cx="3918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a:extLst>
              <a:ext uri="{FF2B5EF4-FFF2-40B4-BE49-F238E27FC236}">
                <a16:creationId xmlns:a16="http://schemas.microsoft.com/office/drawing/2014/main" id="{F72E4FF1-D19A-2B4D-ACB8-1A1FCCABBB98}"/>
              </a:ext>
            </a:extLst>
          </p:cNvPr>
          <p:cNvCxnSpPr/>
          <p:nvPr/>
        </p:nvCxnSpPr>
        <p:spPr>
          <a:xfrm>
            <a:off x="382390" y="5133078"/>
            <a:ext cx="3918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a:extLst>
              <a:ext uri="{FF2B5EF4-FFF2-40B4-BE49-F238E27FC236}">
                <a16:creationId xmlns:a16="http://schemas.microsoft.com/office/drawing/2014/main" id="{5133D798-76AB-DC49-98AD-4E6A6B222C5B}"/>
              </a:ext>
            </a:extLst>
          </p:cNvPr>
          <p:cNvCxnSpPr/>
          <p:nvPr/>
        </p:nvCxnSpPr>
        <p:spPr>
          <a:xfrm>
            <a:off x="382390" y="5926438"/>
            <a:ext cx="391885"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Прямоугольник 2">
            <a:extLst>
              <a:ext uri="{FF2B5EF4-FFF2-40B4-BE49-F238E27FC236}">
                <a16:creationId xmlns:a16="http://schemas.microsoft.com/office/drawing/2014/main" id="{EAC5242C-5F48-034C-AD00-13CCCFEF7856}"/>
              </a:ext>
            </a:extLst>
          </p:cNvPr>
          <p:cNvSpPr/>
          <p:nvPr/>
        </p:nvSpPr>
        <p:spPr>
          <a:xfrm>
            <a:off x="889346" y="1584334"/>
            <a:ext cx="4793300" cy="338554"/>
          </a:xfrm>
          <a:prstGeom prst="rect">
            <a:avLst/>
          </a:prstGeom>
        </p:spPr>
        <p:txBody>
          <a:bodyPr wrap="none">
            <a:spAutoFit/>
          </a:bodyPr>
          <a:lstStyle/>
          <a:p>
            <a:r>
              <a:rPr lang="ru-RU" sz="1600" dirty="0">
                <a:latin typeface="Times New Roman" panose="02020603050405020304" pitchFamily="18" charset="0"/>
                <a:cs typeface="Times New Roman" panose="02020603050405020304" pitchFamily="18" charset="0"/>
              </a:rPr>
              <a:t>отработать содержание праздничного мероприятия </a:t>
            </a:r>
            <a:endParaRPr lang="ru-RU" sz="1600" dirty="0">
              <a:effectLst/>
              <a:latin typeface="Times New Roman" panose="02020603050405020304" pitchFamily="18" charset="0"/>
              <a:cs typeface="Times New Roman" panose="02020603050405020304" pitchFamily="18" charset="0"/>
            </a:endParaRPr>
          </a:p>
        </p:txBody>
      </p:sp>
      <p:sp>
        <p:nvSpPr>
          <p:cNvPr id="13" name="Прямоугольник 12">
            <a:extLst>
              <a:ext uri="{FF2B5EF4-FFF2-40B4-BE49-F238E27FC236}">
                <a16:creationId xmlns:a16="http://schemas.microsoft.com/office/drawing/2014/main" id="{FA20D5D8-9F71-224E-9103-ADBF720C5570}"/>
              </a:ext>
            </a:extLst>
          </p:cNvPr>
          <p:cNvSpPr/>
          <p:nvPr/>
        </p:nvSpPr>
        <p:spPr>
          <a:xfrm>
            <a:off x="889346" y="1970702"/>
            <a:ext cx="4951484" cy="338554"/>
          </a:xfrm>
          <a:prstGeom prst="rect">
            <a:avLst/>
          </a:prstGeom>
        </p:spPr>
        <p:txBody>
          <a:bodyPr wrap="none">
            <a:spAutoFit/>
          </a:bodyPr>
          <a:lstStyle/>
          <a:p>
            <a:r>
              <a:rPr lang="ru-RU" sz="1600" dirty="0">
                <a:latin typeface="Times New Roman" panose="02020603050405020304" pitchFamily="18" charset="0"/>
                <a:cs typeface="Times New Roman" panose="02020603050405020304" pitchFamily="18" charset="0"/>
              </a:rPr>
              <a:t>внести корректировки по ходу работы над сценарием </a:t>
            </a:r>
            <a:endParaRPr lang="ru-RU" sz="1600" dirty="0">
              <a:effectLst/>
              <a:latin typeface="Times New Roman" panose="02020603050405020304" pitchFamily="18" charset="0"/>
              <a:cs typeface="Times New Roman" panose="02020603050405020304" pitchFamily="18" charset="0"/>
            </a:endParaRPr>
          </a:p>
        </p:txBody>
      </p:sp>
      <p:sp>
        <p:nvSpPr>
          <p:cNvPr id="14" name="Прямоугольник 13">
            <a:extLst>
              <a:ext uri="{FF2B5EF4-FFF2-40B4-BE49-F238E27FC236}">
                <a16:creationId xmlns:a16="http://schemas.microsoft.com/office/drawing/2014/main" id="{6D6C1A25-6854-4E42-A769-F1F6A8180A7C}"/>
              </a:ext>
            </a:extLst>
          </p:cNvPr>
          <p:cNvSpPr/>
          <p:nvPr/>
        </p:nvSpPr>
        <p:spPr>
          <a:xfrm>
            <a:off x="862599" y="2305952"/>
            <a:ext cx="5233401" cy="1323439"/>
          </a:xfrm>
          <a:prstGeom prst="rect">
            <a:avLst/>
          </a:prstGeom>
        </p:spPr>
        <p:txBody>
          <a:bodyPr wrap="square">
            <a:spAutoFit/>
          </a:bodyPr>
          <a:lstStyle/>
          <a:p>
            <a:pPr algn="just"/>
            <a:r>
              <a:rPr lang="ru-RU" sz="1600" dirty="0">
                <a:latin typeface="Times New Roman" panose="02020603050405020304" pitchFamily="18" charset="0"/>
                <a:cs typeface="Times New Roman" panose="02020603050405020304" pitchFamily="18" charset="0"/>
              </a:rPr>
              <a:t>подключать обучающихся в процессе подготовки праздника к изобразительной деятельности (участие в общем деле формирует у них чувство коллективизма; украшение зала или создание костюмов способствуют развитию творческих способностей) </a:t>
            </a:r>
            <a:endParaRPr lang="ru-RU" sz="1600" dirty="0">
              <a:effectLst/>
              <a:latin typeface="Times New Roman" panose="02020603050405020304" pitchFamily="18" charset="0"/>
              <a:cs typeface="Times New Roman" panose="02020603050405020304" pitchFamily="18" charset="0"/>
            </a:endParaRPr>
          </a:p>
        </p:txBody>
      </p:sp>
      <p:sp>
        <p:nvSpPr>
          <p:cNvPr id="15" name="Прямоугольник 14">
            <a:extLst>
              <a:ext uri="{FF2B5EF4-FFF2-40B4-BE49-F238E27FC236}">
                <a16:creationId xmlns:a16="http://schemas.microsoft.com/office/drawing/2014/main" id="{BA8F3562-C625-2941-B3C1-C9BBFD017F66}"/>
              </a:ext>
            </a:extLst>
          </p:cNvPr>
          <p:cNvSpPr/>
          <p:nvPr/>
        </p:nvSpPr>
        <p:spPr>
          <a:xfrm>
            <a:off x="6377851" y="1534056"/>
            <a:ext cx="6096000" cy="1815882"/>
          </a:xfrm>
          <a:prstGeom prst="rect">
            <a:avLst/>
          </a:prstGeom>
        </p:spPr>
        <p:txBody>
          <a:bodyPr>
            <a:spAutoFit/>
          </a:bodyPr>
          <a:lstStyle/>
          <a:p>
            <a:r>
              <a:rPr lang="ru-RU" sz="1600" b="1" dirty="0">
                <a:solidFill>
                  <a:schemeClr val="accent1"/>
                </a:solidFill>
                <a:latin typeface="Times New Roman" panose="02020603050405020304" pitchFamily="18" charset="0"/>
                <a:cs typeface="Times New Roman" panose="02020603050405020304" pitchFamily="18" charset="0"/>
              </a:rPr>
              <a:t>Администрация:</a:t>
            </a:r>
            <a:r>
              <a:rPr lang="ru-RU" sz="1600" b="1"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участие в генеральной репетиции (по согласованию) </a:t>
            </a:r>
          </a:p>
          <a:p>
            <a:r>
              <a:rPr lang="ru-RU" sz="1600" b="1" dirty="0">
                <a:solidFill>
                  <a:schemeClr val="accent1"/>
                </a:solidFill>
                <a:latin typeface="Times New Roman" panose="02020603050405020304" pitchFamily="18" charset="0"/>
                <a:cs typeface="Times New Roman" panose="02020603050405020304" pitchFamily="18" charset="0"/>
              </a:rPr>
              <a:t>Педагог-психолог:</a:t>
            </a:r>
            <a:r>
              <a:rPr lang="ru-RU" sz="1600" b="1" dirty="0">
                <a:solidFill>
                  <a:schemeClr val="accent5"/>
                </a:solidFill>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участие в репетициях (по согласованию/запросу) </a:t>
            </a:r>
          </a:p>
          <a:p>
            <a:r>
              <a:rPr lang="ru-RU" sz="1600" b="1" dirty="0">
                <a:solidFill>
                  <a:schemeClr val="accent1"/>
                </a:solidFill>
                <a:latin typeface="Times New Roman" panose="02020603050405020304" pitchFamily="18" charset="0"/>
                <a:cs typeface="Times New Roman" panose="02020603050405020304" pitchFamily="18" charset="0"/>
              </a:rPr>
              <a:t>Классный руководитель (методист воспитатель ДОО): </a:t>
            </a:r>
            <a:r>
              <a:rPr lang="ru-RU" sz="1600" dirty="0">
                <a:latin typeface="Times New Roman" panose="02020603050405020304" pitchFamily="18" charset="0"/>
                <a:cs typeface="Times New Roman" panose="02020603050405020304" pitchFamily="18" charset="0"/>
              </a:rPr>
              <a:t>проведение репетиций; подготовка инвентаря, костюмов, сценического убранства и др. </a:t>
            </a:r>
            <a:endParaRPr lang="ru-RU" sz="1600" dirty="0">
              <a:effectLst/>
              <a:latin typeface="Times New Roman" panose="02020603050405020304" pitchFamily="18" charset="0"/>
              <a:cs typeface="Times New Roman" panose="02020603050405020304" pitchFamily="18" charset="0"/>
            </a:endParaRPr>
          </a:p>
        </p:txBody>
      </p:sp>
      <p:sp>
        <p:nvSpPr>
          <p:cNvPr id="16" name="Прямоугольник 15">
            <a:extLst>
              <a:ext uri="{FF2B5EF4-FFF2-40B4-BE49-F238E27FC236}">
                <a16:creationId xmlns:a16="http://schemas.microsoft.com/office/drawing/2014/main" id="{26348A70-EC3B-1443-9356-B36E99427787}"/>
              </a:ext>
            </a:extLst>
          </p:cNvPr>
          <p:cNvSpPr/>
          <p:nvPr/>
        </p:nvSpPr>
        <p:spPr>
          <a:xfrm>
            <a:off x="858340" y="4362243"/>
            <a:ext cx="5110479" cy="584775"/>
          </a:xfrm>
          <a:prstGeom prst="rect">
            <a:avLst/>
          </a:prstGeom>
        </p:spPr>
        <p:txBody>
          <a:bodyPr wrap="square">
            <a:spAutoFit/>
          </a:bodyPr>
          <a:lstStyle/>
          <a:p>
            <a:pPr algn="just"/>
            <a:r>
              <a:rPr lang="ru-RU" sz="1600" dirty="0">
                <a:latin typeface="Times New Roman" panose="02020603050405020304" pitchFamily="18" charset="0"/>
                <a:cs typeface="Times New Roman" panose="02020603050405020304" pitchFamily="18" charset="0"/>
              </a:rPr>
              <a:t>деятельность обучающихся на празднике должна быть осознанной</a:t>
            </a:r>
            <a:endParaRPr lang="ru-RU" sz="1600" dirty="0">
              <a:effectLst/>
              <a:latin typeface="Times New Roman" panose="02020603050405020304" pitchFamily="18" charset="0"/>
              <a:cs typeface="Times New Roman" panose="02020603050405020304" pitchFamily="18" charset="0"/>
            </a:endParaRPr>
          </a:p>
        </p:txBody>
      </p:sp>
      <p:sp>
        <p:nvSpPr>
          <p:cNvPr id="17" name="Прямоугольник 16">
            <a:extLst>
              <a:ext uri="{FF2B5EF4-FFF2-40B4-BE49-F238E27FC236}">
                <a16:creationId xmlns:a16="http://schemas.microsoft.com/office/drawing/2014/main" id="{38F7085F-E013-BB4D-8120-7D01F866E657}"/>
              </a:ext>
            </a:extLst>
          </p:cNvPr>
          <p:cNvSpPr/>
          <p:nvPr/>
        </p:nvSpPr>
        <p:spPr>
          <a:xfrm>
            <a:off x="861184" y="4908246"/>
            <a:ext cx="5234815" cy="830997"/>
          </a:xfrm>
          <a:prstGeom prst="rect">
            <a:avLst/>
          </a:prstGeom>
        </p:spPr>
        <p:txBody>
          <a:bodyPr wrap="square">
            <a:spAutoFit/>
          </a:bodyPr>
          <a:lstStyle/>
          <a:p>
            <a:pPr algn="just"/>
            <a:r>
              <a:rPr lang="ru-RU" sz="1600" dirty="0">
                <a:latin typeface="Times New Roman" panose="02020603050405020304" pitchFamily="18" charset="0"/>
                <a:cs typeface="Times New Roman" panose="02020603050405020304" pitchFamily="18" charset="0"/>
              </a:rPr>
              <a:t>праздник не должен быть растянут во времени, так как участникам трудно слишком долго удерживать внимание на происходящем </a:t>
            </a:r>
            <a:endParaRPr lang="ru-RU" sz="1600" dirty="0">
              <a:effectLst/>
              <a:latin typeface="Times New Roman" panose="02020603050405020304" pitchFamily="18" charset="0"/>
              <a:cs typeface="Times New Roman" panose="02020603050405020304" pitchFamily="18" charset="0"/>
            </a:endParaRPr>
          </a:p>
        </p:txBody>
      </p:sp>
      <p:sp>
        <p:nvSpPr>
          <p:cNvPr id="18" name="Прямоугольник 17">
            <a:extLst>
              <a:ext uri="{FF2B5EF4-FFF2-40B4-BE49-F238E27FC236}">
                <a16:creationId xmlns:a16="http://schemas.microsoft.com/office/drawing/2014/main" id="{DCC98491-507A-2440-BAB1-9B37F085060C}"/>
              </a:ext>
            </a:extLst>
          </p:cNvPr>
          <p:cNvSpPr/>
          <p:nvPr/>
        </p:nvSpPr>
        <p:spPr>
          <a:xfrm>
            <a:off x="889346" y="5739243"/>
            <a:ext cx="5206653" cy="830997"/>
          </a:xfrm>
          <a:prstGeom prst="rect">
            <a:avLst/>
          </a:prstGeom>
        </p:spPr>
        <p:txBody>
          <a:bodyPr wrap="square">
            <a:spAutoFit/>
          </a:bodyPr>
          <a:lstStyle/>
          <a:p>
            <a:pPr algn="just"/>
            <a:r>
              <a:rPr lang="ru-RU" sz="1600" dirty="0">
                <a:latin typeface="Times New Roman" panose="02020603050405020304" pitchFamily="18" charset="0"/>
                <a:cs typeface="Times New Roman" panose="02020603050405020304" pitchFamily="18" charset="0"/>
              </a:rPr>
              <a:t>в ходе праздника взрослым следует помогать детям ориентироваться в происходящем действии и, если возникает необходимость, разъяснять то, что непонятно </a:t>
            </a:r>
            <a:endParaRPr lang="ru-RU" sz="1600" dirty="0">
              <a:effectLst/>
              <a:latin typeface="Times New Roman" panose="02020603050405020304" pitchFamily="18" charset="0"/>
              <a:cs typeface="Times New Roman" panose="02020603050405020304" pitchFamily="18" charset="0"/>
            </a:endParaRPr>
          </a:p>
        </p:txBody>
      </p:sp>
      <p:sp>
        <p:nvSpPr>
          <p:cNvPr id="19" name="Прямоугольник 18">
            <a:extLst>
              <a:ext uri="{FF2B5EF4-FFF2-40B4-BE49-F238E27FC236}">
                <a16:creationId xmlns:a16="http://schemas.microsoft.com/office/drawing/2014/main" id="{7A648056-9EA3-CA46-8F5D-7CC02ED0D5ED}"/>
              </a:ext>
            </a:extLst>
          </p:cNvPr>
          <p:cNvSpPr/>
          <p:nvPr/>
        </p:nvSpPr>
        <p:spPr>
          <a:xfrm>
            <a:off x="6427185" y="4144232"/>
            <a:ext cx="5382425" cy="2308324"/>
          </a:xfrm>
          <a:prstGeom prst="rect">
            <a:avLst/>
          </a:prstGeom>
        </p:spPr>
        <p:txBody>
          <a:bodyPr wrap="square">
            <a:spAutoFit/>
          </a:bodyPr>
          <a:lstStyle/>
          <a:p>
            <a:r>
              <a:rPr lang="ru-RU" sz="1600" b="1" dirty="0">
                <a:solidFill>
                  <a:schemeClr val="accent1"/>
                </a:solidFill>
                <a:latin typeface="Times New Roman" panose="02020603050405020304" pitchFamily="18" charset="0"/>
                <a:cs typeface="Times New Roman" panose="02020603050405020304" pitchFamily="18" charset="0"/>
              </a:rPr>
              <a:t>Администрация: </a:t>
            </a:r>
            <a:r>
              <a:rPr lang="ru-RU" sz="1600" dirty="0">
                <a:latin typeface="Times New Roman" panose="02020603050405020304" pitchFamily="18" charset="0"/>
                <a:cs typeface="Times New Roman" panose="02020603050405020304" pitchFamily="18" charset="0"/>
              </a:rPr>
              <a:t>участие в праздничных мероприятиях (по согласованию) </a:t>
            </a:r>
          </a:p>
          <a:p>
            <a:r>
              <a:rPr lang="ru-RU" sz="1600" b="1" dirty="0">
                <a:solidFill>
                  <a:schemeClr val="accent1"/>
                </a:solidFill>
                <a:latin typeface="Times New Roman" panose="02020603050405020304" pitchFamily="18" charset="0"/>
                <a:cs typeface="Times New Roman" panose="02020603050405020304" pitchFamily="18" charset="0"/>
              </a:rPr>
              <a:t>Педагог-психолог: </a:t>
            </a:r>
            <a:r>
              <a:rPr lang="ru-RU" sz="1600" dirty="0">
                <a:latin typeface="Times New Roman" panose="02020603050405020304" pitchFamily="18" charset="0"/>
                <a:cs typeface="Times New Roman" panose="02020603050405020304" pitchFamily="18" charset="0"/>
              </a:rPr>
              <a:t>участие в мероприятии для контроля психологического состояния участников и возможности оказания первой психологической помощи при возникновении кризисной ситуации </a:t>
            </a:r>
          </a:p>
          <a:p>
            <a:r>
              <a:rPr lang="ru-RU" sz="1600" b="1" dirty="0">
                <a:solidFill>
                  <a:schemeClr val="accent1"/>
                </a:solidFill>
                <a:latin typeface="Times New Roman" panose="02020603050405020304" pitchFamily="18" charset="0"/>
                <a:cs typeface="Times New Roman" panose="02020603050405020304" pitchFamily="18" charset="0"/>
              </a:rPr>
              <a:t>Классный руководитель (методист воспитатель ДОО): </a:t>
            </a:r>
            <a:r>
              <a:rPr lang="ru-RU" sz="1600" dirty="0">
                <a:latin typeface="Times New Roman" panose="02020603050405020304" pitchFamily="18" charset="0"/>
                <a:cs typeface="Times New Roman" panose="02020603050405020304" pitchFamily="18" charset="0"/>
              </a:rPr>
              <a:t>проведение праздничного мероприятия; контроль психологического состояния участников </a:t>
            </a:r>
            <a:endParaRPr lang="ru-RU" sz="16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5622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837902E-88C5-0645-998B-86B435F3EFF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4141" y="274936"/>
            <a:ext cx="1117114" cy="45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a:extLst>
              <a:ext uri="{FF2B5EF4-FFF2-40B4-BE49-F238E27FC236}">
                <a16:creationId xmlns:a16="http://schemas.microsoft.com/office/drawing/2014/main" id="{22D52A61-8917-804F-8001-0FB8AEFDA8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08901" y="275633"/>
            <a:ext cx="1117115" cy="5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oogle Shape;74;p3">
            <a:extLst>
              <a:ext uri="{FF2B5EF4-FFF2-40B4-BE49-F238E27FC236}">
                <a16:creationId xmlns:a16="http://schemas.microsoft.com/office/drawing/2014/main" id="{519E04D2-D80D-4047-92B5-F0F5091A97E4}"/>
              </a:ext>
            </a:extLst>
          </p:cNvPr>
          <p:cNvGrpSpPr/>
          <p:nvPr/>
        </p:nvGrpSpPr>
        <p:grpSpPr>
          <a:xfrm>
            <a:off x="2823662" y="207764"/>
            <a:ext cx="8932969" cy="578270"/>
            <a:chOff x="615187" y="231889"/>
            <a:chExt cx="9436734" cy="568593"/>
          </a:xfrm>
        </p:grpSpPr>
        <p:sp>
          <p:nvSpPr>
            <p:cNvPr id="7" name="Google Shape;75;p3">
              <a:extLst>
                <a:ext uri="{FF2B5EF4-FFF2-40B4-BE49-F238E27FC236}">
                  <a16:creationId xmlns:a16="http://schemas.microsoft.com/office/drawing/2014/main" id="{E44680EF-0152-2B4F-B8F9-B33449439DFF}"/>
                </a:ext>
              </a:extLst>
            </p:cNvPr>
            <p:cNvSpPr/>
            <p:nvPr/>
          </p:nvSpPr>
          <p:spPr>
            <a:xfrm>
              <a:off x="615187" y="389636"/>
              <a:ext cx="1679575" cy="410846"/>
            </a:xfrm>
            <a:custGeom>
              <a:avLst/>
              <a:gdLst/>
              <a:ahLst/>
              <a:cxnLst/>
              <a:rect l="l" t="t" r="r" b="b"/>
              <a:pathLst>
                <a:path w="1679575" h="410845" extrusionOk="0">
                  <a:moveTo>
                    <a:pt x="1679206" y="0"/>
                  </a:moveTo>
                  <a:lnTo>
                    <a:pt x="0" y="0"/>
                  </a:lnTo>
                  <a:lnTo>
                    <a:pt x="0" y="410806"/>
                  </a:lnTo>
                  <a:lnTo>
                    <a:pt x="1310995" y="410806"/>
                  </a:lnTo>
                  <a:lnTo>
                    <a:pt x="1679206" y="0"/>
                  </a:lnTo>
                  <a:close/>
                </a:path>
              </a:pathLst>
            </a:custGeom>
            <a:solidFill>
              <a:srgbClr val="C8DD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8" name="Google Shape;76;p3">
              <a:extLst>
                <a:ext uri="{FF2B5EF4-FFF2-40B4-BE49-F238E27FC236}">
                  <a16:creationId xmlns:a16="http://schemas.microsoft.com/office/drawing/2014/main" id="{AB0E6715-0958-E14F-88C9-5C6835775721}"/>
                </a:ext>
              </a:extLst>
            </p:cNvPr>
            <p:cNvSpPr/>
            <p:nvPr/>
          </p:nvSpPr>
          <p:spPr>
            <a:xfrm>
              <a:off x="615187" y="231889"/>
              <a:ext cx="1637030" cy="415925"/>
            </a:xfrm>
            <a:custGeom>
              <a:avLst/>
              <a:gdLst/>
              <a:ahLst/>
              <a:cxnLst/>
              <a:rect l="l" t="t" r="r" b="b"/>
              <a:pathLst>
                <a:path w="1637030" h="415925" extrusionOk="0">
                  <a:moveTo>
                    <a:pt x="1636483" y="0"/>
                  </a:moveTo>
                  <a:lnTo>
                    <a:pt x="0" y="0"/>
                  </a:lnTo>
                  <a:lnTo>
                    <a:pt x="0" y="415734"/>
                  </a:lnTo>
                  <a:lnTo>
                    <a:pt x="1277632" y="415734"/>
                  </a:lnTo>
                  <a:lnTo>
                    <a:pt x="1636483" y="0"/>
                  </a:lnTo>
                  <a:close/>
                </a:path>
              </a:pathLst>
            </a:custGeom>
            <a:solidFill>
              <a:srgbClr val="0085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9" name="Google Shape;77;p3">
              <a:extLst>
                <a:ext uri="{FF2B5EF4-FFF2-40B4-BE49-F238E27FC236}">
                  <a16:creationId xmlns:a16="http://schemas.microsoft.com/office/drawing/2014/main" id="{1EA1F055-E833-2F42-B5D4-11152C492B94}"/>
                </a:ext>
              </a:extLst>
            </p:cNvPr>
            <p:cNvSpPr/>
            <p:nvPr/>
          </p:nvSpPr>
          <p:spPr>
            <a:xfrm>
              <a:off x="2294762" y="241810"/>
              <a:ext cx="7757159" cy="509740"/>
            </a:xfrm>
            <a:custGeom>
              <a:avLst/>
              <a:gdLst/>
              <a:ahLst/>
              <a:cxnLst/>
              <a:rect l="l" t="t" r="r" b="b"/>
              <a:pathLst>
                <a:path w="7757159" h="406400" extrusionOk="0">
                  <a:moveTo>
                    <a:pt x="7756893" y="0"/>
                  </a:moveTo>
                  <a:lnTo>
                    <a:pt x="433387" y="0"/>
                  </a:lnTo>
                  <a:lnTo>
                    <a:pt x="0" y="405879"/>
                  </a:lnTo>
                  <a:lnTo>
                    <a:pt x="7756893" y="405879"/>
                  </a:lnTo>
                  <a:lnTo>
                    <a:pt x="7756893" y="0"/>
                  </a:lnTo>
                  <a:close/>
                </a:path>
              </a:pathLst>
            </a:custGeom>
            <a:solidFill>
              <a:srgbClr val="69B5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sp>
        <p:nvSpPr>
          <p:cNvPr id="10" name="Прямоугольник 9">
            <a:extLst>
              <a:ext uri="{FF2B5EF4-FFF2-40B4-BE49-F238E27FC236}">
                <a16:creationId xmlns:a16="http://schemas.microsoft.com/office/drawing/2014/main" id="{FFBA7722-7890-0041-B5A4-8EE985D6FC3C}"/>
              </a:ext>
            </a:extLst>
          </p:cNvPr>
          <p:cNvSpPr/>
          <p:nvPr/>
        </p:nvSpPr>
        <p:spPr>
          <a:xfrm>
            <a:off x="4413576" y="1275186"/>
            <a:ext cx="3085011" cy="401782"/>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latin typeface="Times New Roman" panose="02020603050405020304" pitchFamily="18" charset="0"/>
                <a:cs typeface="Times New Roman" panose="02020603050405020304" pitchFamily="18" charset="0"/>
              </a:rPr>
              <a:t>III</a:t>
            </a:r>
            <a:r>
              <a:rPr lang="ru-RU" b="1" dirty="0">
                <a:solidFill>
                  <a:schemeClr val="accent1"/>
                </a:solidFill>
                <a:latin typeface="Times New Roman" panose="02020603050405020304" pitchFamily="18" charset="0"/>
                <a:cs typeface="Times New Roman" panose="02020603050405020304" pitchFamily="18" charset="0"/>
              </a:rPr>
              <a:t> этап:</a:t>
            </a:r>
            <a:r>
              <a:rPr lang="en-US" b="1" dirty="0">
                <a:solidFill>
                  <a:schemeClr val="accent1"/>
                </a:solidFill>
                <a:latin typeface="Times New Roman" panose="02020603050405020304" pitchFamily="18" charset="0"/>
                <a:cs typeface="Times New Roman" panose="02020603050405020304" pitchFamily="18" charset="0"/>
              </a:rPr>
              <a:t> </a:t>
            </a:r>
            <a:r>
              <a:rPr lang="ru-RU" b="1" dirty="0">
                <a:solidFill>
                  <a:schemeClr val="accent1"/>
                </a:solidFill>
                <a:latin typeface="Times New Roman" panose="02020603050405020304" pitchFamily="18" charset="0"/>
                <a:cs typeface="Times New Roman" panose="02020603050405020304" pitchFamily="18" charset="0"/>
              </a:rPr>
              <a:t>Завершение </a:t>
            </a:r>
            <a:endParaRPr lang="ru-RU" dirty="0">
              <a:solidFill>
                <a:schemeClr val="accent1"/>
              </a:solidFill>
              <a:latin typeface="Times New Roman" panose="02020603050405020304" pitchFamily="18" charset="0"/>
              <a:cs typeface="Times New Roman" panose="02020603050405020304" pitchFamily="18" charset="0"/>
            </a:endParaRPr>
          </a:p>
        </p:txBody>
      </p:sp>
      <p:sp>
        <p:nvSpPr>
          <p:cNvPr id="11" name="Прямоугольник 10">
            <a:extLst>
              <a:ext uri="{FF2B5EF4-FFF2-40B4-BE49-F238E27FC236}">
                <a16:creationId xmlns:a16="http://schemas.microsoft.com/office/drawing/2014/main" id="{833E255A-E11F-D341-827F-E903EF0413F8}"/>
              </a:ext>
            </a:extLst>
          </p:cNvPr>
          <p:cNvSpPr/>
          <p:nvPr/>
        </p:nvSpPr>
        <p:spPr>
          <a:xfrm>
            <a:off x="268137" y="1933348"/>
            <a:ext cx="2830413" cy="338554"/>
          </a:xfrm>
          <a:prstGeom prst="rect">
            <a:avLst/>
          </a:prstGeom>
        </p:spPr>
        <p:txBody>
          <a:bodyPr wrap="square">
            <a:spAutoFit/>
          </a:bodyPr>
          <a:lstStyle/>
          <a:p>
            <a:r>
              <a:rPr lang="ru-RU" sz="1600" b="1" dirty="0">
                <a:solidFill>
                  <a:schemeClr val="accent1"/>
                </a:solidFill>
                <a:latin typeface="Times New Roman" panose="02020603050405020304" pitchFamily="18" charset="0"/>
                <a:cs typeface="Times New Roman" panose="02020603050405020304" pitchFamily="18" charset="0"/>
              </a:rPr>
              <a:t>Подведение итогов: </a:t>
            </a:r>
            <a:endParaRPr lang="ru-RU" sz="1600" dirty="0">
              <a:solidFill>
                <a:schemeClr val="accent1"/>
              </a:solidFill>
              <a:latin typeface="Times New Roman" panose="02020603050405020304" pitchFamily="18" charset="0"/>
              <a:cs typeface="Times New Roman" panose="02020603050405020304" pitchFamily="18" charset="0"/>
            </a:endParaRPr>
          </a:p>
        </p:txBody>
      </p:sp>
      <p:cxnSp>
        <p:nvCxnSpPr>
          <p:cNvPr id="29" name="Прямая соединительная линия 28">
            <a:extLst>
              <a:ext uri="{FF2B5EF4-FFF2-40B4-BE49-F238E27FC236}">
                <a16:creationId xmlns:a16="http://schemas.microsoft.com/office/drawing/2014/main" id="{032E5E08-FCF3-F548-84D7-2555799B03B8}"/>
              </a:ext>
            </a:extLst>
          </p:cNvPr>
          <p:cNvCxnSpPr/>
          <p:nvPr/>
        </p:nvCxnSpPr>
        <p:spPr>
          <a:xfrm>
            <a:off x="432687" y="2597182"/>
            <a:ext cx="3918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id="{995D62AF-9E98-D14E-B743-E5B350130935}"/>
              </a:ext>
            </a:extLst>
          </p:cNvPr>
          <p:cNvCxnSpPr/>
          <p:nvPr/>
        </p:nvCxnSpPr>
        <p:spPr>
          <a:xfrm>
            <a:off x="432687" y="3785765"/>
            <a:ext cx="391885"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Прямоугольник 2">
            <a:extLst>
              <a:ext uri="{FF2B5EF4-FFF2-40B4-BE49-F238E27FC236}">
                <a16:creationId xmlns:a16="http://schemas.microsoft.com/office/drawing/2014/main" id="{1014E73D-33E1-1A41-8D14-0747B3BDC88B}"/>
              </a:ext>
            </a:extLst>
          </p:cNvPr>
          <p:cNvSpPr/>
          <p:nvPr/>
        </p:nvSpPr>
        <p:spPr>
          <a:xfrm>
            <a:off x="946295" y="2388984"/>
            <a:ext cx="4747770" cy="1077218"/>
          </a:xfrm>
          <a:prstGeom prst="rect">
            <a:avLst/>
          </a:prstGeom>
        </p:spPr>
        <p:txBody>
          <a:bodyPr wrap="square">
            <a:spAutoFit/>
          </a:bodyPr>
          <a:lstStyle/>
          <a:p>
            <a:pPr algn="just"/>
            <a:r>
              <a:rPr lang="ru-RU" sz="1600" dirty="0">
                <a:latin typeface="Times New Roman" panose="02020603050405020304" pitchFamily="18" charset="0"/>
                <a:cs typeface="Times New Roman" panose="02020603050405020304" pitchFamily="18" charset="0"/>
              </a:rPr>
              <a:t>получить отклик со</a:t>
            </a:r>
            <a:r>
              <a:rPr lang="en-US" sz="1600"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стороны непосредственных участников праздника, выяснить, что им запомнилось, понравилось, а что осталось непонятным </a:t>
            </a:r>
            <a:endParaRPr lang="ru-RU" sz="1600" dirty="0">
              <a:effectLst/>
              <a:latin typeface="Times New Roman" panose="02020603050405020304" pitchFamily="18" charset="0"/>
              <a:cs typeface="Times New Roman" panose="02020603050405020304" pitchFamily="18" charset="0"/>
            </a:endParaRPr>
          </a:p>
        </p:txBody>
      </p:sp>
      <p:sp>
        <p:nvSpPr>
          <p:cNvPr id="13" name="Прямоугольник 12">
            <a:extLst>
              <a:ext uri="{FF2B5EF4-FFF2-40B4-BE49-F238E27FC236}">
                <a16:creationId xmlns:a16="http://schemas.microsoft.com/office/drawing/2014/main" id="{E384DD02-375E-CE46-961F-EAAFD097AE26}"/>
              </a:ext>
            </a:extLst>
          </p:cNvPr>
          <p:cNvSpPr/>
          <p:nvPr/>
        </p:nvSpPr>
        <p:spPr>
          <a:xfrm>
            <a:off x="935578" y="3610783"/>
            <a:ext cx="4769205" cy="1077218"/>
          </a:xfrm>
          <a:prstGeom prst="rect">
            <a:avLst/>
          </a:prstGeom>
        </p:spPr>
        <p:txBody>
          <a:bodyPr wrap="square">
            <a:spAutoFit/>
          </a:bodyPr>
          <a:lstStyle/>
          <a:p>
            <a:pPr algn="just"/>
            <a:r>
              <a:rPr lang="ru-RU" sz="1600" dirty="0">
                <a:latin typeface="Times New Roman" panose="02020603050405020304" pitchFamily="18" charset="0"/>
                <a:cs typeface="Times New Roman" panose="02020603050405020304" pitchFamily="18" charset="0"/>
              </a:rPr>
              <a:t>закрепить впечатления и знания у участников после проведения праздника с помощью дополнительных мероприятий (обратной связи, </a:t>
            </a:r>
            <a:r>
              <a:rPr lang="ru-RU" sz="1600" dirty="0" err="1">
                <a:latin typeface="Times New Roman" panose="02020603050405020304" pitchFamily="18" charset="0"/>
                <a:cs typeface="Times New Roman" panose="02020603050405020304" pitchFamily="18" charset="0"/>
              </a:rPr>
              <a:t>шеринга</a:t>
            </a:r>
            <a:r>
              <a:rPr lang="ru-RU" sz="1600" dirty="0">
                <a:latin typeface="Times New Roman" panose="02020603050405020304" pitchFamily="18" charset="0"/>
                <a:cs typeface="Times New Roman" panose="02020603050405020304" pitchFamily="18" charset="0"/>
              </a:rPr>
              <a:t>, бесед, изобразительной деятельности, чаепития и др.) </a:t>
            </a:r>
            <a:endParaRPr lang="ru-RU" sz="1600" dirty="0">
              <a:effectLst/>
              <a:latin typeface="Times New Roman" panose="02020603050405020304" pitchFamily="18" charset="0"/>
              <a:cs typeface="Times New Roman" panose="02020603050405020304" pitchFamily="18" charset="0"/>
            </a:endParaRPr>
          </a:p>
        </p:txBody>
      </p:sp>
      <p:sp>
        <p:nvSpPr>
          <p:cNvPr id="14" name="Прямоугольник 13">
            <a:extLst>
              <a:ext uri="{FF2B5EF4-FFF2-40B4-BE49-F238E27FC236}">
                <a16:creationId xmlns:a16="http://schemas.microsoft.com/office/drawing/2014/main" id="{F869A465-C1CC-E94A-AD8D-4637D5ADB584}"/>
              </a:ext>
            </a:extLst>
          </p:cNvPr>
          <p:cNvSpPr/>
          <p:nvPr/>
        </p:nvSpPr>
        <p:spPr>
          <a:xfrm>
            <a:off x="6269975" y="2681372"/>
            <a:ext cx="5364007" cy="1569660"/>
          </a:xfrm>
          <a:prstGeom prst="rect">
            <a:avLst/>
          </a:prstGeom>
        </p:spPr>
        <p:txBody>
          <a:bodyPr wrap="square">
            <a:spAutoFit/>
          </a:bodyPr>
          <a:lstStyle/>
          <a:p>
            <a:pPr algn="just"/>
            <a:r>
              <a:rPr lang="ru-RU" sz="1600" b="1" dirty="0">
                <a:solidFill>
                  <a:schemeClr val="accent1"/>
                </a:solidFill>
                <a:latin typeface="Times New Roman" panose="02020603050405020304" pitchFamily="18" charset="0"/>
                <a:cs typeface="Times New Roman" panose="02020603050405020304" pitchFamily="18" charset="0"/>
              </a:rPr>
              <a:t>Педагог-психолог:</a:t>
            </a:r>
            <a:r>
              <a:rPr lang="ru-RU" sz="1600" b="1" dirty="0">
                <a:solidFill>
                  <a:schemeClr val="accent5"/>
                </a:solidFill>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консультирование/подготовка вариантов проведения завершения праздничного мероприятия </a:t>
            </a:r>
          </a:p>
          <a:p>
            <a:pPr algn="just"/>
            <a:r>
              <a:rPr lang="ru-RU" sz="1600" b="1" dirty="0">
                <a:solidFill>
                  <a:schemeClr val="accent1"/>
                </a:solidFill>
                <a:latin typeface="Times New Roman" panose="02020603050405020304" pitchFamily="18" charset="0"/>
                <a:cs typeface="Times New Roman" panose="02020603050405020304" pitchFamily="18" charset="0"/>
              </a:rPr>
              <a:t>Классный руководитель (методист, воспитатель ДОО): </a:t>
            </a:r>
            <a:r>
              <a:rPr lang="ru-RU" sz="1600" dirty="0">
                <a:latin typeface="Times New Roman" panose="02020603050405020304" pitchFamily="18" charset="0"/>
                <a:cs typeface="Times New Roman" panose="02020603050405020304" pitchFamily="18" charset="0"/>
              </a:rPr>
              <a:t>получение обратной связи в рамках проведения завершающих мероприятий </a:t>
            </a:r>
            <a:endParaRPr lang="ru-RU" sz="1600" dirty="0">
              <a:effectLst/>
              <a:latin typeface="Times New Roman" panose="02020603050405020304" pitchFamily="18" charset="0"/>
              <a:cs typeface="Times New Roman" panose="02020603050405020304" pitchFamily="18" charset="0"/>
            </a:endParaRPr>
          </a:p>
        </p:txBody>
      </p:sp>
      <p:sp>
        <p:nvSpPr>
          <p:cNvPr id="44" name="Прямоугольник 43">
            <a:extLst>
              <a:ext uri="{FF2B5EF4-FFF2-40B4-BE49-F238E27FC236}">
                <a16:creationId xmlns:a16="http://schemas.microsoft.com/office/drawing/2014/main" id="{E9B18FA8-72C3-EE4A-BEAB-751A30018983}"/>
              </a:ext>
            </a:extLst>
          </p:cNvPr>
          <p:cNvSpPr/>
          <p:nvPr/>
        </p:nvSpPr>
        <p:spPr>
          <a:xfrm>
            <a:off x="379307" y="6401972"/>
            <a:ext cx="11433386" cy="221238"/>
          </a:xfrm>
          <a:prstGeom prst="rect">
            <a:avLst/>
          </a:prstGeom>
          <a:solidFill>
            <a:srgbClr val="00B050"/>
          </a:solid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778618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EE7C7BE4-F45A-714B-ABB8-C16C2BD2A2A8}"/>
              </a:ext>
            </a:extLst>
          </p:cNvPr>
          <p:cNvSpPr/>
          <p:nvPr/>
        </p:nvSpPr>
        <p:spPr>
          <a:xfrm>
            <a:off x="379307" y="6401972"/>
            <a:ext cx="11433386" cy="221238"/>
          </a:xfrm>
          <a:prstGeom prst="rect">
            <a:avLst/>
          </a:prstGeom>
          <a:solidFill>
            <a:srgbClr val="00B050"/>
          </a:solid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2" name="Прямоугольник 1">
            <a:extLst>
              <a:ext uri="{FF2B5EF4-FFF2-40B4-BE49-F238E27FC236}">
                <a16:creationId xmlns:a16="http://schemas.microsoft.com/office/drawing/2014/main" id="{EB3866F2-9432-594B-BBA6-AEC00D7C29B9}"/>
              </a:ext>
            </a:extLst>
          </p:cNvPr>
          <p:cNvSpPr/>
          <p:nvPr/>
        </p:nvSpPr>
        <p:spPr>
          <a:xfrm>
            <a:off x="238262" y="1951068"/>
            <a:ext cx="4818930" cy="2308324"/>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Образовавшаяся поликультурная среда, в связи с увеличением численности обучающихся вынужденных переселенцев, требует от системы образования создание таких </a:t>
            </a:r>
            <a:r>
              <a:rPr lang="ru-RU" b="1" dirty="0">
                <a:solidFill>
                  <a:schemeClr val="accent1"/>
                </a:solidFill>
                <a:latin typeface="Times New Roman" panose="02020603050405020304" pitchFamily="18" charset="0"/>
                <a:cs typeface="Times New Roman" panose="02020603050405020304" pitchFamily="18" charset="0"/>
              </a:rPr>
              <a:t>организационных психолого- педагогических условий</a:t>
            </a:r>
            <a:r>
              <a:rPr lang="ru-RU" dirty="0">
                <a:latin typeface="Times New Roman" panose="02020603050405020304" pitchFamily="18" charset="0"/>
                <a:cs typeface="Times New Roman" panose="02020603050405020304" pitchFamily="18" charset="0"/>
              </a:rPr>
              <a:t>, которые будут способны нивелировать возможные угрозы для участников образовательных отношений</a:t>
            </a:r>
            <a:endParaRPr lang="ru-RU" dirty="0">
              <a:effectLst/>
              <a:latin typeface="Times New Roman" panose="02020603050405020304" pitchFamily="18"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0456FA94-12AE-B344-BA87-A84E77737A66}"/>
              </a:ext>
            </a:extLst>
          </p:cNvPr>
          <p:cNvSpPr/>
          <p:nvPr/>
        </p:nvSpPr>
        <p:spPr>
          <a:xfrm>
            <a:off x="6083561" y="2448440"/>
            <a:ext cx="5702637" cy="1200329"/>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Ощущение нестабильности и опасности новой социальной среды, способствует усилению страха, тревожности, подавленности, что может являться причиной негативных поведенческих реакций</a:t>
            </a:r>
            <a:endParaRPr lang="ru-RU" dirty="0">
              <a:effectLst/>
              <a:latin typeface="Times New Roman" panose="02020603050405020304" pitchFamily="18" charset="0"/>
              <a:cs typeface="Times New Roman" panose="02020603050405020304" pitchFamily="18" charset="0"/>
            </a:endParaRPr>
          </a:p>
        </p:txBody>
      </p:sp>
      <p:sp>
        <p:nvSpPr>
          <p:cNvPr id="9" name="Прямоугольник 8">
            <a:extLst>
              <a:ext uri="{FF2B5EF4-FFF2-40B4-BE49-F238E27FC236}">
                <a16:creationId xmlns:a16="http://schemas.microsoft.com/office/drawing/2014/main" id="{E9F8C213-B0E5-EF49-8BE0-453373AC4324}"/>
              </a:ext>
            </a:extLst>
          </p:cNvPr>
          <p:cNvSpPr/>
          <p:nvPr/>
        </p:nvSpPr>
        <p:spPr>
          <a:xfrm>
            <a:off x="5590671" y="3693021"/>
            <a:ext cx="6096000" cy="923330"/>
          </a:xfrm>
          <a:prstGeom prst="rect">
            <a:avLst/>
          </a:prstGeom>
        </p:spPr>
        <p:txBody>
          <a:bodyPr>
            <a:spAutoFit/>
          </a:bodyPr>
          <a:lstStyle/>
          <a:p>
            <a:r>
              <a:rPr lang="ru-RU" dirty="0">
                <a:latin typeface="Times New Roman" panose="02020603050405020304" pitchFamily="18" charset="0"/>
                <a:cs typeface="Times New Roman" panose="02020603050405020304" pitchFamily="18" charset="0"/>
              </a:rPr>
              <a:t>Трудности включения в образовательный процесс и риск развития межличностных конфликтов среди участников образовательных отношений</a:t>
            </a:r>
            <a:endParaRPr lang="ru-RU" dirty="0">
              <a:effectLst/>
              <a:latin typeface="Times New Roman" panose="02020603050405020304" pitchFamily="18" charset="0"/>
              <a:cs typeface="Times New Roman" panose="02020603050405020304" pitchFamily="18" charset="0"/>
            </a:endParaRPr>
          </a:p>
        </p:txBody>
      </p:sp>
      <p:sp>
        <p:nvSpPr>
          <p:cNvPr id="10" name="Прямоугольник 9">
            <a:extLst>
              <a:ext uri="{FF2B5EF4-FFF2-40B4-BE49-F238E27FC236}">
                <a16:creationId xmlns:a16="http://schemas.microsoft.com/office/drawing/2014/main" id="{65006A82-2882-414F-A598-110D4976BB46}"/>
              </a:ext>
            </a:extLst>
          </p:cNvPr>
          <p:cNvSpPr/>
          <p:nvPr/>
        </p:nvSpPr>
        <p:spPr>
          <a:xfrm>
            <a:off x="5057192" y="4644071"/>
            <a:ext cx="6629480" cy="1754326"/>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Не исключается, что среди обучающихся из числа вынужденных переселенцев есть дети, которые продолжительное время могли находиться под негативным информационным воздействием, обостряющем межэтническую напряженность, что является почвой для развития конфликтных отношений между обучающимися гражданами РФ, ДНР, ЛНР, Украины и др.</a:t>
            </a:r>
            <a:endParaRPr lang="ru-RU" dirty="0">
              <a:effectLst/>
              <a:latin typeface="Times New Roman" panose="02020603050405020304" pitchFamily="18" charset="0"/>
              <a:cs typeface="Times New Roman" panose="02020603050405020304" pitchFamily="18" charset="0"/>
            </a:endParaRPr>
          </a:p>
        </p:txBody>
      </p:sp>
      <p:sp>
        <p:nvSpPr>
          <p:cNvPr id="12" name="Прямоугольник 11">
            <a:extLst>
              <a:ext uri="{FF2B5EF4-FFF2-40B4-BE49-F238E27FC236}">
                <a16:creationId xmlns:a16="http://schemas.microsoft.com/office/drawing/2014/main" id="{1C8460D2-F8B9-F74D-9272-8F3AC21915C4}"/>
              </a:ext>
            </a:extLst>
          </p:cNvPr>
          <p:cNvSpPr/>
          <p:nvPr/>
        </p:nvSpPr>
        <p:spPr>
          <a:xfrm>
            <a:off x="2436522" y="918844"/>
            <a:ext cx="8183064" cy="83770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latin typeface="Times New Roman" panose="02020603050405020304" pitchFamily="18" charset="0"/>
                <a:cs typeface="Times New Roman" panose="02020603050405020304" pitchFamily="18" charset="0"/>
              </a:rPr>
              <a:t>Методические рекомендации: </a:t>
            </a:r>
            <a:r>
              <a:rPr lang="ru-RU" b="1" dirty="0">
                <a:solidFill>
                  <a:schemeClr val="accent1"/>
                </a:solidFill>
                <a:latin typeface="Times New Roman" panose="02020603050405020304" pitchFamily="18" charset="0"/>
                <a:cs typeface="Times New Roman" panose="02020603050405020304" pitchFamily="18" charset="0"/>
              </a:rPr>
              <a:t>«Профилактика конфликтов, проявлений экстремизма и терроризма в поликультурной образовательной среде» </a:t>
            </a:r>
          </a:p>
          <a:p>
            <a:pPr marL="342900" indent="-342900" algn="ctr"/>
            <a:r>
              <a:rPr lang="ru-RU" dirty="0">
                <a:solidFill>
                  <a:schemeClr val="tx1"/>
                </a:solidFill>
                <a:latin typeface="Times New Roman" panose="02020603050405020304" pitchFamily="18" charset="0"/>
                <a:cs typeface="Times New Roman" panose="02020603050405020304" pitchFamily="18" charset="0"/>
              </a:rPr>
              <a:t>(авторы: специалисты ФКЦ)</a:t>
            </a:r>
          </a:p>
        </p:txBody>
      </p:sp>
      <p:sp>
        <p:nvSpPr>
          <p:cNvPr id="13" name="TextBox 12">
            <a:extLst>
              <a:ext uri="{FF2B5EF4-FFF2-40B4-BE49-F238E27FC236}">
                <a16:creationId xmlns:a16="http://schemas.microsoft.com/office/drawing/2014/main" id="{05CC9CF2-54D9-824D-AEC0-7D1B99C39070}"/>
              </a:ext>
            </a:extLst>
          </p:cNvPr>
          <p:cNvSpPr txBox="1"/>
          <p:nvPr/>
        </p:nvSpPr>
        <p:spPr>
          <a:xfrm>
            <a:off x="5691675" y="1746212"/>
            <a:ext cx="6172361" cy="646331"/>
          </a:xfrm>
          <a:prstGeom prst="rect">
            <a:avLst/>
          </a:prstGeom>
          <a:noFill/>
        </p:spPr>
        <p:txBody>
          <a:bodyPr wrap="square" rtlCol="0">
            <a:spAutoFit/>
          </a:bodyPr>
          <a:lstStyle/>
          <a:p>
            <a:pPr algn="ctr"/>
            <a:r>
              <a:rPr lang="ru-RU" b="1" dirty="0">
                <a:solidFill>
                  <a:schemeClr val="accent1"/>
                </a:solidFill>
                <a:latin typeface="Times New Roman" panose="02020603050405020304" pitchFamily="18" charset="0"/>
                <a:cs typeface="Times New Roman" panose="02020603050405020304" pitchFamily="18" charset="0"/>
              </a:rPr>
              <a:t>Основные трудности, обучающихся из числа вынужденных переселенцев:</a:t>
            </a:r>
          </a:p>
        </p:txBody>
      </p:sp>
      <p:sp>
        <p:nvSpPr>
          <p:cNvPr id="14" name="Прямоугольник 13">
            <a:extLst>
              <a:ext uri="{FF2B5EF4-FFF2-40B4-BE49-F238E27FC236}">
                <a16:creationId xmlns:a16="http://schemas.microsoft.com/office/drawing/2014/main" id="{D79B5AE8-B599-AF4E-8C23-64BED5A3B133}"/>
              </a:ext>
            </a:extLst>
          </p:cNvPr>
          <p:cNvSpPr/>
          <p:nvPr/>
        </p:nvSpPr>
        <p:spPr>
          <a:xfrm>
            <a:off x="294157" y="4315018"/>
            <a:ext cx="3904619" cy="1930333"/>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Times New Roman" panose="02020603050405020304" pitchFamily="18" charset="0"/>
                <a:cs typeface="Times New Roman" panose="02020603050405020304" pitchFamily="18" charset="0"/>
              </a:rPr>
              <a:t>Своевременное выявление и профилактика конфликтных ситуаций среди участников образовательных отношений может снизить риски развития экстремистских и террористических проявлений</a:t>
            </a:r>
          </a:p>
        </p:txBody>
      </p:sp>
      <p:cxnSp>
        <p:nvCxnSpPr>
          <p:cNvPr id="15" name="Прямая соединительная линия 14">
            <a:extLst>
              <a:ext uri="{FF2B5EF4-FFF2-40B4-BE49-F238E27FC236}">
                <a16:creationId xmlns:a16="http://schemas.microsoft.com/office/drawing/2014/main" id="{B816655C-2EA6-904F-A1ED-6BBCC23DE8B6}"/>
              </a:ext>
            </a:extLst>
          </p:cNvPr>
          <p:cNvCxnSpPr/>
          <p:nvPr/>
        </p:nvCxnSpPr>
        <p:spPr>
          <a:xfrm>
            <a:off x="5691676" y="2647911"/>
            <a:ext cx="3918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id="{558E7D7D-6046-EE4C-98F9-7D631B7D70CF}"/>
              </a:ext>
            </a:extLst>
          </p:cNvPr>
          <p:cNvCxnSpPr/>
          <p:nvPr/>
        </p:nvCxnSpPr>
        <p:spPr>
          <a:xfrm>
            <a:off x="5198786" y="3871648"/>
            <a:ext cx="3918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id="{93867A42-86C1-3C4C-894D-F77F50460CD1}"/>
              </a:ext>
            </a:extLst>
          </p:cNvPr>
          <p:cNvCxnSpPr/>
          <p:nvPr/>
        </p:nvCxnSpPr>
        <p:spPr>
          <a:xfrm>
            <a:off x="4665307" y="4837494"/>
            <a:ext cx="391885"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Прямоугольник 17">
            <a:extLst>
              <a:ext uri="{FF2B5EF4-FFF2-40B4-BE49-F238E27FC236}">
                <a16:creationId xmlns:a16="http://schemas.microsoft.com/office/drawing/2014/main" id="{D7793C96-FC16-B04A-A30A-5C4ED6D418EF}"/>
              </a:ext>
            </a:extLst>
          </p:cNvPr>
          <p:cNvSpPr/>
          <p:nvPr/>
        </p:nvSpPr>
        <p:spPr>
          <a:xfrm rot="5400000">
            <a:off x="8752985" y="26340"/>
            <a:ext cx="49740" cy="4764833"/>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9" name="Google Shape;74;p3">
            <a:extLst>
              <a:ext uri="{FF2B5EF4-FFF2-40B4-BE49-F238E27FC236}">
                <a16:creationId xmlns:a16="http://schemas.microsoft.com/office/drawing/2014/main" id="{C843F88F-01EA-D14A-AEF8-B2D2E6893A86}"/>
              </a:ext>
            </a:extLst>
          </p:cNvPr>
          <p:cNvGrpSpPr/>
          <p:nvPr/>
        </p:nvGrpSpPr>
        <p:grpSpPr>
          <a:xfrm>
            <a:off x="2878460" y="233629"/>
            <a:ext cx="8932969" cy="623432"/>
            <a:chOff x="615187" y="231889"/>
            <a:chExt cx="9436734" cy="568593"/>
          </a:xfrm>
        </p:grpSpPr>
        <p:sp>
          <p:nvSpPr>
            <p:cNvPr id="20" name="Google Shape;75;p3">
              <a:extLst>
                <a:ext uri="{FF2B5EF4-FFF2-40B4-BE49-F238E27FC236}">
                  <a16:creationId xmlns:a16="http://schemas.microsoft.com/office/drawing/2014/main" id="{4A13F4AC-750E-8442-815A-D436F6B2B367}"/>
                </a:ext>
              </a:extLst>
            </p:cNvPr>
            <p:cNvSpPr/>
            <p:nvPr/>
          </p:nvSpPr>
          <p:spPr>
            <a:xfrm>
              <a:off x="615187" y="389636"/>
              <a:ext cx="1679575" cy="410846"/>
            </a:xfrm>
            <a:custGeom>
              <a:avLst/>
              <a:gdLst/>
              <a:ahLst/>
              <a:cxnLst/>
              <a:rect l="l" t="t" r="r" b="b"/>
              <a:pathLst>
                <a:path w="1679575" h="410845" extrusionOk="0">
                  <a:moveTo>
                    <a:pt x="1679206" y="0"/>
                  </a:moveTo>
                  <a:lnTo>
                    <a:pt x="0" y="0"/>
                  </a:lnTo>
                  <a:lnTo>
                    <a:pt x="0" y="410806"/>
                  </a:lnTo>
                  <a:lnTo>
                    <a:pt x="1310995" y="410806"/>
                  </a:lnTo>
                  <a:lnTo>
                    <a:pt x="1679206" y="0"/>
                  </a:lnTo>
                  <a:close/>
                </a:path>
              </a:pathLst>
            </a:custGeom>
            <a:solidFill>
              <a:srgbClr val="C8DD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1" name="Google Shape;76;p3">
              <a:extLst>
                <a:ext uri="{FF2B5EF4-FFF2-40B4-BE49-F238E27FC236}">
                  <a16:creationId xmlns:a16="http://schemas.microsoft.com/office/drawing/2014/main" id="{53D750A1-50B6-0744-9EB5-92BF4B2F5B2F}"/>
                </a:ext>
              </a:extLst>
            </p:cNvPr>
            <p:cNvSpPr/>
            <p:nvPr/>
          </p:nvSpPr>
          <p:spPr>
            <a:xfrm>
              <a:off x="615187" y="231889"/>
              <a:ext cx="1637030" cy="415925"/>
            </a:xfrm>
            <a:custGeom>
              <a:avLst/>
              <a:gdLst/>
              <a:ahLst/>
              <a:cxnLst/>
              <a:rect l="l" t="t" r="r" b="b"/>
              <a:pathLst>
                <a:path w="1637030" h="415925" extrusionOk="0">
                  <a:moveTo>
                    <a:pt x="1636483" y="0"/>
                  </a:moveTo>
                  <a:lnTo>
                    <a:pt x="0" y="0"/>
                  </a:lnTo>
                  <a:lnTo>
                    <a:pt x="0" y="415734"/>
                  </a:lnTo>
                  <a:lnTo>
                    <a:pt x="1277632" y="415734"/>
                  </a:lnTo>
                  <a:lnTo>
                    <a:pt x="1636483" y="0"/>
                  </a:lnTo>
                  <a:close/>
                </a:path>
              </a:pathLst>
            </a:custGeom>
            <a:solidFill>
              <a:srgbClr val="0085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2" name="Google Shape;77;p3">
              <a:extLst>
                <a:ext uri="{FF2B5EF4-FFF2-40B4-BE49-F238E27FC236}">
                  <a16:creationId xmlns:a16="http://schemas.microsoft.com/office/drawing/2014/main" id="{3474C4CF-AB48-E74A-B4C7-141548097CA1}"/>
                </a:ext>
              </a:extLst>
            </p:cNvPr>
            <p:cNvSpPr/>
            <p:nvPr/>
          </p:nvSpPr>
          <p:spPr>
            <a:xfrm>
              <a:off x="2294762" y="241810"/>
              <a:ext cx="7757159" cy="509740"/>
            </a:xfrm>
            <a:custGeom>
              <a:avLst/>
              <a:gdLst/>
              <a:ahLst/>
              <a:cxnLst/>
              <a:rect l="l" t="t" r="r" b="b"/>
              <a:pathLst>
                <a:path w="7757159" h="406400" extrusionOk="0">
                  <a:moveTo>
                    <a:pt x="7756893" y="0"/>
                  </a:moveTo>
                  <a:lnTo>
                    <a:pt x="433387" y="0"/>
                  </a:lnTo>
                  <a:lnTo>
                    <a:pt x="0" y="405879"/>
                  </a:lnTo>
                  <a:lnTo>
                    <a:pt x="7756893" y="405879"/>
                  </a:lnTo>
                  <a:lnTo>
                    <a:pt x="7756893" y="0"/>
                  </a:lnTo>
                  <a:close/>
                </a:path>
              </a:pathLst>
            </a:custGeom>
            <a:solidFill>
              <a:srgbClr val="69B5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pic>
        <p:nvPicPr>
          <p:cNvPr id="23" name="Рисунок 22">
            <a:extLst>
              <a:ext uri="{FF2B5EF4-FFF2-40B4-BE49-F238E27FC236}">
                <a16:creationId xmlns:a16="http://schemas.microsoft.com/office/drawing/2014/main" id="{2789B094-4FC7-6E4E-B0A7-59E3D901C9D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4141" y="274936"/>
            <a:ext cx="1117114" cy="45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Рисунок 23">
            <a:extLst>
              <a:ext uri="{FF2B5EF4-FFF2-40B4-BE49-F238E27FC236}">
                <a16:creationId xmlns:a16="http://schemas.microsoft.com/office/drawing/2014/main" id="{CF60ED40-1D08-A54F-9E0E-EF74C845E9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08901" y="275633"/>
            <a:ext cx="1117115" cy="5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6668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EE7C7BE4-F45A-714B-ABB8-C16C2BD2A2A8}"/>
              </a:ext>
            </a:extLst>
          </p:cNvPr>
          <p:cNvSpPr/>
          <p:nvPr/>
        </p:nvSpPr>
        <p:spPr>
          <a:xfrm>
            <a:off x="379307" y="6401972"/>
            <a:ext cx="11433386" cy="221238"/>
          </a:xfrm>
          <a:prstGeom prst="rect">
            <a:avLst/>
          </a:prstGeom>
          <a:solidFill>
            <a:srgbClr val="00B050"/>
          </a:solid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22" name="TextBox 21">
            <a:extLst>
              <a:ext uri="{FF2B5EF4-FFF2-40B4-BE49-F238E27FC236}">
                <a16:creationId xmlns:a16="http://schemas.microsoft.com/office/drawing/2014/main" id="{E3A4BB96-4075-8043-908E-4136455646FD}"/>
              </a:ext>
            </a:extLst>
          </p:cNvPr>
          <p:cNvSpPr txBox="1"/>
          <p:nvPr/>
        </p:nvSpPr>
        <p:spPr>
          <a:xfrm>
            <a:off x="379307" y="1392866"/>
            <a:ext cx="5831681" cy="1400383"/>
          </a:xfrm>
          <a:prstGeom prst="rect">
            <a:avLst/>
          </a:prstGeom>
          <a:noFill/>
        </p:spPr>
        <p:txBody>
          <a:bodyPr wrap="square" rtlCol="0">
            <a:spAutoFit/>
          </a:bodyPr>
          <a:lstStyle/>
          <a:p>
            <a:pPr algn="just"/>
            <a:r>
              <a:rPr lang="ru-RU" sz="1700" b="1" dirty="0">
                <a:solidFill>
                  <a:schemeClr val="accent1"/>
                </a:solidFill>
                <a:latin typeface="Times New Roman" panose="02020603050405020304" pitchFamily="18" charset="0"/>
                <a:cs typeface="Times New Roman" panose="02020603050405020304" pitchFamily="18" charset="0"/>
              </a:rPr>
              <a:t>Цель программы: </a:t>
            </a:r>
            <a:r>
              <a:rPr lang="ru-RU" sz="1700" dirty="0">
                <a:latin typeface="Times New Roman" panose="02020603050405020304" pitchFamily="18" charset="0"/>
                <a:cs typeface="Times New Roman" panose="02020603050405020304" pitchFamily="18" charset="0"/>
              </a:rPr>
              <a:t>создание организационно-психологических условий, направленных на развитие межкультурной коммуникации у обучающихся, находящихся в трудной жизненной ситуации, с помощью формирования </a:t>
            </a:r>
            <a:r>
              <a:rPr lang="ru-RU" sz="1700" dirty="0" err="1">
                <a:latin typeface="Times New Roman" panose="02020603050405020304" pitchFamily="18" charset="0"/>
                <a:cs typeface="Times New Roman" panose="02020603050405020304" pitchFamily="18" charset="0"/>
              </a:rPr>
              <a:t>копинг</a:t>
            </a:r>
            <a:r>
              <a:rPr lang="ru-RU" sz="1700" dirty="0">
                <a:latin typeface="Times New Roman" panose="02020603050405020304" pitchFamily="18" charset="0"/>
                <a:cs typeface="Times New Roman" panose="02020603050405020304" pitchFamily="18" charset="0"/>
              </a:rPr>
              <a:t>-стратегий </a:t>
            </a:r>
            <a:r>
              <a:rPr lang="ru-RU" sz="1700" dirty="0" err="1">
                <a:latin typeface="Times New Roman" panose="02020603050405020304" pitchFamily="18" charset="0"/>
                <a:cs typeface="Times New Roman" panose="02020603050405020304" pitchFamily="18" charset="0"/>
              </a:rPr>
              <a:t>совладающего</a:t>
            </a:r>
            <a:r>
              <a:rPr lang="ru-RU" sz="1700" dirty="0">
                <a:latin typeface="Times New Roman" panose="02020603050405020304" pitchFamily="18" charset="0"/>
                <a:cs typeface="Times New Roman" panose="02020603050405020304" pitchFamily="18" charset="0"/>
              </a:rPr>
              <a:t> поведения</a:t>
            </a:r>
          </a:p>
        </p:txBody>
      </p:sp>
      <p:sp>
        <p:nvSpPr>
          <p:cNvPr id="23" name="TextBox 22">
            <a:extLst>
              <a:ext uri="{FF2B5EF4-FFF2-40B4-BE49-F238E27FC236}">
                <a16:creationId xmlns:a16="http://schemas.microsoft.com/office/drawing/2014/main" id="{0FE35F0D-00C4-3344-A8C0-BC2E3F71DCB7}"/>
              </a:ext>
            </a:extLst>
          </p:cNvPr>
          <p:cNvSpPr txBox="1"/>
          <p:nvPr/>
        </p:nvSpPr>
        <p:spPr>
          <a:xfrm>
            <a:off x="6780777" y="1401257"/>
            <a:ext cx="4488416" cy="615553"/>
          </a:xfrm>
          <a:prstGeom prst="rect">
            <a:avLst/>
          </a:prstGeom>
          <a:noFill/>
        </p:spPr>
        <p:txBody>
          <a:bodyPr wrap="square" rtlCol="0">
            <a:spAutoFit/>
          </a:bodyPr>
          <a:lstStyle/>
          <a:p>
            <a:r>
              <a:rPr lang="ru-RU" sz="1700" b="1" dirty="0">
                <a:solidFill>
                  <a:schemeClr val="accent1"/>
                </a:solidFill>
                <a:latin typeface="Times New Roman" panose="02020603050405020304" pitchFamily="18" charset="0"/>
                <a:cs typeface="Times New Roman" panose="02020603050405020304" pitchFamily="18" charset="0"/>
              </a:rPr>
              <a:t>Вид программы: </a:t>
            </a:r>
            <a:br>
              <a:rPr lang="ru-RU" sz="1700" b="1" dirty="0">
                <a:solidFill>
                  <a:schemeClr val="accent1"/>
                </a:solidFill>
                <a:latin typeface="Times New Roman" panose="02020603050405020304" pitchFamily="18" charset="0"/>
                <a:cs typeface="Times New Roman" panose="02020603050405020304" pitchFamily="18" charset="0"/>
              </a:rPr>
            </a:br>
            <a:r>
              <a:rPr lang="ru-RU" sz="1700" dirty="0">
                <a:latin typeface="Times New Roman" panose="02020603050405020304" pitchFamily="18" charset="0"/>
                <a:cs typeface="Times New Roman" panose="02020603050405020304" pitchFamily="18" charset="0"/>
              </a:rPr>
              <a:t>коррекционно-развивающая</a:t>
            </a:r>
          </a:p>
        </p:txBody>
      </p:sp>
      <p:sp>
        <p:nvSpPr>
          <p:cNvPr id="24" name="Прямоугольник 23">
            <a:extLst>
              <a:ext uri="{FF2B5EF4-FFF2-40B4-BE49-F238E27FC236}">
                <a16:creationId xmlns:a16="http://schemas.microsoft.com/office/drawing/2014/main" id="{5FE27AFF-FB8A-FE46-A0A6-0BB488C1F094}"/>
              </a:ext>
            </a:extLst>
          </p:cNvPr>
          <p:cNvSpPr/>
          <p:nvPr/>
        </p:nvSpPr>
        <p:spPr>
          <a:xfrm flipH="1">
            <a:off x="6413304" y="1392866"/>
            <a:ext cx="45719" cy="1402963"/>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5" name="Рисунок 24">
            <a:extLst>
              <a:ext uri="{FF2B5EF4-FFF2-40B4-BE49-F238E27FC236}">
                <a16:creationId xmlns:a16="http://schemas.microsoft.com/office/drawing/2014/main" id="{85D651B8-BFB5-E64D-8407-1F9ECD9665AC}"/>
              </a:ext>
            </a:extLst>
          </p:cNvPr>
          <p:cNvPicPr>
            <a:picLocks noChangeAspect="1"/>
          </p:cNvPicPr>
          <p:nvPr/>
        </p:nvPicPr>
        <p:blipFill>
          <a:blip r:embed="rId2"/>
          <a:stretch>
            <a:fillRect/>
          </a:stretch>
        </p:blipFill>
        <p:spPr>
          <a:xfrm>
            <a:off x="379306" y="3115208"/>
            <a:ext cx="11409919" cy="2956980"/>
          </a:xfrm>
          <a:prstGeom prst="rect">
            <a:avLst/>
          </a:prstGeom>
        </p:spPr>
      </p:pic>
      <p:pic>
        <p:nvPicPr>
          <p:cNvPr id="26" name="Рисунок 25">
            <a:extLst>
              <a:ext uri="{FF2B5EF4-FFF2-40B4-BE49-F238E27FC236}">
                <a16:creationId xmlns:a16="http://schemas.microsoft.com/office/drawing/2014/main" id="{F79EF554-FEDB-404D-A6D5-E4E155D7FA1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4141" y="274936"/>
            <a:ext cx="1117114" cy="45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Рисунок 26">
            <a:extLst>
              <a:ext uri="{FF2B5EF4-FFF2-40B4-BE49-F238E27FC236}">
                <a16:creationId xmlns:a16="http://schemas.microsoft.com/office/drawing/2014/main" id="{91AC303F-B05B-D04B-82A7-10C415A382F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08901" y="275633"/>
            <a:ext cx="1117115" cy="5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oogle Shape;74;p3">
            <a:extLst>
              <a:ext uri="{FF2B5EF4-FFF2-40B4-BE49-F238E27FC236}">
                <a16:creationId xmlns:a16="http://schemas.microsoft.com/office/drawing/2014/main" id="{3D105C66-8575-7246-B328-FAA205E36CC8}"/>
              </a:ext>
            </a:extLst>
          </p:cNvPr>
          <p:cNvGrpSpPr/>
          <p:nvPr/>
        </p:nvGrpSpPr>
        <p:grpSpPr>
          <a:xfrm>
            <a:off x="2697480" y="100584"/>
            <a:ext cx="9300379" cy="1008393"/>
            <a:chOff x="615187" y="231889"/>
            <a:chExt cx="9436734" cy="568593"/>
          </a:xfrm>
        </p:grpSpPr>
        <p:sp>
          <p:nvSpPr>
            <p:cNvPr id="29" name="Google Shape;75;p3">
              <a:extLst>
                <a:ext uri="{FF2B5EF4-FFF2-40B4-BE49-F238E27FC236}">
                  <a16:creationId xmlns:a16="http://schemas.microsoft.com/office/drawing/2014/main" id="{241C303F-50F9-BB48-9402-1786DA0431E8}"/>
                </a:ext>
              </a:extLst>
            </p:cNvPr>
            <p:cNvSpPr/>
            <p:nvPr/>
          </p:nvSpPr>
          <p:spPr>
            <a:xfrm>
              <a:off x="615187" y="389636"/>
              <a:ext cx="1679575" cy="410846"/>
            </a:xfrm>
            <a:custGeom>
              <a:avLst/>
              <a:gdLst/>
              <a:ahLst/>
              <a:cxnLst/>
              <a:rect l="l" t="t" r="r" b="b"/>
              <a:pathLst>
                <a:path w="1679575" h="410845" extrusionOk="0">
                  <a:moveTo>
                    <a:pt x="1679206" y="0"/>
                  </a:moveTo>
                  <a:lnTo>
                    <a:pt x="0" y="0"/>
                  </a:lnTo>
                  <a:lnTo>
                    <a:pt x="0" y="410806"/>
                  </a:lnTo>
                  <a:lnTo>
                    <a:pt x="1310995" y="410806"/>
                  </a:lnTo>
                  <a:lnTo>
                    <a:pt x="1679206" y="0"/>
                  </a:lnTo>
                  <a:close/>
                </a:path>
              </a:pathLst>
            </a:custGeom>
            <a:solidFill>
              <a:srgbClr val="C8DD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0" name="Google Shape;76;p3">
              <a:extLst>
                <a:ext uri="{FF2B5EF4-FFF2-40B4-BE49-F238E27FC236}">
                  <a16:creationId xmlns:a16="http://schemas.microsoft.com/office/drawing/2014/main" id="{75E6C19F-5D37-354D-AADD-0F62F0E7FE40}"/>
                </a:ext>
              </a:extLst>
            </p:cNvPr>
            <p:cNvSpPr/>
            <p:nvPr/>
          </p:nvSpPr>
          <p:spPr>
            <a:xfrm>
              <a:off x="615187" y="231889"/>
              <a:ext cx="1637030" cy="415925"/>
            </a:xfrm>
            <a:custGeom>
              <a:avLst/>
              <a:gdLst/>
              <a:ahLst/>
              <a:cxnLst/>
              <a:rect l="l" t="t" r="r" b="b"/>
              <a:pathLst>
                <a:path w="1637030" h="415925" extrusionOk="0">
                  <a:moveTo>
                    <a:pt x="1636483" y="0"/>
                  </a:moveTo>
                  <a:lnTo>
                    <a:pt x="0" y="0"/>
                  </a:lnTo>
                  <a:lnTo>
                    <a:pt x="0" y="415734"/>
                  </a:lnTo>
                  <a:lnTo>
                    <a:pt x="1277632" y="415734"/>
                  </a:lnTo>
                  <a:lnTo>
                    <a:pt x="1636483" y="0"/>
                  </a:lnTo>
                  <a:close/>
                </a:path>
              </a:pathLst>
            </a:custGeom>
            <a:solidFill>
              <a:srgbClr val="0085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1" name="Google Shape;77;p3">
              <a:extLst>
                <a:ext uri="{FF2B5EF4-FFF2-40B4-BE49-F238E27FC236}">
                  <a16:creationId xmlns:a16="http://schemas.microsoft.com/office/drawing/2014/main" id="{5761FDD9-5337-6F4B-A672-3EAA8BF108C4}"/>
                </a:ext>
              </a:extLst>
            </p:cNvPr>
            <p:cNvSpPr/>
            <p:nvPr/>
          </p:nvSpPr>
          <p:spPr>
            <a:xfrm>
              <a:off x="2294762" y="241810"/>
              <a:ext cx="7757159" cy="509740"/>
            </a:xfrm>
            <a:custGeom>
              <a:avLst/>
              <a:gdLst/>
              <a:ahLst/>
              <a:cxnLst/>
              <a:rect l="l" t="t" r="r" b="b"/>
              <a:pathLst>
                <a:path w="7757159" h="406400" extrusionOk="0">
                  <a:moveTo>
                    <a:pt x="7756893" y="0"/>
                  </a:moveTo>
                  <a:lnTo>
                    <a:pt x="433387" y="0"/>
                  </a:lnTo>
                  <a:lnTo>
                    <a:pt x="0" y="405879"/>
                  </a:lnTo>
                  <a:lnTo>
                    <a:pt x="7756893" y="405879"/>
                  </a:lnTo>
                  <a:lnTo>
                    <a:pt x="7756893" y="0"/>
                  </a:lnTo>
                  <a:close/>
                </a:path>
              </a:pathLst>
            </a:custGeom>
            <a:solidFill>
              <a:srgbClr val="69B5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sp>
        <p:nvSpPr>
          <p:cNvPr id="5" name="TextBox 4">
            <a:extLst>
              <a:ext uri="{FF2B5EF4-FFF2-40B4-BE49-F238E27FC236}">
                <a16:creationId xmlns:a16="http://schemas.microsoft.com/office/drawing/2014/main" id="{9DDF5344-F14C-7E64-448F-84D9B3795A79}"/>
              </a:ext>
            </a:extLst>
          </p:cNvPr>
          <p:cNvSpPr txBox="1"/>
          <p:nvPr/>
        </p:nvSpPr>
        <p:spPr>
          <a:xfrm>
            <a:off x="4718305" y="83958"/>
            <a:ext cx="7279554" cy="923330"/>
          </a:xfrm>
          <a:prstGeom prst="rect">
            <a:avLst/>
          </a:prstGeom>
          <a:noFill/>
        </p:spPr>
        <p:txBody>
          <a:bodyPr wrap="square">
            <a:spAutoFit/>
          </a:bodyPr>
          <a:lstStyle/>
          <a:p>
            <a:pPr marL="342900" indent="-342900" algn="ctr"/>
            <a:r>
              <a:rPr lang="ru-RU" dirty="0">
                <a:solidFill>
                  <a:schemeClr val="bg1"/>
                </a:solidFill>
                <a:latin typeface="Times New Roman" panose="02020603050405020304" pitchFamily="18" charset="0"/>
                <a:cs typeface="Times New Roman" panose="02020603050405020304" pitchFamily="18" charset="0"/>
              </a:rPr>
              <a:t>Программа психолого-педагогического сопровождения обучающихся, находящихся в трудной жизненной ситуации </a:t>
            </a:r>
            <a:r>
              <a:rPr lang="ru-RU" b="1" dirty="0">
                <a:solidFill>
                  <a:schemeClr val="bg1"/>
                </a:solidFill>
                <a:latin typeface="Times New Roman" panose="02020603050405020304" pitchFamily="18" charset="0"/>
                <a:cs typeface="Times New Roman" panose="02020603050405020304" pitchFamily="18" charset="0"/>
              </a:rPr>
              <a:t>«Я в мире и мир во мне» </a:t>
            </a:r>
            <a:r>
              <a:rPr lang="ru-RU" dirty="0">
                <a:solidFill>
                  <a:schemeClr val="bg1"/>
                </a:solidFill>
                <a:latin typeface="Times New Roman" panose="02020603050405020304" pitchFamily="18" charset="0"/>
                <a:cs typeface="Times New Roman" panose="02020603050405020304" pitchFamily="18" charset="0"/>
              </a:rPr>
              <a:t>(авторы программы: специалисты ФКЦ)</a:t>
            </a:r>
          </a:p>
        </p:txBody>
      </p:sp>
    </p:spTree>
    <p:extLst>
      <p:ext uri="{BB962C8B-B14F-4D97-AF65-F5344CB8AC3E}">
        <p14:creationId xmlns:p14="http://schemas.microsoft.com/office/powerpoint/2010/main" val="1794103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EE7C7BE4-F45A-714B-ABB8-C16C2BD2A2A8}"/>
              </a:ext>
            </a:extLst>
          </p:cNvPr>
          <p:cNvSpPr/>
          <p:nvPr/>
        </p:nvSpPr>
        <p:spPr>
          <a:xfrm>
            <a:off x="379307" y="6401972"/>
            <a:ext cx="11433386" cy="221238"/>
          </a:xfrm>
          <a:prstGeom prst="rect">
            <a:avLst/>
          </a:prstGeom>
          <a:solidFill>
            <a:srgbClr val="00B050"/>
          </a:solid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20" name="Прямоугольник 19">
            <a:extLst>
              <a:ext uri="{FF2B5EF4-FFF2-40B4-BE49-F238E27FC236}">
                <a16:creationId xmlns:a16="http://schemas.microsoft.com/office/drawing/2014/main" id="{BDA2CAFD-3D83-3C4F-B6D8-85327E4E66E1}"/>
              </a:ext>
            </a:extLst>
          </p:cNvPr>
          <p:cNvSpPr/>
          <p:nvPr/>
        </p:nvSpPr>
        <p:spPr>
          <a:xfrm>
            <a:off x="2025740" y="999259"/>
            <a:ext cx="9571364" cy="667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Times New Roman" panose="02020603050405020304" pitchFamily="18" charset="0"/>
                <a:ea typeface="Calibri"/>
                <a:cs typeface="Times New Roman" panose="02020603050405020304" pitchFamily="18" charset="0"/>
                <a:sym typeface="Calibri"/>
              </a:rPr>
              <a:t>Координация, научно-методическое и информационное сопровождение педагогических работников, педагогов-психологов (психологов в сфере образования)</a:t>
            </a:r>
          </a:p>
        </p:txBody>
      </p:sp>
      <p:pic>
        <p:nvPicPr>
          <p:cNvPr id="21" name="Google Shape;195;g15b3cc3be85_0_4">
            <a:extLst>
              <a:ext uri="{FF2B5EF4-FFF2-40B4-BE49-F238E27FC236}">
                <a16:creationId xmlns:a16="http://schemas.microsoft.com/office/drawing/2014/main" id="{75CDAC76-8C62-2C4D-B30E-025CCAB274F9}"/>
              </a:ext>
            </a:extLst>
          </p:cNvPr>
          <p:cNvPicPr preferRelativeResize="0"/>
          <p:nvPr/>
        </p:nvPicPr>
        <p:blipFill>
          <a:blip r:embed="rId2">
            <a:alphaModFix/>
          </a:blip>
          <a:stretch>
            <a:fillRect/>
          </a:stretch>
        </p:blipFill>
        <p:spPr>
          <a:xfrm>
            <a:off x="418384" y="1121763"/>
            <a:ext cx="1250015" cy="1089265"/>
          </a:xfrm>
          <a:prstGeom prst="rect">
            <a:avLst/>
          </a:prstGeom>
          <a:noFill/>
          <a:ln>
            <a:noFill/>
          </a:ln>
        </p:spPr>
      </p:pic>
      <p:sp>
        <p:nvSpPr>
          <p:cNvPr id="22" name="Google Shape;196;g15b3cc3be85_0_4">
            <a:extLst>
              <a:ext uri="{FF2B5EF4-FFF2-40B4-BE49-F238E27FC236}">
                <a16:creationId xmlns:a16="http://schemas.microsoft.com/office/drawing/2014/main" id="{A1EB10B6-FDF8-E442-9D5E-F4D71BB05487}"/>
              </a:ext>
            </a:extLst>
          </p:cNvPr>
          <p:cNvSpPr txBox="1"/>
          <p:nvPr/>
        </p:nvSpPr>
        <p:spPr>
          <a:xfrm>
            <a:off x="188160" y="2220246"/>
            <a:ext cx="3847259" cy="2472954"/>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ru-RU" b="1" dirty="0">
                <a:solidFill>
                  <a:schemeClr val="accent1">
                    <a:lumMod val="75000"/>
                  </a:schemeClr>
                </a:solidFill>
                <a:latin typeface="Times New Roman" panose="02020603050405020304" pitchFamily="18" charset="0"/>
                <a:ea typeface="Calibri"/>
                <a:cs typeface="Times New Roman" panose="02020603050405020304" pitchFamily="18" charset="0"/>
                <a:sym typeface="Calibri"/>
              </a:rPr>
              <a:t>«Психологи в сфере образования»</a:t>
            </a:r>
          </a:p>
          <a:p>
            <a:pPr algn="ctr"/>
            <a:r>
              <a:rPr lang="ru-RU" sz="1600" dirty="0">
                <a:latin typeface="Times New Roman" panose="02020603050405020304" pitchFamily="18" charset="0"/>
                <a:ea typeface="Calibri"/>
                <a:cs typeface="Times New Roman" panose="02020603050405020304" pitchFamily="18" charset="0"/>
                <a:sym typeface="Calibri"/>
              </a:rPr>
              <a:t>149 участников – </a:t>
            </a:r>
            <a:r>
              <a:rPr lang="ru-RU" sz="1600" dirty="0">
                <a:latin typeface="Times New Roman" panose="02020603050405020304" pitchFamily="18" charset="0"/>
                <a:cs typeface="Times New Roman" panose="02020603050405020304" pitchFamily="18" charset="0"/>
              </a:rPr>
              <a:t>педагоги-психологи (психологи в сфере образования) образовательных организаций, главные внештатные педагоги-психологи субъектов Российской Федерации, специалисты ППМС-центров из ДНР, ЛНР, Херсонской и Запорожской областей </a:t>
            </a:r>
            <a:endParaRPr lang="ru-RU" sz="1600" dirty="0">
              <a:latin typeface="Times New Roman" panose="02020603050405020304" pitchFamily="18" charset="0"/>
              <a:ea typeface="Calibri"/>
              <a:cs typeface="Times New Roman" panose="02020603050405020304" pitchFamily="18" charset="0"/>
              <a:sym typeface="Calibri"/>
            </a:endParaRPr>
          </a:p>
        </p:txBody>
      </p:sp>
      <p:sp>
        <p:nvSpPr>
          <p:cNvPr id="23" name="TextBox 22">
            <a:extLst>
              <a:ext uri="{FF2B5EF4-FFF2-40B4-BE49-F238E27FC236}">
                <a16:creationId xmlns:a16="http://schemas.microsoft.com/office/drawing/2014/main" id="{46803658-4341-C448-962E-191B242789E1}"/>
              </a:ext>
            </a:extLst>
          </p:cNvPr>
          <p:cNvSpPr txBox="1"/>
          <p:nvPr/>
        </p:nvSpPr>
        <p:spPr>
          <a:xfrm>
            <a:off x="307760" y="4520599"/>
            <a:ext cx="3435959" cy="923330"/>
          </a:xfrm>
          <a:prstGeom prst="rect">
            <a:avLst/>
          </a:prstGeom>
          <a:noFill/>
        </p:spPr>
        <p:txBody>
          <a:bodyPr wrap="square" rtlCol="0">
            <a:spAutoFit/>
          </a:bodyPr>
          <a:lstStyle/>
          <a:p>
            <a:pPr algn="ctr"/>
            <a:r>
              <a:rPr lang="ru-RU" b="1" dirty="0">
                <a:solidFill>
                  <a:schemeClr val="accent1">
                    <a:lumMod val="75000"/>
                  </a:schemeClr>
                </a:solidFill>
                <a:latin typeface="Times New Roman" panose="02020603050405020304" pitchFamily="18" charset="0"/>
                <a:cs typeface="Times New Roman" panose="02020603050405020304" pitchFamily="18" charset="0"/>
              </a:rPr>
              <a:t>Для подключения связаться:</a:t>
            </a:r>
          </a:p>
          <a:p>
            <a:pPr algn="ctr"/>
            <a:r>
              <a:rPr lang="ru-RU" dirty="0" err="1">
                <a:latin typeface="Times New Roman" panose="02020603050405020304" pitchFamily="18" charset="0"/>
                <a:cs typeface="Times New Roman" panose="02020603050405020304" pitchFamily="18" charset="0"/>
              </a:rPr>
              <a:t>Хайрова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Зульфия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Рафиковна</a:t>
            </a:r>
            <a:endParaRPr lang="ru-RU" dirty="0">
              <a:latin typeface="Times New Roman" panose="02020603050405020304" pitchFamily="18" charset="0"/>
              <a:cs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+7 (917) 978-74-17</a:t>
            </a:r>
          </a:p>
        </p:txBody>
      </p:sp>
      <p:sp>
        <p:nvSpPr>
          <p:cNvPr id="24" name="Прямоугольник 23">
            <a:extLst>
              <a:ext uri="{FF2B5EF4-FFF2-40B4-BE49-F238E27FC236}">
                <a16:creationId xmlns:a16="http://schemas.microsoft.com/office/drawing/2014/main" id="{C87B6231-3BCF-9F40-892A-F25267238F31}"/>
              </a:ext>
            </a:extLst>
          </p:cNvPr>
          <p:cNvSpPr/>
          <p:nvPr/>
        </p:nvSpPr>
        <p:spPr>
          <a:xfrm>
            <a:off x="3915883" y="1810811"/>
            <a:ext cx="4360232" cy="1846659"/>
          </a:xfrm>
          <a:prstGeom prst="rect">
            <a:avLst/>
          </a:prstGeom>
        </p:spPr>
        <p:txBody>
          <a:bodyPr wrap="square">
            <a:spAutoFit/>
          </a:bodyPr>
          <a:lstStyle/>
          <a:p>
            <a:pPr algn="ctr"/>
            <a:r>
              <a:rPr lang="ru-RU" b="1" dirty="0">
                <a:solidFill>
                  <a:schemeClr val="accent1">
                    <a:lumMod val="75000"/>
                  </a:schemeClr>
                </a:solidFill>
                <a:latin typeface="Times New Roman" panose="02020603050405020304" pitchFamily="18" charset="0"/>
                <a:cs typeface="Times New Roman" panose="02020603050405020304" pitchFamily="18" charset="0"/>
              </a:rPr>
              <a:t>«Психологическая помощь в ПВР»</a:t>
            </a:r>
          </a:p>
          <a:p>
            <a:pPr algn="ctr"/>
            <a:r>
              <a:rPr lang="ru-RU" sz="1600" dirty="0">
                <a:latin typeface="Times New Roman" panose="02020603050405020304" pitchFamily="18" charset="0"/>
                <a:cs typeface="Times New Roman" panose="02020603050405020304" pitchFamily="18" charset="0"/>
              </a:rPr>
              <a:t>359 участников – специалистов для оказания кризисной психологической помощи вынужденным переселенцам с территорий проведения СВО и иных территорий с повышенным уровнем опасности в пунктах временного размещения</a:t>
            </a:r>
          </a:p>
        </p:txBody>
      </p:sp>
      <p:pic>
        <p:nvPicPr>
          <p:cNvPr id="25" name="Рисунок 24">
            <a:extLst>
              <a:ext uri="{FF2B5EF4-FFF2-40B4-BE49-F238E27FC236}">
                <a16:creationId xmlns:a16="http://schemas.microsoft.com/office/drawing/2014/main" id="{F50BA42C-C412-3D47-80FD-DF11539C4476}"/>
              </a:ext>
            </a:extLst>
          </p:cNvPr>
          <p:cNvPicPr>
            <a:picLocks noChangeAspect="1"/>
          </p:cNvPicPr>
          <p:nvPr/>
        </p:nvPicPr>
        <p:blipFill>
          <a:blip r:embed="rId3"/>
          <a:stretch>
            <a:fillRect/>
          </a:stretch>
        </p:blipFill>
        <p:spPr>
          <a:xfrm>
            <a:off x="5084340" y="3568514"/>
            <a:ext cx="2023316" cy="1991702"/>
          </a:xfrm>
          <a:prstGeom prst="rect">
            <a:avLst/>
          </a:prstGeom>
        </p:spPr>
      </p:pic>
      <p:sp>
        <p:nvSpPr>
          <p:cNvPr id="26" name="Прямоугольник 25">
            <a:extLst>
              <a:ext uri="{FF2B5EF4-FFF2-40B4-BE49-F238E27FC236}">
                <a16:creationId xmlns:a16="http://schemas.microsoft.com/office/drawing/2014/main" id="{012D60A9-2BC4-9940-A0DD-D5DBB0956F9D}"/>
              </a:ext>
            </a:extLst>
          </p:cNvPr>
          <p:cNvSpPr/>
          <p:nvPr/>
        </p:nvSpPr>
        <p:spPr>
          <a:xfrm>
            <a:off x="3972148" y="5560073"/>
            <a:ext cx="4247701" cy="369332"/>
          </a:xfrm>
          <a:prstGeom prst="rect">
            <a:avLst/>
          </a:prstGeom>
        </p:spPr>
        <p:txBody>
          <a:bodyPr wrap="none">
            <a:spAutoFit/>
          </a:bodyPr>
          <a:lstStyle/>
          <a:p>
            <a:r>
              <a:rPr lang="ru-RU" dirty="0">
                <a:hlinkClick r:id="rId4"/>
              </a:rPr>
              <a:t>https://anketka.mgppu.ru/e/497/uqRbJdYd</a:t>
            </a:r>
            <a:endParaRPr lang="ru-RU" dirty="0"/>
          </a:p>
        </p:txBody>
      </p:sp>
      <p:sp>
        <p:nvSpPr>
          <p:cNvPr id="27" name="Google Shape;196;g15b3cc3be85_0_4">
            <a:extLst>
              <a:ext uri="{FF2B5EF4-FFF2-40B4-BE49-F238E27FC236}">
                <a16:creationId xmlns:a16="http://schemas.microsoft.com/office/drawing/2014/main" id="{E47320E1-4521-174C-B6EF-AE2A2F40965B}"/>
              </a:ext>
            </a:extLst>
          </p:cNvPr>
          <p:cNvSpPr txBox="1"/>
          <p:nvPr/>
        </p:nvSpPr>
        <p:spPr>
          <a:xfrm>
            <a:off x="7951304" y="1777564"/>
            <a:ext cx="4240696" cy="172351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RU" b="1" dirty="0">
                <a:solidFill>
                  <a:schemeClr val="accent1">
                    <a:lumMod val="75000"/>
                  </a:schemeClr>
                </a:solidFill>
                <a:latin typeface="Times New Roman" panose="02020603050405020304" pitchFamily="18" charset="0"/>
                <a:ea typeface="Calibri"/>
                <a:cs typeface="Times New Roman" panose="02020603050405020304" pitchFamily="18" charset="0"/>
                <a:sym typeface="Calibri"/>
              </a:rPr>
              <a:t>«Психологическое сопровождение педагогических работников»</a:t>
            </a:r>
          </a:p>
          <a:p>
            <a:pPr algn="ctr"/>
            <a:r>
              <a:rPr lang="ru-RU" sz="1600" dirty="0">
                <a:latin typeface="Times New Roman" panose="02020603050405020304" pitchFamily="18" charset="0"/>
                <a:cs typeface="Times New Roman" panose="02020603050405020304" pitchFamily="18" charset="0"/>
              </a:rPr>
              <a:t>23 808 участников – педагогические работники системы общего образования и среднего профессионального образования </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Российской Федерации</a:t>
            </a:r>
            <a:endParaRPr lang="ru-RU" sz="1600" b="1" dirty="0">
              <a:solidFill>
                <a:schemeClr val="accent1"/>
              </a:solidFill>
              <a:latin typeface="Times New Roman" panose="02020603050405020304" pitchFamily="18" charset="0"/>
              <a:ea typeface="Calibri"/>
              <a:cs typeface="Times New Roman" panose="02020603050405020304" pitchFamily="18" charset="0"/>
              <a:sym typeface="Calibri"/>
            </a:endParaRPr>
          </a:p>
        </p:txBody>
      </p:sp>
      <p:pic>
        <p:nvPicPr>
          <p:cNvPr id="28" name="Рисунок 27">
            <a:extLst>
              <a:ext uri="{FF2B5EF4-FFF2-40B4-BE49-F238E27FC236}">
                <a16:creationId xmlns:a16="http://schemas.microsoft.com/office/drawing/2014/main" id="{0F37E34D-7D09-374A-8E88-1408933F5B1B}"/>
              </a:ext>
            </a:extLst>
          </p:cNvPr>
          <p:cNvPicPr>
            <a:picLocks noChangeAspect="1"/>
          </p:cNvPicPr>
          <p:nvPr/>
        </p:nvPicPr>
        <p:blipFill>
          <a:blip r:embed="rId5"/>
          <a:stretch>
            <a:fillRect/>
          </a:stretch>
        </p:blipFill>
        <p:spPr>
          <a:xfrm>
            <a:off x="8854677" y="3383991"/>
            <a:ext cx="2433950" cy="2360748"/>
          </a:xfrm>
          <a:prstGeom prst="rect">
            <a:avLst/>
          </a:prstGeom>
        </p:spPr>
      </p:pic>
      <p:sp>
        <p:nvSpPr>
          <p:cNvPr id="29" name="TextBox 28">
            <a:extLst>
              <a:ext uri="{FF2B5EF4-FFF2-40B4-BE49-F238E27FC236}">
                <a16:creationId xmlns:a16="http://schemas.microsoft.com/office/drawing/2014/main" id="{8BD92EE5-F0C9-BD48-B13B-CF05E19E85AE}"/>
              </a:ext>
            </a:extLst>
          </p:cNvPr>
          <p:cNvSpPr txBox="1"/>
          <p:nvPr/>
        </p:nvSpPr>
        <p:spPr>
          <a:xfrm>
            <a:off x="7961785" y="5560073"/>
            <a:ext cx="4240695" cy="369332"/>
          </a:xfrm>
          <a:prstGeom prst="rect">
            <a:avLst/>
          </a:prstGeom>
          <a:noFill/>
        </p:spPr>
        <p:txBody>
          <a:bodyPr wrap="square" rtlCol="0">
            <a:spAutoFit/>
          </a:bodyPr>
          <a:lstStyle/>
          <a:p>
            <a:pPr algn="ctr"/>
            <a:r>
              <a:rPr lang="en" dirty="0">
                <a:hlinkClick r:id="rId6"/>
              </a:rPr>
              <a:t>https://t.me/pedagogimgppu</a:t>
            </a:r>
            <a:endParaRPr lang="ru-RU" dirty="0"/>
          </a:p>
        </p:txBody>
      </p:sp>
      <p:pic>
        <p:nvPicPr>
          <p:cNvPr id="31" name="Рисунок 30">
            <a:extLst>
              <a:ext uri="{FF2B5EF4-FFF2-40B4-BE49-F238E27FC236}">
                <a16:creationId xmlns:a16="http://schemas.microsoft.com/office/drawing/2014/main" id="{AFD6529D-8750-9045-A150-C57E0BB61E0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508901" y="275633"/>
            <a:ext cx="1117115" cy="5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Рисунок 31">
            <a:extLst>
              <a:ext uri="{FF2B5EF4-FFF2-40B4-BE49-F238E27FC236}">
                <a16:creationId xmlns:a16="http://schemas.microsoft.com/office/drawing/2014/main" id="{3071B89F-E2CB-0F41-AD3B-07DCE2FB12EC}"/>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94141" y="274936"/>
            <a:ext cx="1117114" cy="45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oogle Shape;74;p3">
            <a:extLst>
              <a:ext uri="{FF2B5EF4-FFF2-40B4-BE49-F238E27FC236}">
                <a16:creationId xmlns:a16="http://schemas.microsoft.com/office/drawing/2014/main" id="{DA4EAF9C-D6DB-3545-8AAA-D6F2C86FEBC6}"/>
              </a:ext>
            </a:extLst>
          </p:cNvPr>
          <p:cNvGrpSpPr/>
          <p:nvPr/>
        </p:nvGrpSpPr>
        <p:grpSpPr>
          <a:xfrm>
            <a:off x="2878460" y="233629"/>
            <a:ext cx="8932969" cy="623432"/>
            <a:chOff x="615187" y="231889"/>
            <a:chExt cx="9436734" cy="568593"/>
          </a:xfrm>
        </p:grpSpPr>
        <p:sp>
          <p:nvSpPr>
            <p:cNvPr id="34" name="Google Shape;75;p3">
              <a:extLst>
                <a:ext uri="{FF2B5EF4-FFF2-40B4-BE49-F238E27FC236}">
                  <a16:creationId xmlns:a16="http://schemas.microsoft.com/office/drawing/2014/main" id="{CED3000D-54AC-0B4A-A236-C7348DE9F469}"/>
                </a:ext>
              </a:extLst>
            </p:cNvPr>
            <p:cNvSpPr/>
            <p:nvPr/>
          </p:nvSpPr>
          <p:spPr>
            <a:xfrm>
              <a:off x="615187" y="389636"/>
              <a:ext cx="1679575" cy="410846"/>
            </a:xfrm>
            <a:custGeom>
              <a:avLst/>
              <a:gdLst/>
              <a:ahLst/>
              <a:cxnLst/>
              <a:rect l="l" t="t" r="r" b="b"/>
              <a:pathLst>
                <a:path w="1679575" h="410845" extrusionOk="0">
                  <a:moveTo>
                    <a:pt x="1679206" y="0"/>
                  </a:moveTo>
                  <a:lnTo>
                    <a:pt x="0" y="0"/>
                  </a:lnTo>
                  <a:lnTo>
                    <a:pt x="0" y="410806"/>
                  </a:lnTo>
                  <a:lnTo>
                    <a:pt x="1310995" y="410806"/>
                  </a:lnTo>
                  <a:lnTo>
                    <a:pt x="1679206" y="0"/>
                  </a:lnTo>
                  <a:close/>
                </a:path>
              </a:pathLst>
            </a:custGeom>
            <a:solidFill>
              <a:srgbClr val="C8DD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5" name="Google Shape;76;p3">
              <a:extLst>
                <a:ext uri="{FF2B5EF4-FFF2-40B4-BE49-F238E27FC236}">
                  <a16:creationId xmlns:a16="http://schemas.microsoft.com/office/drawing/2014/main" id="{36DCCB3F-7A43-8F4F-A9B0-9945A3858011}"/>
                </a:ext>
              </a:extLst>
            </p:cNvPr>
            <p:cNvSpPr/>
            <p:nvPr/>
          </p:nvSpPr>
          <p:spPr>
            <a:xfrm>
              <a:off x="615187" y="231889"/>
              <a:ext cx="1637030" cy="415925"/>
            </a:xfrm>
            <a:custGeom>
              <a:avLst/>
              <a:gdLst/>
              <a:ahLst/>
              <a:cxnLst/>
              <a:rect l="l" t="t" r="r" b="b"/>
              <a:pathLst>
                <a:path w="1637030" h="415925" extrusionOk="0">
                  <a:moveTo>
                    <a:pt x="1636483" y="0"/>
                  </a:moveTo>
                  <a:lnTo>
                    <a:pt x="0" y="0"/>
                  </a:lnTo>
                  <a:lnTo>
                    <a:pt x="0" y="415734"/>
                  </a:lnTo>
                  <a:lnTo>
                    <a:pt x="1277632" y="415734"/>
                  </a:lnTo>
                  <a:lnTo>
                    <a:pt x="1636483" y="0"/>
                  </a:lnTo>
                  <a:close/>
                </a:path>
              </a:pathLst>
            </a:custGeom>
            <a:solidFill>
              <a:srgbClr val="0085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6" name="Google Shape;77;p3">
              <a:extLst>
                <a:ext uri="{FF2B5EF4-FFF2-40B4-BE49-F238E27FC236}">
                  <a16:creationId xmlns:a16="http://schemas.microsoft.com/office/drawing/2014/main" id="{C9CDD559-E34F-B642-953A-8DDB5D82CC9D}"/>
                </a:ext>
              </a:extLst>
            </p:cNvPr>
            <p:cNvSpPr/>
            <p:nvPr/>
          </p:nvSpPr>
          <p:spPr>
            <a:xfrm>
              <a:off x="2294762" y="241810"/>
              <a:ext cx="7757159" cy="509740"/>
            </a:xfrm>
            <a:custGeom>
              <a:avLst/>
              <a:gdLst/>
              <a:ahLst/>
              <a:cxnLst/>
              <a:rect l="l" t="t" r="r" b="b"/>
              <a:pathLst>
                <a:path w="7757159" h="406400" extrusionOk="0">
                  <a:moveTo>
                    <a:pt x="7756893" y="0"/>
                  </a:moveTo>
                  <a:lnTo>
                    <a:pt x="433387" y="0"/>
                  </a:lnTo>
                  <a:lnTo>
                    <a:pt x="0" y="405879"/>
                  </a:lnTo>
                  <a:lnTo>
                    <a:pt x="7756893" y="405879"/>
                  </a:lnTo>
                  <a:lnTo>
                    <a:pt x="7756893" y="0"/>
                  </a:lnTo>
                  <a:close/>
                </a:path>
              </a:pathLst>
            </a:custGeom>
            <a:solidFill>
              <a:srgbClr val="69B5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735965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6B029EDB-CBE6-B644-BF0E-0971F3762F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7987" y="2261"/>
            <a:ext cx="9246208" cy="631824"/>
          </a:xfrm>
          <a:prstGeom prst="rect">
            <a:avLst/>
          </a:prstGeom>
        </p:spPr>
      </p:pic>
      <p:pic>
        <p:nvPicPr>
          <p:cNvPr id="5" name="Рисунок 4">
            <a:extLst>
              <a:ext uri="{FF2B5EF4-FFF2-40B4-BE49-F238E27FC236}">
                <a16:creationId xmlns:a16="http://schemas.microsoft.com/office/drawing/2014/main" id="{5B2B8E21-12B1-EC40-B2F5-AC8A6F5660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587319"/>
            <a:ext cx="12192001" cy="297565"/>
          </a:xfrm>
          <a:prstGeom prst="rect">
            <a:avLst/>
          </a:prstGeom>
        </p:spPr>
      </p:pic>
      <p:sp>
        <p:nvSpPr>
          <p:cNvPr id="8" name="Прямоугольник 7">
            <a:extLst>
              <a:ext uri="{FF2B5EF4-FFF2-40B4-BE49-F238E27FC236}">
                <a16:creationId xmlns:a16="http://schemas.microsoft.com/office/drawing/2014/main" id="{3A3AEA6E-23AE-2E43-8979-CCB9EBEB5218}"/>
              </a:ext>
            </a:extLst>
          </p:cNvPr>
          <p:cNvSpPr/>
          <p:nvPr/>
        </p:nvSpPr>
        <p:spPr>
          <a:xfrm flipH="1">
            <a:off x="1059763" y="2517279"/>
            <a:ext cx="1007247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48130C4E-376A-F84A-A4FD-F2EB4B6630EC}"/>
              </a:ext>
            </a:extLst>
          </p:cNvPr>
          <p:cNvSpPr txBox="1"/>
          <p:nvPr/>
        </p:nvSpPr>
        <p:spPr>
          <a:xfrm>
            <a:off x="1587304" y="1144051"/>
            <a:ext cx="9017389" cy="1200329"/>
          </a:xfrm>
          <a:prstGeom prst="rect">
            <a:avLst/>
          </a:prstGeom>
          <a:noFill/>
        </p:spPr>
        <p:txBody>
          <a:bodyPr wrap="square" rtlCol="0">
            <a:spAutoFit/>
          </a:bodyPr>
          <a:lstStyle/>
          <a:p>
            <a:pPr algn="just"/>
            <a:r>
              <a:rPr lang="ru-RU" b="1" dirty="0">
                <a:solidFill>
                  <a:srgbClr val="C00000"/>
                </a:solidFill>
                <a:latin typeface="Times New Roman" panose="02020603050405020304" pitchFamily="18" charset="0"/>
                <a:cs typeface="Times New Roman" panose="02020603050405020304" pitchFamily="18" charset="0"/>
              </a:rPr>
              <a:t>Образовательная среда </a:t>
            </a:r>
            <a:r>
              <a:rPr lang="ru-RU" dirty="0">
                <a:latin typeface="Times New Roman" panose="02020603050405020304" pitchFamily="18" charset="0"/>
                <a:cs typeface="Times New Roman" panose="02020603050405020304" pitchFamily="18" charset="0"/>
              </a:rPr>
              <a:t>представляет собой психолого-педагогическую реальность, содержащую специально организованные условия для формирования личности, а также возможности для развития, включенные в социальное и пространственно-предметное окружение. </a:t>
            </a:r>
          </a:p>
        </p:txBody>
      </p:sp>
      <p:sp>
        <p:nvSpPr>
          <p:cNvPr id="10" name="TextBox 9">
            <a:extLst>
              <a:ext uri="{FF2B5EF4-FFF2-40B4-BE49-F238E27FC236}">
                <a16:creationId xmlns:a16="http://schemas.microsoft.com/office/drawing/2014/main" id="{18256B4B-3248-7548-8ED3-2BDAEFC2870F}"/>
              </a:ext>
            </a:extLst>
          </p:cNvPr>
          <p:cNvSpPr txBox="1"/>
          <p:nvPr/>
        </p:nvSpPr>
        <p:spPr>
          <a:xfrm>
            <a:off x="1620513" y="3014981"/>
            <a:ext cx="9017389" cy="923330"/>
          </a:xfrm>
          <a:prstGeom prst="rect">
            <a:avLst/>
          </a:prstGeom>
          <a:noFill/>
        </p:spPr>
        <p:txBody>
          <a:bodyPr wrap="square" rtlCol="0">
            <a:spAutoFit/>
          </a:bodyPr>
          <a:lstStyle/>
          <a:p>
            <a:pPr algn="just"/>
            <a:r>
              <a:rPr lang="ru-RU" b="1" dirty="0">
                <a:solidFill>
                  <a:srgbClr val="C00000"/>
                </a:solidFill>
                <a:latin typeface="Times New Roman" panose="02020603050405020304" pitchFamily="18" charset="0"/>
                <a:cs typeface="Times New Roman" panose="02020603050405020304" pitchFamily="18" charset="0"/>
              </a:rPr>
              <a:t>Психологическая сущность образовательной среды </a:t>
            </a:r>
            <a:r>
              <a:rPr lang="ru-RU" dirty="0">
                <a:latin typeface="Times New Roman" panose="02020603050405020304" pitchFamily="18" charset="0"/>
                <a:cs typeface="Times New Roman" panose="02020603050405020304" pitchFamily="18" charset="0"/>
              </a:rPr>
              <a:t>является совокупность </a:t>
            </a:r>
            <a:r>
              <a:rPr lang="ru-RU" dirty="0" err="1">
                <a:latin typeface="Times New Roman" panose="02020603050405020304" pitchFamily="18" charset="0"/>
                <a:cs typeface="Times New Roman" panose="02020603050405020304" pitchFamily="18" charset="0"/>
              </a:rPr>
              <a:t>деятельностно</a:t>
            </a:r>
            <a:r>
              <a:rPr lang="ru-RU" dirty="0">
                <a:latin typeface="Times New Roman" panose="02020603050405020304" pitchFamily="18" charset="0"/>
                <a:cs typeface="Times New Roman" panose="02020603050405020304" pitchFamily="18" charset="0"/>
              </a:rPr>
              <a:t>-коммуникативных актов и взаимоотношений участников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учебно-воспитательного процесса. </a:t>
            </a:r>
          </a:p>
        </p:txBody>
      </p:sp>
      <p:sp>
        <p:nvSpPr>
          <p:cNvPr id="11" name="TextBox 10">
            <a:extLst>
              <a:ext uri="{FF2B5EF4-FFF2-40B4-BE49-F238E27FC236}">
                <a16:creationId xmlns:a16="http://schemas.microsoft.com/office/drawing/2014/main" id="{673518AA-9DBB-5D47-92BE-83E96BCCB63B}"/>
              </a:ext>
            </a:extLst>
          </p:cNvPr>
          <p:cNvSpPr txBox="1"/>
          <p:nvPr/>
        </p:nvSpPr>
        <p:spPr>
          <a:xfrm>
            <a:off x="4401805" y="133507"/>
            <a:ext cx="7316657" cy="400110"/>
          </a:xfrm>
          <a:prstGeom prst="rect">
            <a:avLst/>
          </a:prstGeom>
          <a:noFill/>
        </p:spPr>
        <p:txBody>
          <a:bodyPr wrap="square">
            <a:spAutoFit/>
          </a:bodyPr>
          <a:lstStyle/>
          <a:p>
            <a:pPr algn="ctr"/>
            <a:r>
              <a:rPr lang="ru-RU" altLang="ru-RU" sz="2000" b="1" dirty="0">
                <a:solidFill>
                  <a:schemeClr val="bg1"/>
                </a:solidFill>
                <a:latin typeface="Times New Roman" panose="02020603050405020304" pitchFamily="18" charset="0"/>
                <a:cs typeface="Times New Roman" panose="02020603050405020304" pitchFamily="18" charset="0"/>
              </a:rPr>
              <a:t>Понятийный аппарат</a:t>
            </a:r>
          </a:p>
        </p:txBody>
      </p:sp>
      <p:pic>
        <p:nvPicPr>
          <p:cNvPr id="12" name="Рисунок 11">
            <a:extLst>
              <a:ext uri="{FF2B5EF4-FFF2-40B4-BE49-F238E27FC236}">
                <a16:creationId xmlns:a16="http://schemas.microsoft.com/office/drawing/2014/main" id="{8035D3CA-23EC-FC49-B346-6F82D68F5F0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620513" y="141450"/>
            <a:ext cx="1117115" cy="5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Рисунок 12">
            <a:extLst>
              <a:ext uri="{FF2B5EF4-FFF2-40B4-BE49-F238E27FC236}">
                <a16:creationId xmlns:a16="http://schemas.microsoft.com/office/drawing/2014/main" id="{CC494784-61E6-7E44-8804-B91544E90D2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07761" y="189145"/>
            <a:ext cx="1117114" cy="45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Прямоугольник 13">
            <a:extLst>
              <a:ext uri="{FF2B5EF4-FFF2-40B4-BE49-F238E27FC236}">
                <a16:creationId xmlns:a16="http://schemas.microsoft.com/office/drawing/2014/main" id="{1B35BADE-B5ED-6744-A9F1-C1D2D03CF4FC}"/>
              </a:ext>
            </a:extLst>
          </p:cNvPr>
          <p:cNvSpPr/>
          <p:nvPr/>
        </p:nvSpPr>
        <p:spPr>
          <a:xfrm flipH="1">
            <a:off x="1059763" y="4344575"/>
            <a:ext cx="1007247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a:extLst>
              <a:ext uri="{FF2B5EF4-FFF2-40B4-BE49-F238E27FC236}">
                <a16:creationId xmlns:a16="http://schemas.microsoft.com/office/drawing/2014/main" id="{380CEBBB-4C80-364E-887F-2FFEAA619531}"/>
              </a:ext>
            </a:extLst>
          </p:cNvPr>
          <p:cNvSpPr txBox="1"/>
          <p:nvPr/>
        </p:nvSpPr>
        <p:spPr>
          <a:xfrm>
            <a:off x="1620513" y="4700240"/>
            <a:ext cx="9017389" cy="1477328"/>
          </a:xfrm>
          <a:prstGeom prst="rect">
            <a:avLst/>
          </a:prstGeom>
          <a:noFill/>
        </p:spPr>
        <p:txBody>
          <a:bodyPr wrap="square" rtlCol="0">
            <a:spAutoFit/>
          </a:bodyPr>
          <a:lstStyle/>
          <a:p>
            <a:pPr algn="just"/>
            <a:r>
              <a:rPr lang="ru-RU" b="1" dirty="0">
                <a:solidFill>
                  <a:srgbClr val="C00000"/>
                </a:solidFill>
                <a:latin typeface="Times New Roman" panose="02020603050405020304" pitchFamily="18" charset="0"/>
                <a:cs typeface="Times New Roman" panose="02020603050405020304" pitchFamily="18" charset="0"/>
              </a:rPr>
              <a:t>Психологическая безопасность </a:t>
            </a:r>
            <a:r>
              <a:rPr lang="ru-RU" dirty="0">
                <a:latin typeface="Times New Roman" panose="02020603050405020304" pitchFamily="18" charset="0"/>
                <a:cs typeface="Times New Roman" panose="02020603050405020304" pitchFamily="18" charset="0"/>
              </a:rPr>
              <a:t>– состояние образовательной среды, свободное от проявлений психологического насилия во взаимодействии, способствующее удовлетворению потребностей в личностно-доверительном общении, создающее </a:t>
            </a:r>
            <a:r>
              <a:rPr lang="ru-RU" dirty="0" err="1">
                <a:latin typeface="Times New Roman" panose="02020603050405020304" pitchFamily="18" charset="0"/>
                <a:cs typeface="Times New Roman" panose="02020603050405020304" pitchFamily="18" charset="0"/>
              </a:rPr>
              <a:t>референтную</a:t>
            </a:r>
            <a:r>
              <a:rPr lang="ru-RU" dirty="0">
                <a:latin typeface="Times New Roman" panose="02020603050405020304" pitchFamily="18" charset="0"/>
                <a:cs typeface="Times New Roman" panose="02020603050405020304" pitchFamily="18" charset="0"/>
              </a:rPr>
              <a:t> значимость среды и обеспечивающее психическое здоровье включенных в нее участников.</a:t>
            </a:r>
          </a:p>
        </p:txBody>
      </p:sp>
    </p:spTree>
    <p:extLst>
      <p:ext uri="{BB962C8B-B14F-4D97-AF65-F5344CB8AC3E}">
        <p14:creationId xmlns:p14="http://schemas.microsoft.com/office/powerpoint/2010/main" val="1694940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EE7C7BE4-F45A-714B-ABB8-C16C2BD2A2A8}"/>
              </a:ext>
            </a:extLst>
          </p:cNvPr>
          <p:cNvSpPr/>
          <p:nvPr/>
        </p:nvSpPr>
        <p:spPr>
          <a:xfrm>
            <a:off x="379307" y="6473939"/>
            <a:ext cx="11433386" cy="221238"/>
          </a:xfrm>
          <a:prstGeom prst="rect">
            <a:avLst/>
          </a:prstGeom>
          <a:solidFill>
            <a:srgbClr val="00B050"/>
          </a:solid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2" name="Прямоугольник 1">
            <a:extLst>
              <a:ext uri="{FF2B5EF4-FFF2-40B4-BE49-F238E27FC236}">
                <a16:creationId xmlns:a16="http://schemas.microsoft.com/office/drawing/2014/main" id="{5131B07A-1D48-9646-8424-562FFD0F182C}"/>
              </a:ext>
            </a:extLst>
          </p:cNvPr>
          <p:cNvSpPr/>
          <p:nvPr/>
        </p:nvSpPr>
        <p:spPr>
          <a:xfrm>
            <a:off x="1499118" y="1078510"/>
            <a:ext cx="9716278" cy="923330"/>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ФКЦ МГППУ </a:t>
            </a:r>
            <a:r>
              <a:rPr lang="ru-RU" dirty="0" err="1">
                <a:latin typeface="Times New Roman" panose="02020603050405020304" pitchFamily="18" charset="0"/>
                <a:cs typeface="Times New Roman" panose="02020603050405020304" pitchFamily="18" charset="0"/>
              </a:rPr>
              <a:t>Минпросвещения</a:t>
            </a:r>
            <a:r>
              <a:rPr lang="ru-RU" dirty="0">
                <a:latin typeface="Times New Roman" panose="02020603050405020304" pitchFamily="18" charset="0"/>
                <a:cs typeface="Times New Roman" panose="02020603050405020304" pitchFamily="18" charset="0"/>
              </a:rPr>
              <a:t> России запустил проект по оказанию</a:t>
            </a:r>
            <a:r>
              <a:rPr lang="ru-RU" b="1" dirty="0">
                <a:latin typeface="Times New Roman" panose="02020603050405020304" pitchFamily="18" charset="0"/>
                <a:cs typeface="Times New Roman" panose="02020603050405020304" pitchFamily="18" charset="0"/>
              </a:rPr>
              <a:t> </a:t>
            </a:r>
            <a:r>
              <a:rPr lang="ru-RU" b="1" dirty="0">
                <a:solidFill>
                  <a:schemeClr val="accent1"/>
                </a:solidFill>
                <a:latin typeface="Times New Roman" panose="02020603050405020304" pitchFamily="18" charset="0"/>
                <a:cs typeface="Times New Roman" panose="02020603050405020304" pitchFamily="18" charset="0"/>
              </a:rPr>
              <a:t>дистанционной психологической помощи, поддержки и </a:t>
            </a:r>
            <a:r>
              <a:rPr lang="ru-RU" b="1" dirty="0" err="1">
                <a:solidFill>
                  <a:schemeClr val="accent1"/>
                </a:solidFill>
                <a:latin typeface="Times New Roman" panose="02020603050405020304" pitchFamily="18" charset="0"/>
                <a:cs typeface="Times New Roman" panose="02020603050405020304" pitchFamily="18" charset="0"/>
              </a:rPr>
              <a:t>супервизии</a:t>
            </a:r>
            <a:r>
              <a:rPr lang="ru-RU" b="1" dirty="0">
                <a:solidFill>
                  <a:schemeClr val="accent1"/>
                </a:solidFill>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педагогам и психологам, работающим на территориях проведения СВО и иных территориях с повышенным уровнем опасности</a:t>
            </a:r>
            <a:endParaRPr lang="ru-RU" dirty="0">
              <a:effectLst/>
              <a:latin typeface="Times New Roman" panose="02020603050405020304" pitchFamily="18" charset="0"/>
              <a:cs typeface="Times New Roman" panose="02020603050405020304" pitchFamily="18" charset="0"/>
            </a:endParaRPr>
          </a:p>
        </p:txBody>
      </p:sp>
      <p:sp>
        <p:nvSpPr>
          <p:cNvPr id="9" name="Прямоугольник 8">
            <a:extLst>
              <a:ext uri="{FF2B5EF4-FFF2-40B4-BE49-F238E27FC236}">
                <a16:creationId xmlns:a16="http://schemas.microsoft.com/office/drawing/2014/main" id="{210729B8-C8AA-8142-8F0D-8A99AC6DE8CC}"/>
              </a:ext>
            </a:extLst>
          </p:cNvPr>
          <p:cNvSpPr/>
          <p:nvPr/>
        </p:nvSpPr>
        <p:spPr>
          <a:xfrm>
            <a:off x="4211260" y="2111120"/>
            <a:ext cx="3345326" cy="608227"/>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latin typeface="Times New Roman" panose="02020603050405020304" pitchFamily="18" charset="0"/>
                <a:cs typeface="Times New Roman" panose="02020603050405020304" pitchFamily="18" charset="0"/>
              </a:rPr>
              <a:t>Алгоритм записи</a:t>
            </a:r>
          </a:p>
        </p:txBody>
      </p:sp>
      <p:sp>
        <p:nvSpPr>
          <p:cNvPr id="10" name="Прямоугольник 9">
            <a:extLst>
              <a:ext uri="{FF2B5EF4-FFF2-40B4-BE49-F238E27FC236}">
                <a16:creationId xmlns:a16="http://schemas.microsoft.com/office/drawing/2014/main" id="{A1D76F40-6308-754D-B74A-7447E383F56F}"/>
              </a:ext>
            </a:extLst>
          </p:cNvPr>
          <p:cNvSpPr/>
          <p:nvPr/>
        </p:nvSpPr>
        <p:spPr>
          <a:xfrm>
            <a:off x="487677" y="2674364"/>
            <a:ext cx="3345326" cy="646331"/>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Для записи необходимо перейти в чат-бот </a:t>
            </a:r>
            <a:endParaRPr lang="ru-RU" dirty="0">
              <a:cs typeface="Times New Roman" panose="02020603050405020304" pitchFamily="18" charset="0"/>
            </a:endParaRPr>
          </a:p>
        </p:txBody>
      </p:sp>
      <p:pic>
        <p:nvPicPr>
          <p:cNvPr id="12" name="Рисунок 11">
            <a:extLst>
              <a:ext uri="{FF2B5EF4-FFF2-40B4-BE49-F238E27FC236}">
                <a16:creationId xmlns:a16="http://schemas.microsoft.com/office/drawing/2014/main" id="{1325EE77-0F6D-E748-85C8-4D647899BF27}"/>
              </a:ext>
            </a:extLst>
          </p:cNvPr>
          <p:cNvPicPr>
            <a:picLocks noChangeAspect="1"/>
          </p:cNvPicPr>
          <p:nvPr/>
        </p:nvPicPr>
        <p:blipFill>
          <a:blip r:embed="rId2"/>
          <a:stretch>
            <a:fillRect/>
          </a:stretch>
        </p:blipFill>
        <p:spPr>
          <a:xfrm>
            <a:off x="1253563" y="3270959"/>
            <a:ext cx="1813554" cy="1813554"/>
          </a:xfrm>
          <a:prstGeom prst="rect">
            <a:avLst/>
          </a:prstGeom>
        </p:spPr>
      </p:pic>
      <p:sp>
        <p:nvSpPr>
          <p:cNvPr id="13" name="Прямоугольник 12">
            <a:extLst>
              <a:ext uri="{FF2B5EF4-FFF2-40B4-BE49-F238E27FC236}">
                <a16:creationId xmlns:a16="http://schemas.microsoft.com/office/drawing/2014/main" id="{E91E5F5E-49F0-3C43-9F29-32D8DEE5AC41}"/>
              </a:ext>
            </a:extLst>
          </p:cNvPr>
          <p:cNvSpPr/>
          <p:nvPr/>
        </p:nvSpPr>
        <p:spPr>
          <a:xfrm>
            <a:off x="766368" y="5082480"/>
            <a:ext cx="2787943" cy="369332"/>
          </a:xfrm>
          <a:prstGeom prst="rect">
            <a:avLst/>
          </a:prstGeom>
        </p:spPr>
        <p:txBody>
          <a:bodyPr wrap="none">
            <a:spAutoFit/>
          </a:bodyPr>
          <a:lstStyle/>
          <a:p>
            <a:r>
              <a:rPr lang="en" dirty="0">
                <a:cs typeface="Times New Roman" panose="02020603050405020304" pitchFamily="18" charset="0"/>
                <a:hlinkClick r:id="rId3"/>
              </a:rPr>
              <a:t>https://t.me/PsyHelpFccBot</a:t>
            </a:r>
            <a:endParaRPr lang="ru-RU" dirty="0"/>
          </a:p>
        </p:txBody>
      </p:sp>
      <p:sp>
        <p:nvSpPr>
          <p:cNvPr id="14" name="Стрелка вправо с вырезом 13">
            <a:extLst>
              <a:ext uri="{FF2B5EF4-FFF2-40B4-BE49-F238E27FC236}">
                <a16:creationId xmlns:a16="http://schemas.microsoft.com/office/drawing/2014/main" id="{F35206D5-AAA6-0945-9E9A-CEE7760B0DBC}"/>
              </a:ext>
            </a:extLst>
          </p:cNvPr>
          <p:cNvSpPr/>
          <p:nvPr/>
        </p:nvSpPr>
        <p:spPr>
          <a:xfrm>
            <a:off x="3374475" y="3760574"/>
            <a:ext cx="864653" cy="533390"/>
          </a:xfrm>
          <a:prstGeom prst="notched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0320C86B-F516-444C-801A-90C054F2BF86}"/>
              </a:ext>
            </a:extLst>
          </p:cNvPr>
          <p:cNvSpPr/>
          <p:nvPr/>
        </p:nvSpPr>
        <p:spPr>
          <a:xfrm>
            <a:off x="4211260" y="3288605"/>
            <a:ext cx="3118097" cy="1477328"/>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Указать Ваше имя и какую должность занимаете </a:t>
            </a:r>
            <a:r>
              <a:rPr lang="ru-RU" i="1" dirty="0">
                <a:latin typeface="Times New Roman" panose="02020603050405020304" pitchFamily="18" charset="0"/>
                <a:cs typeface="Times New Roman" panose="02020603050405020304" pitchFamily="18" charset="0"/>
              </a:rPr>
              <a:t>(педагогический работник, </a:t>
            </a:r>
            <a:br>
              <a:rPr lang="ru-RU" i="1" dirty="0">
                <a:latin typeface="Times New Roman" panose="02020603050405020304" pitchFamily="18" charset="0"/>
                <a:cs typeface="Times New Roman" panose="02020603050405020304" pitchFamily="18" charset="0"/>
              </a:rPr>
            </a:br>
            <a:r>
              <a:rPr lang="ru-RU" i="1" dirty="0">
                <a:latin typeface="Times New Roman" panose="02020603050405020304" pitchFamily="18" charset="0"/>
                <a:cs typeface="Times New Roman" panose="02020603050405020304" pitchFamily="18" charset="0"/>
              </a:rPr>
              <a:t>педагог-психолог, психолог и др.)</a:t>
            </a:r>
            <a:endParaRPr lang="ru-RU" i="1" dirty="0">
              <a:effectLst/>
              <a:latin typeface="Times New Roman" panose="02020603050405020304" pitchFamily="18" charset="0"/>
              <a:cs typeface="Times New Roman" panose="02020603050405020304" pitchFamily="18" charset="0"/>
            </a:endParaRPr>
          </a:p>
        </p:txBody>
      </p:sp>
      <p:sp>
        <p:nvSpPr>
          <p:cNvPr id="16" name="Стрелка вправо с вырезом 15">
            <a:extLst>
              <a:ext uri="{FF2B5EF4-FFF2-40B4-BE49-F238E27FC236}">
                <a16:creationId xmlns:a16="http://schemas.microsoft.com/office/drawing/2014/main" id="{CE26727F-F5B3-E74D-8B89-412587DB7F05}"/>
              </a:ext>
            </a:extLst>
          </p:cNvPr>
          <p:cNvSpPr/>
          <p:nvPr/>
        </p:nvSpPr>
        <p:spPr>
          <a:xfrm>
            <a:off x="7273512" y="3598930"/>
            <a:ext cx="864653" cy="533390"/>
          </a:xfrm>
          <a:prstGeom prst="notched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a:extLst>
              <a:ext uri="{FF2B5EF4-FFF2-40B4-BE49-F238E27FC236}">
                <a16:creationId xmlns:a16="http://schemas.microsoft.com/office/drawing/2014/main" id="{FABE3367-DD09-9643-9077-42958D889AA4}"/>
              </a:ext>
            </a:extLst>
          </p:cNvPr>
          <p:cNvSpPr/>
          <p:nvPr/>
        </p:nvSpPr>
        <p:spPr>
          <a:xfrm>
            <a:off x="8166142" y="3445931"/>
            <a:ext cx="3305603" cy="646331"/>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Указать удобную дату и время консультации</a:t>
            </a:r>
            <a:endParaRPr lang="ru-RU" dirty="0">
              <a:effectLst/>
              <a:latin typeface="Times New Roman" panose="02020603050405020304" pitchFamily="18" charset="0"/>
              <a:cs typeface="Times New Roman" panose="02020603050405020304" pitchFamily="18" charset="0"/>
            </a:endParaRPr>
          </a:p>
        </p:txBody>
      </p:sp>
      <p:sp>
        <p:nvSpPr>
          <p:cNvPr id="19" name="Прямоугольник 18">
            <a:extLst>
              <a:ext uri="{FF2B5EF4-FFF2-40B4-BE49-F238E27FC236}">
                <a16:creationId xmlns:a16="http://schemas.microsoft.com/office/drawing/2014/main" id="{8EBDCDAF-7F56-2B44-B5ED-D310856552E7}"/>
              </a:ext>
            </a:extLst>
          </p:cNvPr>
          <p:cNvSpPr/>
          <p:nvPr/>
        </p:nvSpPr>
        <p:spPr>
          <a:xfrm>
            <a:off x="8166142" y="4675817"/>
            <a:ext cx="3305603" cy="923330"/>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Подбор консультанта </a:t>
            </a:r>
          </a:p>
          <a:p>
            <a:pPr algn="ctr"/>
            <a:r>
              <a:rPr lang="ru-RU" dirty="0">
                <a:latin typeface="Times New Roman" panose="02020603050405020304" pitchFamily="18" charset="0"/>
                <a:cs typeface="Times New Roman" panose="02020603050405020304" pitchFamily="18" charset="0"/>
              </a:rPr>
              <a:t> ссылка для подключения к консультации</a:t>
            </a:r>
          </a:p>
        </p:txBody>
      </p:sp>
      <p:sp>
        <p:nvSpPr>
          <p:cNvPr id="20" name="Стрелка вправо с вырезом 19">
            <a:extLst>
              <a:ext uri="{FF2B5EF4-FFF2-40B4-BE49-F238E27FC236}">
                <a16:creationId xmlns:a16="http://schemas.microsoft.com/office/drawing/2014/main" id="{57F029D5-28E1-6A49-8545-677AE71C13DF}"/>
              </a:ext>
            </a:extLst>
          </p:cNvPr>
          <p:cNvSpPr/>
          <p:nvPr/>
        </p:nvSpPr>
        <p:spPr>
          <a:xfrm rot="5400000">
            <a:off x="9531781" y="4145718"/>
            <a:ext cx="574322" cy="487491"/>
          </a:xfrm>
          <a:prstGeom prst="notched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a:extLst>
              <a:ext uri="{FF2B5EF4-FFF2-40B4-BE49-F238E27FC236}">
                <a16:creationId xmlns:a16="http://schemas.microsoft.com/office/drawing/2014/main" id="{1F9B83A2-903F-5142-88A6-93F349DC3CB9}"/>
              </a:ext>
            </a:extLst>
          </p:cNvPr>
          <p:cNvSpPr/>
          <p:nvPr/>
        </p:nvSpPr>
        <p:spPr>
          <a:xfrm>
            <a:off x="2365288" y="5580435"/>
            <a:ext cx="7037269" cy="923330"/>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Консультации проходят в будние дни </a:t>
            </a:r>
            <a:r>
              <a:rPr lang="ru-RU" b="1" dirty="0">
                <a:solidFill>
                  <a:schemeClr val="accent1"/>
                </a:solidFill>
                <a:latin typeface="Times New Roman" panose="02020603050405020304" pitchFamily="18" charset="0"/>
                <a:cs typeface="Times New Roman" panose="02020603050405020304" pitchFamily="18" charset="0"/>
              </a:rPr>
              <a:t>с</a:t>
            </a:r>
            <a:r>
              <a:rPr lang="ru-RU" dirty="0">
                <a:solidFill>
                  <a:schemeClr val="accent1"/>
                </a:solidFill>
                <a:latin typeface="Times New Roman" panose="02020603050405020304" pitchFamily="18" charset="0"/>
                <a:cs typeface="Times New Roman" panose="02020603050405020304" pitchFamily="18" charset="0"/>
              </a:rPr>
              <a:t> </a:t>
            </a:r>
            <a:r>
              <a:rPr lang="ru-RU" b="1" dirty="0">
                <a:solidFill>
                  <a:schemeClr val="accent1"/>
                </a:solidFill>
                <a:latin typeface="Times New Roman" panose="02020603050405020304" pitchFamily="18" charset="0"/>
                <a:cs typeface="Times New Roman" panose="02020603050405020304" pitchFamily="18" charset="0"/>
              </a:rPr>
              <a:t>10:00 до 17:00 (по </a:t>
            </a:r>
            <a:r>
              <a:rPr lang="ru-RU" b="1" dirty="0" err="1">
                <a:solidFill>
                  <a:schemeClr val="accent1"/>
                </a:solidFill>
                <a:latin typeface="Times New Roman" panose="02020603050405020304" pitchFamily="18" charset="0"/>
                <a:cs typeface="Times New Roman" panose="02020603050405020304" pitchFamily="18" charset="0"/>
              </a:rPr>
              <a:t>Мск</a:t>
            </a:r>
            <a:r>
              <a:rPr lang="ru-RU" b="1" dirty="0">
                <a:solidFill>
                  <a:schemeClr val="accent1"/>
                </a:solidFill>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 </a:t>
            </a:r>
            <a:br>
              <a:rPr lang="ru-RU" b="1" dirty="0">
                <a:latin typeface="Times New Roman" panose="02020603050405020304" pitchFamily="18" charset="0"/>
                <a:cs typeface="Times New Roman" panose="02020603050405020304" pitchFamily="18" charset="0"/>
              </a:rPr>
            </a:br>
            <a:r>
              <a:rPr lang="ru-RU" b="1" i="1" dirty="0">
                <a:latin typeface="Times New Roman" panose="02020603050405020304" pitchFamily="18" charset="0"/>
                <a:cs typeface="Times New Roman" panose="02020603050405020304" pitchFamily="18" charset="0"/>
              </a:rPr>
              <a:t>(</a:t>
            </a:r>
            <a:r>
              <a:rPr lang="ru-RU" i="1" dirty="0">
                <a:latin typeface="Times New Roman" panose="02020603050405020304" pitchFamily="18" charset="0"/>
                <a:cs typeface="Times New Roman" panose="02020603050405020304" pitchFamily="18" charset="0"/>
              </a:rPr>
              <a:t>Если это время записи неудобно, указать это при записи, осуществим подбор других вариантов)</a:t>
            </a:r>
          </a:p>
        </p:txBody>
      </p:sp>
      <p:pic>
        <p:nvPicPr>
          <p:cNvPr id="22" name="Рисунок 21">
            <a:extLst>
              <a:ext uri="{FF2B5EF4-FFF2-40B4-BE49-F238E27FC236}">
                <a16:creationId xmlns:a16="http://schemas.microsoft.com/office/drawing/2014/main" id="{AA8308A1-CD0C-BC43-8041-6A25843676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08901" y="275633"/>
            <a:ext cx="1117115" cy="5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Рисунок 22">
            <a:extLst>
              <a:ext uri="{FF2B5EF4-FFF2-40B4-BE49-F238E27FC236}">
                <a16:creationId xmlns:a16="http://schemas.microsoft.com/office/drawing/2014/main" id="{8201DFEB-12F9-2748-B2C0-52CD661B03E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94141" y="274936"/>
            <a:ext cx="1117114" cy="45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oogle Shape;74;p3">
            <a:extLst>
              <a:ext uri="{FF2B5EF4-FFF2-40B4-BE49-F238E27FC236}">
                <a16:creationId xmlns:a16="http://schemas.microsoft.com/office/drawing/2014/main" id="{97459B2F-DF91-4F46-AB34-04ACCD05D126}"/>
              </a:ext>
            </a:extLst>
          </p:cNvPr>
          <p:cNvGrpSpPr/>
          <p:nvPr/>
        </p:nvGrpSpPr>
        <p:grpSpPr>
          <a:xfrm>
            <a:off x="2878460" y="233629"/>
            <a:ext cx="8932969" cy="623432"/>
            <a:chOff x="615187" y="231889"/>
            <a:chExt cx="9436734" cy="568593"/>
          </a:xfrm>
        </p:grpSpPr>
        <p:sp>
          <p:nvSpPr>
            <p:cNvPr id="25" name="Google Shape;75;p3">
              <a:extLst>
                <a:ext uri="{FF2B5EF4-FFF2-40B4-BE49-F238E27FC236}">
                  <a16:creationId xmlns:a16="http://schemas.microsoft.com/office/drawing/2014/main" id="{CDE10855-4FE6-0745-8DFB-322471277A36}"/>
                </a:ext>
              </a:extLst>
            </p:cNvPr>
            <p:cNvSpPr/>
            <p:nvPr/>
          </p:nvSpPr>
          <p:spPr>
            <a:xfrm>
              <a:off x="615187" y="389636"/>
              <a:ext cx="1679575" cy="410846"/>
            </a:xfrm>
            <a:custGeom>
              <a:avLst/>
              <a:gdLst/>
              <a:ahLst/>
              <a:cxnLst/>
              <a:rect l="l" t="t" r="r" b="b"/>
              <a:pathLst>
                <a:path w="1679575" h="410845" extrusionOk="0">
                  <a:moveTo>
                    <a:pt x="1679206" y="0"/>
                  </a:moveTo>
                  <a:lnTo>
                    <a:pt x="0" y="0"/>
                  </a:lnTo>
                  <a:lnTo>
                    <a:pt x="0" y="410806"/>
                  </a:lnTo>
                  <a:lnTo>
                    <a:pt x="1310995" y="410806"/>
                  </a:lnTo>
                  <a:lnTo>
                    <a:pt x="1679206" y="0"/>
                  </a:lnTo>
                  <a:close/>
                </a:path>
              </a:pathLst>
            </a:custGeom>
            <a:solidFill>
              <a:srgbClr val="C8DD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6" name="Google Shape;76;p3">
              <a:extLst>
                <a:ext uri="{FF2B5EF4-FFF2-40B4-BE49-F238E27FC236}">
                  <a16:creationId xmlns:a16="http://schemas.microsoft.com/office/drawing/2014/main" id="{477B3404-80AC-D24C-AA43-3714AC9937E4}"/>
                </a:ext>
              </a:extLst>
            </p:cNvPr>
            <p:cNvSpPr/>
            <p:nvPr/>
          </p:nvSpPr>
          <p:spPr>
            <a:xfrm>
              <a:off x="615187" y="231889"/>
              <a:ext cx="1637030" cy="415925"/>
            </a:xfrm>
            <a:custGeom>
              <a:avLst/>
              <a:gdLst/>
              <a:ahLst/>
              <a:cxnLst/>
              <a:rect l="l" t="t" r="r" b="b"/>
              <a:pathLst>
                <a:path w="1637030" h="415925" extrusionOk="0">
                  <a:moveTo>
                    <a:pt x="1636483" y="0"/>
                  </a:moveTo>
                  <a:lnTo>
                    <a:pt x="0" y="0"/>
                  </a:lnTo>
                  <a:lnTo>
                    <a:pt x="0" y="415734"/>
                  </a:lnTo>
                  <a:lnTo>
                    <a:pt x="1277632" y="415734"/>
                  </a:lnTo>
                  <a:lnTo>
                    <a:pt x="1636483" y="0"/>
                  </a:lnTo>
                  <a:close/>
                </a:path>
              </a:pathLst>
            </a:custGeom>
            <a:solidFill>
              <a:srgbClr val="0085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7" name="Google Shape;77;p3">
              <a:extLst>
                <a:ext uri="{FF2B5EF4-FFF2-40B4-BE49-F238E27FC236}">
                  <a16:creationId xmlns:a16="http://schemas.microsoft.com/office/drawing/2014/main" id="{64DDC09C-E4E8-C248-BBA0-B86D8F4C2239}"/>
                </a:ext>
              </a:extLst>
            </p:cNvPr>
            <p:cNvSpPr/>
            <p:nvPr/>
          </p:nvSpPr>
          <p:spPr>
            <a:xfrm>
              <a:off x="2294762" y="241810"/>
              <a:ext cx="7757159" cy="509740"/>
            </a:xfrm>
            <a:custGeom>
              <a:avLst/>
              <a:gdLst/>
              <a:ahLst/>
              <a:cxnLst/>
              <a:rect l="l" t="t" r="r" b="b"/>
              <a:pathLst>
                <a:path w="7757159" h="406400" extrusionOk="0">
                  <a:moveTo>
                    <a:pt x="7756893" y="0"/>
                  </a:moveTo>
                  <a:lnTo>
                    <a:pt x="433387" y="0"/>
                  </a:lnTo>
                  <a:lnTo>
                    <a:pt x="0" y="405879"/>
                  </a:lnTo>
                  <a:lnTo>
                    <a:pt x="7756893" y="405879"/>
                  </a:lnTo>
                  <a:lnTo>
                    <a:pt x="7756893" y="0"/>
                  </a:lnTo>
                  <a:close/>
                </a:path>
              </a:pathLst>
            </a:custGeom>
            <a:solidFill>
              <a:srgbClr val="69B5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21828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EE7C7BE4-F45A-714B-ABB8-C16C2BD2A2A8}"/>
              </a:ext>
            </a:extLst>
          </p:cNvPr>
          <p:cNvSpPr/>
          <p:nvPr/>
        </p:nvSpPr>
        <p:spPr>
          <a:xfrm>
            <a:off x="379307" y="6401972"/>
            <a:ext cx="11433386" cy="221238"/>
          </a:xfrm>
          <a:prstGeom prst="rect">
            <a:avLst/>
          </a:prstGeom>
          <a:solidFill>
            <a:srgbClr val="00B050"/>
          </a:solid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9" name="TextBox 8">
            <a:extLst>
              <a:ext uri="{FF2B5EF4-FFF2-40B4-BE49-F238E27FC236}">
                <a16:creationId xmlns:a16="http://schemas.microsoft.com/office/drawing/2014/main" id="{947B9F59-12C2-D84B-A4FD-29B075D72244}"/>
              </a:ext>
            </a:extLst>
          </p:cNvPr>
          <p:cNvSpPr txBox="1"/>
          <p:nvPr/>
        </p:nvSpPr>
        <p:spPr>
          <a:xfrm>
            <a:off x="902371" y="1203191"/>
            <a:ext cx="4917188" cy="646331"/>
          </a:xfrm>
          <a:prstGeom prst="rect">
            <a:avLst/>
          </a:prstGeom>
          <a:noFill/>
        </p:spPr>
        <p:txBody>
          <a:bodyPr wrap="square" rtlCol="0">
            <a:spAutoFit/>
          </a:bodyPr>
          <a:lstStyle/>
          <a:p>
            <a:r>
              <a:rPr lang="ru-RU" b="1" dirty="0">
                <a:solidFill>
                  <a:schemeClr val="accent1"/>
                </a:solidFill>
                <a:latin typeface="Times New Roman" panose="02020603050405020304" pitchFamily="18" charset="0"/>
                <a:cs typeface="Times New Roman" panose="02020603050405020304" pitchFamily="18" charset="0"/>
              </a:rPr>
              <a:t>Общероссийский единый телефон доверия </a:t>
            </a:r>
            <a:r>
              <a:rPr lang="ru-RU" dirty="0">
                <a:latin typeface="Times New Roman" panose="02020603050405020304" pitchFamily="18" charset="0"/>
                <a:cs typeface="Times New Roman" panose="02020603050405020304" pitchFamily="18" charset="0"/>
              </a:rPr>
              <a:t>(анонимный, бесплатный, конфиденциальный)</a:t>
            </a:r>
          </a:p>
        </p:txBody>
      </p:sp>
      <p:pic>
        <p:nvPicPr>
          <p:cNvPr id="10" name="Рисунок 9" descr="Изображение выглядит как сиденье, стул&#10;&#10;Автоматически созданное описание">
            <a:extLst>
              <a:ext uri="{FF2B5EF4-FFF2-40B4-BE49-F238E27FC236}">
                <a16:creationId xmlns:a16="http://schemas.microsoft.com/office/drawing/2014/main" id="{8868A4A6-118A-7949-A7EA-E5A7B22762C0}"/>
              </a:ext>
            </a:extLst>
          </p:cNvPr>
          <p:cNvPicPr>
            <a:picLocks noChangeAspect="1"/>
          </p:cNvPicPr>
          <p:nvPr/>
        </p:nvPicPr>
        <p:blipFill>
          <a:blip r:embed="rId2"/>
          <a:stretch>
            <a:fillRect/>
          </a:stretch>
        </p:blipFill>
        <p:spPr>
          <a:xfrm>
            <a:off x="379307" y="2510177"/>
            <a:ext cx="1451012" cy="1451012"/>
          </a:xfrm>
          <a:prstGeom prst="rect">
            <a:avLst/>
          </a:prstGeom>
        </p:spPr>
      </p:pic>
      <p:sp>
        <p:nvSpPr>
          <p:cNvPr id="11" name="Прямоугольник 10">
            <a:extLst>
              <a:ext uri="{FF2B5EF4-FFF2-40B4-BE49-F238E27FC236}">
                <a16:creationId xmlns:a16="http://schemas.microsoft.com/office/drawing/2014/main" id="{8FBFADC3-029F-6D45-8063-3B0DBFBA6AD3}"/>
              </a:ext>
            </a:extLst>
          </p:cNvPr>
          <p:cNvSpPr/>
          <p:nvPr/>
        </p:nvSpPr>
        <p:spPr>
          <a:xfrm>
            <a:off x="1837129" y="2810657"/>
            <a:ext cx="3439323" cy="66281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accent1"/>
                </a:solidFill>
                <a:latin typeface="Times New Roman" panose="02020603050405020304" pitchFamily="18" charset="0"/>
                <a:cs typeface="Times New Roman" panose="02020603050405020304" pitchFamily="18" charset="0"/>
              </a:rPr>
              <a:t>8 – 800 – 2000 – 122</a:t>
            </a:r>
          </a:p>
        </p:txBody>
      </p:sp>
      <p:sp>
        <p:nvSpPr>
          <p:cNvPr id="12" name="TextBox 11">
            <a:extLst>
              <a:ext uri="{FF2B5EF4-FFF2-40B4-BE49-F238E27FC236}">
                <a16:creationId xmlns:a16="http://schemas.microsoft.com/office/drawing/2014/main" id="{D01651B7-73B9-7744-94FB-F2923C98CF80}"/>
              </a:ext>
            </a:extLst>
          </p:cNvPr>
          <p:cNvSpPr txBox="1"/>
          <p:nvPr/>
        </p:nvSpPr>
        <p:spPr>
          <a:xfrm>
            <a:off x="1577650" y="4186547"/>
            <a:ext cx="9246208" cy="1754326"/>
          </a:xfrm>
          <a:prstGeom prst="rect">
            <a:avLst/>
          </a:prstGeom>
          <a:noFill/>
        </p:spPr>
        <p:txBody>
          <a:bodyPr wrap="square" rtlCol="0">
            <a:spAutoFit/>
          </a:bodyPr>
          <a:lstStyle/>
          <a:p>
            <a:pPr algn="just"/>
            <a:r>
              <a:rPr lang="ru-RU" dirty="0">
                <a:latin typeface="Times New Roman" panose="02020603050405020304" pitchFamily="18" charset="0"/>
                <a:cs typeface="Times New Roman" panose="02020603050405020304" pitchFamily="18" charset="0"/>
              </a:rPr>
              <a:t>с 24.02.2022 г. по настоящее время на Горячую линию поступило </a:t>
            </a:r>
            <a:r>
              <a:rPr lang="ru-RU" b="1" dirty="0">
                <a:solidFill>
                  <a:schemeClr val="accent1"/>
                </a:solidFill>
                <a:latin typeface="Times New Roman" panose="02020603050405020304" pitchFamily="18" charset="0"/>
                <a:cs typeface="Times New Roman" panose="02020603050405020304" pitchFamily="18" charset="0"/>
              </a:rPr>
              <a:t>более 25 тыс. обращений. </a:t>
            </a:r>
          </a:p>
          <a:p>
            <a:pPr algn="just"/>
            <a:r>
              <a:rPr lang="ru-RU" i="1" dirty="0">
                <a:latin typeface="Times New Roman" panose="02020603050405020304" pitchFamily="18" charset="0"/>
                <a:cs typeface="Times New Roman" panose="02020603050405020304" pitchFamily="18" charset="0"/>
              </a:rPr>
              <a:t>Процентное распределение целевых абонентов:</a:t>
            </a:r>
          </a:p>
          <a:p>
            <a:pPr marL="285750" indent="-285750" algn="just">
              <a:buFont typeface="Wingdings" pitchFamily="2" charset="2"/>
              <a:buChar char="Ø"/>
            </a:pPr>
            <a:r>
              <a:rPr lang="ru-RU" dirty="0">
                <a:latin typeface="Times New Roman" panose="02020603050405020304" pitchFamily="18" charset="0"/>
                <a:cs typeface="Times New Roman" panose="02020603050405020304" pitchFamily="18" charset="0"/>
              </a:rPr>
              <a:t>52,9% - дети;</a:t>
            </a:r>
          </a:p>
          <a:p>
            <a:pPr marL="285750" indent="-285750" algn="just">
              <a:buFont typeface="Wingdings" pitchFamily="2" charset="2"/>
              <a:buChar char="Ø"/>
            </a:pPr>
            <a:r>
              <a:rPr lang="ru-RU" dirty="0">
                <a:latin typeface="Times New Roman" panose="02020603050405020304" pitchFamily="18" charset="0"/>
                <a:cs typeface="Times New Roman" panose="02020603050405020304" pitchFamily="18" charset="0"/>
              </a:rPr>
              <a:t>40,41% - родители (законные представители);</a:t>
            </a:r>
          </a:p>
          <a:p>
            <a:pPr marL="285750" indent="-285750" algn="just">
              <a:buFont typeface="Wingdings" pitchFamily="2" charset="2"/>
              <a:buChar char="Ø"/>
            </a:pPr>
            <a:r>
              <a:rPr lang="ru-RU" dirty="0">
                <a:latin typeface="Times New Roman" panose="02020603050405020304" pitchFamily="18" charset="0"/>
                <a:cs typeface="Times New Roman" panose="02020603050405020304" pitchFamily="18" charset="0"/>
              </a:rPr>
              <a:t>6,69% - иные</a:t>
            </a:r>
          </a:p>
        </p:txBody>
      </p:sp>
      <p:sp>
        <p:nvSpPr>
          <p:cNvPr id="13" name="TextBox 12">
            <a:extLst>
              <a:ext uri="{FF2B5EF4-FFF2-40B4-BE49-F238E27FC236}">
                <a16:creationId xmlns:a16="http://schemas.microsoft.com/office/drawing/2014/main" id="{F8D5D1F1-D4DA-F64C-B963-BB9A78A39CAF}"/>
              </a:ext>
            </a:extLst>
          </p:cNvPr>
          <p:cNvSpPr txBox="1"/>
          <p:nvPr/>
        </p:nvSpPr>
        <p:spPr>
          <a:xfrm>
            <a:off x="6088079" y="1228521"/>
            <a:ext cx="5480079" cy="1200329"/>
          </a:xfrm>
          <a:prstGeom prst="rect">
            <a:avLst/>
          </a:prstGeom>
          <a:noFill/>
        </p:spPr>
        <p:txBody>
          <a:bodyPr wrap="square" rtlCol="0">
            <a:spAutoFit/>
          </a:bodyPr>
          <a:lstStyle/>
          <a:p>
            <a:pPr algn="just"/>
            <a:r>
              <a:rPr lang="ru-RU" b="1" dirty="0">
                <a:solidFill>
                  <a:schemeClr val="accent1"/>
                </a:solidFill>
                <a:latin typeface="Times New Roman" panose="02020603050405020304" pitchFamily="18" charset="0"/>
                <a:cs typeface="Times New Roman" panose="02020603050405020304" pitchFamily="18" charset="0"/>
              </a:rPr>
              <a:t>Круглосуточная Горячая линия </a:t>
            </a:r>
            <a:r>
              <a:rPr lang="ru-RU" dirty="0">
                <a:latin typeface="Times New Roman" panose="02020603050405020304" pitchFamily="18" charset="0"/>
                <a:cs typeface="Times New Roman" panose="02020603050405020304" pitchFamily="18" charset="0"/>
              </a:rPr>
              <a:t>для оказания психологической помощи несовершеннолетним и их родителям (законным представителям), педагогическим работникам</a:t>
            </a:r>
          </a:p>
        </p:txBody>
      </p:sp>
      <p:pic>
        <p:nvPicPr>
          <p:cNvPr id="14" name="Рисунок 13" descr="Изображение выглядит как сиденье, стул&#10;&#10;Автоматически созданное описание">
            <a:extLst>
              <a:ext uri="{FF2B5EF4-FFF2-40B4-BE49-F238E27FC236}">
                <a16:creationId xmlns:a16="http://schemas.microsoft.com/office/drawing/2014/main" id="{0C944761-09F0-B846-B663-AC5E34859B87}"/>
              </a:ext>
            </a:extLst>
          </p:cNvPr>
          <p:cNvPicPr>
            <a:picLocks noChangeAspect="1"/>
          </p:cNvPicPr>
          <p:nvPr/>
        </p:nvPicPr>
        <p:blipFill>
          <a:blip r:embed="rId2"/>
          <a:stretch>
            <a:fillRect/>
          </a:stretch>
        </p:blipFill>
        <p:spPr>
          <a:xfrm>
            <a:off x="6096000" y="2551435"/>
            <a:ext cx="1451012" cy="1451012"/>
          </a:xfrm>
          <a:prstGeom prst="rect">
            <a:avLst/>
          </a:prstGeom>
        </p:spPr>
      </p:pic>
      <p:sp>
        <p:nvSpPr>
          <p:cNvPr id="15" name="Прямоугольник 14">
            <a:extLst>
              <a:ext uri="{FF2B5EF4-FFF2-40B4-BE49-F238E27FC236}">
                <a16:creationId xmlns:a16="http://schemas.microsoft.com/office/drawing/2014/main" id="{2EBA8C1B-A364-7A43-AAC9-FA5BE97BD7AC}"/>
              </a:ext>
            </a:extLst>
          </p:cNvPr>
          <p:cNvSpPr/>
          <p:nvPr/>
        </p:nvSpPr>
        <p:spPr>
          <a:xfrm>
            <a:off x="7660794" y="2814356"/>
            <a:ext cx="3439323" cy="66281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accent1"/>
                </a:solidFill>
                <a:latin typeface="Times New Roman" panose="02020603050405020304" pitchFamily="18" charset="0"/>
                <a:cs typeface="Times New Roman" panose="02020603050405020304" pitchFamily="18" charset="0"/>
              </a:rPr>
              <a:t>8 – 800 – 600 – 31 – 14</a:t>
            </a:r>
          </a:p>
        </p:txBody>
      </p:sp>
      <p:pic>
        <p:nvPicPr>
          <p:cNvPr id="16" name="Рисунок 15">
            <a:extLst>
              <a:ext uri="{FF2B5EF4-FFF2-40B4-BE49-F238E27FC236}">
                <a16:creationId xmlns:a16="http://schemas.microsoft.com/office/drawing/2014/main" id="{CFB0F0A8-850B-2E4D-9261-45432E58220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4141" y="274936"/>
            <a:ext cx="1117114" cy="45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Рисунок 16">
            <a:extLst>
              <a:ext uri="{FF2B5EF4-FFF2-40B4-BE49-F238E27FC236}">
                <a16:creationId xmlns:a16="http://schemas.microsoft.com/office/drawing/2014/main" id="{67A50584-8E0B-DB43-A602-816DBBBB94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08901" y="275633"/>
            <a:ext cx="1117115" cy="5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oogle Shape;74;p3">
            <a:extLst>
              <a:ext uri="{FF2B5EF4-FFF2-40B4-BE49-F238E27FC236}">
                <a16:creationId xmlns:a16="http://schemas.microsoft.com/office/drawing/2014/main" id="{5D038A75-3331-D14F-9274-E35E5F54FF8C}"/>
              </a:ext>
            </a:extLst>
          </p:cNvPr>
          <p:cNvGrpSpPr/>
          <p:nvPr/>
        </p:nvGrpSpPr>
        <p:grpSpPr>
          <a:xfrm>
            <a:off x="2878460" y="233629"/>
            <a:ext cx="8932969" cy="623432"/>
            <a:chOff x="615187" y="231889"/>
            <a:chExt cx="9436734" cy="568593"/>
          </a:xfrm>
        </p:grpSpPr>
        <p:sp>
          <p:nvSpPr>
            <p:cNvPr id="19" name="Google Shape;75;p3">
              <a:extLst>
                <a:ext uri="{FF2B5EF4-FFF2-40B4-BE49-F238E27FC236}">
                  <a16:creationId xmlns:a16="http://schemas.microsoft.com/office/drawing/2014/main" id="{4B17815B-41BD-104E-8380-5C0AE2DA587B}"/>
                </a:ext>
              </a:extLst>
            </p:cNvPr>
            <p:cNvSpPr/>
            <p:nvPr/>
          </p:nvSpPr>
          <p:spPr>
            <a:xfrm>
              <a:off x="615187" y="389636"/>
              <a:ext cx="1679575" cy="410846"/>
            </a:xfrm>
            <a:custGeom>
              <a:avLst/>
              <a:gdLst/>
              <a:ahLst/>
              <a:cxnLst/>
              <a:rect l="l" t="t" r="r" b="b"/>
              <a:pathLst>
                <a:path w="1679575" h="410845" extrusionOk="0">
                  <a:moveTo>
                    <a:pt x="1679206" y="0"/>
                  </a:moveTo>
                  <a:lnTo>
                    <a:pt x="0" y="0"/>
                  </a:lnTo>
                  <a:lnTo>
                    <a:pt x="0" y="410806"/>
                  </a:lnTo>
                  <a:lnTo>
                    <a:pt x="1310995" y="410806"/>
                  </a:lnTo>
                  <a:lnTo>
                    <a:pt x="1679206" y="0"/>
                  </a:lnTo>
                  <a:close/>
                </a:path>
              </a:pathLst>
            </a:custGeom>
            <a:solidFill>
              <a:srgbClr val="C8DD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0" name="Google Shape;76;p3">
              <a:extLst>
                <a:ext uri="{FF2B5EF4-FFF2-40B4-BE49-F238E27FC236}">
                  <a16:creationId xmlns:a16="http://schemas.microsoft.com/office/drawing/2014/main" id="{47513776-2154-7046-9AEC-4E2C53F19907}"/>
                </a:ext>
              </a:extLst>
            </p:cNvPr>
            <p:cNvSpPr/>
            <p:nvPr/>
          </p:nvSpPr>
          <p:spPr>
            <a:xfrm>
              <a:off x="615187" y="231889"/>
              <a:ext cx="1637030" cy="415925"/>
            </a:xfrm>
            <a:custGeom>
              <a:avLst/>
              <a:gdLst/>
              <a:ahLst/>
              <a:cxnLst/>
              <a:rect l="l" t="t" r="r" b="b"/>
              <a:pathLst>
                <a:path w="1637030" h="415925" extrusionOk="0">
                  <a:moveTo>
                    <a:pt x="1636483" y="0"/>
                  </a:moveTo>
                  <a:lnTo>
                    <a:pt x="0" y="0"/>
                  </a:lnTo>
                  <a:lnTo>
                    <a:pt x="0" y="415734"/>
                  </a:lnTo>
                  <a:lnTo>
                    <a:pt x="1277632" y="415734"/>
                  </a:lnTo>
                  <a:lnTo>
                    <a:pt x="1636483" y="0"/>
                  </a:lnTo>
                  <a:close/>
                </a:path>
              </a:pathLst>
            </a:custGeom>
            <a:solidFill>
              <a:srgbClr val="0085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1" name="Google Shape;77;p3">
              <a:extLst>
                <a:ext uri="{FF2B5EF4-FFF2-40B4-BE49-F238E27FC236}">
                  <a16:creationId xmlns:a16="http://schemas.microsoft.com/office/drawing/2014/main" id="{02369C98-FB72-DB42-BF63-D27FFFA02CE4}"/>
                </a:ext>
              </a:extLst>
            </p:cNvPr>
            <p:cNvSpPr/>
            <p:nvPr/>
          </p:nvSpPr>
          <p:spPr>
            <a:xfrm>
              <a:off x="2294762" y="241810"/>
              <a:ext cx="7757159" cy="509740"/>
            </a:xfrm>
            <a:custGeom>
              <a:avLst/>
              <a:gdLst/>
              <a:ahLst/>
              <a:cxnLst/>
              <a:rect l="l" t="t" r="r" b="b"/>
              <a:pathLst>
                <a:path w="7757159" h="406400" extrusionOk="0">
                  <a:moveTo>
                    <a:pt x="7756893" y="0"/>
                  </a:moveTo>
                  <a:lnTo>
                    <a:pt x="433387" y="0"/>
                  </a:lnTo>
                  <a:lnTo>
                    <a:pt x="0" y="405879"/>
                  </a:lnTo>
                  <a:lnTo>
                    <a:pt x="7756893" y="405879"/>
                  </a:lnTo>
                  <a:lnTo>
                    <a:pt x="7756893" y="0"/>
                  </a:lnTo>
                  <a:close/>
                </a:path>
              </a:pathLst>
            </a:custGeom>
            <a:solidFill>
              <a:srgbClr val="69B5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31872808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74;p3">
            <a:extLst>
              <a:ext uri="{FF2B5EF4-FFF2-40B4-BE49-F238E27FC236}">
                <a16:creationId xmlns:a16="http://schemas.microsoft.com/office/drawing/2014/main" id="{163D7A6F-9701-3145-958D-72BEEE62B986}"/>
              </a:ext>
            </a:extLst>
          </p:cNvPr>
          <p:cNvGrpSpPr/>
          <p:nvPr/>
        </p:nvGrpSpPr>
        <p:grpSpPr>
          <a:xfrm>
            <a:off x="294157" y="219940"/>
            <a:ext cx="11569880" cy="850967"/>
            <a:chOff x="615187" y="231889"/>
            <a:chExt cx="9436734" cy="568592"/>
          </a:xfrm>
        </p:grpSpPr>
        <p:sp>
          <p:nvSpPr>
            <p:cNvPr id="5" name="Google Shape;75;p3">
              <a:extLst>
                <a:ext uri="{FF2B5EF4-FFF2-40B4-BE49-F238E27FC236}">
                  <a16:creationId xmlns:a16="http://schemas.microsoft.com/office/drawing/2014/main" id="{11D7F437-3E1E-9F4E-A68A-7706B035CCB2}"/>
                </a:ext>
              </a:extLst>
            </p:cNvPr>
            <p:cNvSpPr/>
            <p:nvPr/>
          </p:nvSpPr>
          <p:spPr>
            <a:xfrm>
              <a:off x="615187" y="389636"/>
              <a:ext cx="1679575" cy="410845"/>
            </a:xfrm>
            <a:custGeom>
              <a:avLst/>
              <a:gdLst/>
              <a:ahLst/>
              <a:cxnLst/>
              <a:rect l="l" t="t" r="r" b="b"/>
              <a:pathLst>
                <a:path w="1679575" h="410845" extrusionOk="0">
                  <a:moveTo>
                    <a:pt x="1679206" y="0"/>
                  </a:moveTo>
                  <a:lnTo>
                    <a:pt x="0" y="0"/>
                  </a:lnTo>
                  <a:lnTo>
                    <a:pt x="0" y="410806"/>
                  </a:lnTo>
                  <a:lnTo>
                    <a:pt x="1310995" y="410806"/>
                  </a:lnTo>
                  <a:lnTo>
                    <a:pt x="1679206" y="0"/>
                  </a:lnTo>
                  <a:close/>
                </a:path>
              </a:pathLst>
            </a:custGeom>
            <a:solidFill>
              <a:srgbClr val="C8DD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6" name="Google Shape;76;p3">
              <a:extLst>
                <a:ext uri="{FF2B5EF4-FFF2-40B4-BE49-F238E27FC236}">
                  <a16:creationId xmlns:a16="http://schemas.microsoft.com/office/drawing/2014/main" id="{42B893A8-52C0-0740-83F6-CB9C5C62E85A}"/>
                </a:ext>
              </a:extLst>
            </p:cNvPr>
            <p:cNvSpPr/>
            <p:nvPr/>
          </p:nvSpPr>
          <p:spPr>
            <a:xfrm>
              <a:off x="615187" y="231889"/>
              <a:ext cx="1637030" cy="415925"/>
            </a:xfrm>
            <a:custGeom>
              <a:avLst/>
              <a:gdLst/>
              <a:ahLst/>
              <a:cxnLst/>
              <a:rect l="l" t="t" r="r" b="b"/>
              <a:pathLst>
                <a:path w="1637030" h="415925" extrusionOk="0">
                  <a:moveTo>
                    <a:pt x="1636483" y="0"/>
                  </a:moveTo>
                  <a:lnTo>
                    <a:pt x="0" y="0"/>
                  </a:lnTo>
                  <a:lnTo>
                    <a:pt x="0" y="415734"/>
                  </a:lnTo>
                  <a:lnTo>
                    <a:pt x="1277632" y="415734"/>
                  </a:lnTo>
                  <a:lnTo>
                    <a:pt x="1636483" y="0"/>
                  </a:lnTo>
                  <a:close/>
                </a:path>
              </a:pathLst>
            </a:custGeom>
            <a:solidFill>
              <a:srgbClr val="0085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7" name="Google Shape;77;p3">
              <a:extLst>
                <a:ext uri="{FF2B5EF4-FFF2-40B4-BE49-F238E27FC236}">
                  <a16:creationId xmlns:a16="http://schemas.microsoft.com/office/drawing/2014/main" id="{9A49529E-52E7-1A4F-A98F-35B986F1CD6E}"/>
                </a:ext>
              </a:extLst>
            </p:cNvPr>
            <p:cNvSpPr/>
            <p:nvPr/>
          </p:nvSpPr>
          <p:spPr>
            <a:xfrm>
              <a:off x="2294762" y="241811"/>
              <a:ext cx="7757159" cy="406400"/>
            </a:xfrm>
            <a:custGeom>
              <a:avLst/>
              <a:gdLst/>
              <a:ahLst/>
              <a:cxnLst/>
              <a:rect l="l" t="t" r="r" b="b"/>
              <a:pathLst>
                <a:path w="7757159" h="406400" extrusionOk="0">
                  <a:moveTo>
                    <a:pt x="7756893" y="0"/>
                  </a:moveTo>
                  <a:lnTo>
                    <a:pt x="433387" y="0"/>
                  </a:lnTo>
                  <a:lnTo>
                    <a:pt x="0" y="405879"/>
                  </a:lnTo>
                  <a:lnTo>
                    <a:pt x="7756893" y="405879"/>
                  </a:lnTo>
                  <a:lnTo>
                    <a:pt x="7756893" y="0"/>
                  </a:lnTo>
                  <a:close/>
                </a:path>
              </a:pathLst>
            </a:custGeom>
            <a:solidFill>
              <a:srgbClr val="69B5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sp>
        <p:nvSpPr>
          <p:cNvPr id="13" name="Google Shape;211;p11">
            <a:extLst>
              <a:ext uri="{FF2B5EF4-FFF2-40B4-BE49-F238E27FC236}">
                <a16:creationId xmlns:a16="http://schemas.microsoft.com/office/drawing/2014/main" id="{365C57BE-1518-404B-9C5A-F66751233ED3}"/>
              </a:ext>
            </a:extLst>
          </p:cNvPr>
          <p:cNvSpPr/>
          <p:nvPr/>
        </p:nvSpPr>
        <p:spPr>
          <a:xfrm>
            <a:off x="5335732" y="1127243"/>
            <a:ext cx="2199141" cy="1038413"/>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205;p11">
            <a:extLst>
              <a:ext uri="{FF2B5EF4-FFF2-40B4-BE49-F238E27FC236}">
                <a16:creationId xmlns:a16="http://schemas.microsoft.com/office/drawing/2014/main" id="{F9834C9B-747D-FE45-BB5F-B948DF2E2A18}"/>
              </a:ext>
            </a:extLst>
          </p:cNvPr>
          <p:cNvSpPr txBox="1">
            <a:spLocks noGrp="1"/>
          </p:cNvSpPr>
          <p:nvPr>
            <p:ph type="title"/>
          </p:nvPr>
        </p:nvSpPr>
        <p:spPr>
          <a:xfrm>
            <a:off x="4038130" y="2403004"/>
            <a:ext cx="4738688" cy="1031036"/>
          </a:xfrm>
          <a:prstGeom prst="rect">
            <a:avLst/>
          </a:prstGeom>
          <a:noFill/>
          <a:ln>
            <a:noFill/>
          </a:ln>
        </p:spPr>
        <p:txBody>
          <a:bodyPr spcFirstLastPara="1" wrap="square" lIns="0" tIns="15225" rIns="0" bIns="0" anchor="t" anchorCtr="0">
            <a:spAutoFit/>
          </a:bodyPr>
          <a:lstStyle/>
          <a:p>
            <a:pPr marL="0" lvl="0" indent="0" algn="ctr" rtl="0">
              <a:lnSpc>
                <a:spcPct val="100000"/>
              </a:lnSpc>
              <a:spcBef>
                <a:spcPts val="0"/>
              </a:spcBef>
              <a:spcAft>
                <a:spcPts val="0"/>
              </a:spcAft>
              <a:buNone/>
            </a:pPr>
            <a:r>
              <a:rPr lang="ru-RU" sz="2200" dirty="0">
                <a:solidFill>
                  <a:srgbClr val="146CB8"/>
                </a:solidFill>
              </a:rPr>
              <a:t>МГППУ –</a:t>
            </a:r>
            <a:endParaRPr sz="2200" dirty="0"/>
          </a:p>
          <a:p>
            <a:pPr marL="0" lvl="0" indent="0" algn="ctr" rtl="0">
              <a:lnSpc>
                <a:spcPct val="100000"/>
              </a:lnSpc>
              <a:spcBef>
                <a:spcPts val="25"/>
              </a:spcBef>
              <a:spcAft>
                <a:spcPts val="0"/>
              </a:spcAft>
              <a:buNone/>
            </a:pPr>
            <a:r>
              <a:rPr lang="ru-RU" sz="2200" dirty="0">
                <a:solidFill>
                  <a:srgbClr val="146CB8"/>
                </a:solidFill>
              </a:rPr>
              <a:t>УНИВЕРСИТЕТ ДЛЯ НЕРАВНОДУШНЫХ ЛЮДЕЙ</a:t>
            </a:r>
            <a:endParaRPr sz="2200" dirty="0"/>
          </a:p>
        </p:txBody>
      </p:sp>
      <p:sp>
        <p:nvSpPr>
          <p:cNvPr id="15" name="Google Shape;206;p11">
            <a:extLst>
              <a:ext uri="{FF2B5EF4-FFF2-40B4-BE49-F238E27FC236}">
                <a16:creationId xmlns:a16="http://schemas.microsoft.com/office/drawing/2014/main" id="{5B0F63C5-DDA6-7A4E-913E-AD76958D9AE0}"/>
              </a:ext>
            </a:extLst>
          </p:cNvPr>
          <p:cNvSpPr/>
          <p:nvPr/>
        </p:nvSpPr>
        <p:spPr>
          <a:xfrm>
            <a:off x="5424997" y="3497854"/>
            <a:ext cx="1964955" cy="1875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6" name="Google Shape;54;p1">
            <a:extLst>
              <a:ext uri="{FF2B5EF4-FFF2-40B4-BE49-F238E27FC236}">
                <a16:creationId xmlns:a16="http://schemas.microsoft.com/office/drawing/2014/main" id="{0C1E9607-A252-364E-A188-8526FC35F8B4}"/>
              </a:ext>
            </a:extLst>
          </p:cNvPr>
          <p:cNvGrpSpPr/>
          <p:nvPr/>
        </p:nvGrpSpPr>
        <p:grpSpPr>
          <a:xfrm>
            <a:off x="294157" y="5056714"/>
            <a:ext cx="5139191" cy="1581346"/>
            <a:chOff x="615187" y="4262754"/>
            <a:chExt cx="5900319" cy="1804708"/>
          </a:xfrm>
        </p:grpSpPr>
        <p:sp>
          <p:nvSpPr>
            <p:cNvPr id="17" name="Google Shape;55;p1">
              <a:extLst>
                <a:ext uri="{FF2B5EF4-FFF2-40B4-BE49-F238E27FC236}">
                  <a16:creationId xmlns:a16="http://schemas.microsoft.com/office/drawing/2014/main" id="{230F30CC-3E91-AF40-8C9F-D15BB2D0D4BC}"/>
                </a:ext>
              </a:extLst>
            </p:cNvPr>
            <p:cNvSpPr/>
            <p:nvPr/>
          </p:nvSpPr>
          <p:spPr>
            <a:xfrm>
              <a:off x="615187" y="4262754"/>
              <a:ext cx="4679950" cy="1804670"/>
            </a:xfrm>
            <a:custGeom>
              <a:avLst/>
              <a:gdLst/>
              <a:ahLst/>
              <a:cxnLst/>
              <a:rect l="l" t="t" r="r" b="b"/>
              <a:pathLst>
                <a:path w="4679950" h="1804670" extrusionOk="0">
                  <a:moveTo>
                    <a:pt x="4679442" y="0"/>
                  </a:moveTo>
                  <a:lnTo>
                    <a:pt x="0" y="0"/>
                  </a:lnTo>
                  <a:lnTo>
                    <a:pt x="0" y="1804276"/>
                  </a:lnTo>
                  <a:lnTo>
                    <a:pt x="3653320" y="1804276"/>
                  </a:lnTo>
                  <a:lnTo>
                    <a:pt x="4679442" y="0"/>
                  </a:lnTo>
                  <a:close/>
                </a:path>
              </a:pathLst>
            </a:custGeom>
            <a:solidFill>
              <a:srgbClr val="C8DD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56;p1">
              <a:extLst>
                <a:ext uri="{FF2B5EF4-FFF2-40B4-BE49-F238E27FC236}">
                  <a16:creationId xmlns:a16="http://schemas.microsoft.com/office/drawing/2014/main" id="{4346FCC1-8AD7-AD4C-B800-552B0097DDC8}"/>
                </a:ext>
              </a:extLst>
            </p:cNvPr>
            <p:cNvSpPr/>
            <p:nvPr/>
          </p:nvSpPr>
          <p:spPr>
            <a:xfrm>
              <a:off x="5288051" y="4262754"/>
              <a:ext cx="1227455" cy="361950"/>
            </a:xfrm>
            <a:custGeom>
              <a:avLst/>
              <a:gdLst/>
              <a:ahLst/>
              <a:cxnLst/>
              <a:rect l="l" t="t" r="r" b="b"/>
              <a:pathLst>
                <a:path w="1227454" h="361950" extrusionOk="0">
                  <a:moveTo>
                    <a:pt x="1227378" y="0"/>
                  </a:moveTo>
                  <a:lnTo>
                    <a:pt x="201599" y="0"/>
                  </a:lnTo>
                  <a:lnTo>
                    <a:pt x="0" y="361505"/>
                  </a:lnTo>
                  <a:lnTo>
                    <a:pt x="1025778" y="361505"/>
                  </a:lnTo>
                  <a:lnTo>
                    <a:pt x="1227378" y="0"/>
                  </a:lnTo>
                  <a:close/>
                </a:path>
              </a:pathLst>
            </a:custGeom>
            <a:solidFill>
              <a:srgbClr val="F3353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57;p1">
              <a:extLst>
                <a:ext uri="{FF2B5EF4-FFF2-40B4-BE49-F238E27FC236}">
                  <a16:creationId xmlns:a16="http://schemas.microsoft.com/office/drawing/2014/main" id="{C488CECA-267C-9C47-8797-D09411432516}"/>
                </a:ext>
              </a:extLst>
            </p:cNvPr>
            <p:cNvSpPr/>
            <p:nvPr/>
          </p:nvSpPr>
          <p:spPr>
            <a:xfrm>
              <a:off x="5079390" y="4624260"/>
              <a:ext cx="1229360" cy="361950"/>
            </a:xfrm>
            <a:custGeom>
              <a:avLst/>
              <a:gdLst/>
              <a:ahLst/>
              <a:cxnLst/>
              <a:rect l="l" t="t" r="r" b="b"/>
              <a:pathLst>
                <a:path w="1229360" h="361950" extrusionOk="0">
                  <a:moveTo>
                    <a:pt x="1229004" y="0"/>
                  </a:moveTo>
                  <a:lnTo>
                    <a:pt x="201587" y="0"/>
                  </a:lnTo>
                  <a:lnTo>
                    <a:pt x="0" y="361518"/>
                  </a:lnTo>
                  <a:lnTo>
                    <a:pt x="1027417" y="361518"/>
                  </a:lnTo>
                  <a:lnTo>
                    <a:pt x="1229004" y="0"/>
                  </a:lnTo>
                  <a:close/>
                </a:path>
              </a:pathLst>
            </a:custGeom>
            <a:solidFill>
              <a:srgbClr val="FEBC1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58;p1">
              <a:extLst>
                <a:ext uri="{FF2B5EF4-FFF2-40B4-BE49-F238E27FC236}">
                  <a16:creationId xmlns:a16="http://schemas.microsoft.com/office/drawing/2014/main" id="{E7276119-44AC-EB40-A7B4-00D3C6F4E053}"/>
                </a:ext>
              </a:extLst>
            </p:cNvPr>
            <p:cNvSpPr/>
            <p:nvPr/>
          </p:nvSpPr>
          <p:spPr>
            <a:xfrm>
              <a:off x="4882222" y="4987416"/>
              <a:ext cx="1227455" cy="361950"/>
            </a:xfrm>
            <a:custGeom>
              <a:avLst/>
              <a:gdLst/>
              <a:ahLst/>
              <a:cxnLst/>
              <a:rect l="l" t="t" r="r" b="b"/>
              <a:pathLst>
                <a:path w="1227454" h="361950" extrusionOk="0">
                  <a:moveTo>
                    <a:pt x="1227366" y="0"/>
                  </a:moveTo>
                  <a:lnTo>
                    <a:pt x="201587" y="0"/>
                  </a:lnTo>
                  <a:lnTo>
                    <a:pt x="0" y="361518"/>
                  </a:lnTo>
                  <a:lnTo>
                    <a:pt x="1025778" y="361518"/>
                  </a:lnTo>
                  <a:lnTo>
                    <a:pt x="1227366" y="0"/>
                  </a:lnTo>
                  <a:close/>
                </a:path>
              </a:pathLst>
            </a:custGeom>
            <a:solidFill>
              <a:srgbClr val="69B5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59;p1">
              <a:extLst>
                <a:ext uri="{FF2B5EF4-FFF2-40B4-BE49-F238E27FC236}">
                  <a16:creationId xmlns:a16="http://schemas.microsoft.com/office/drawing/2014/main" id="{F14B81AF-00A2-2049-B672-32ED5B96858E}"/>
                </a:ext>
              </a:extLst>
            </p:cNvPr>
            <p:cNvSpPr/>
            <p:nvPr/>
          </p:nvSpPr>
          <p:spPr>
            <a:xfrm>
              <a:off x="4673549" y="5347284"/>
              <a:ext cx="1227455" cy="360045"/>
            </a:xfrm>
            <a:custGeom>
              <a:avLst/>
              <a:gdLst/>
              <a:ahLst/>
              <a:cxnLst/>
              <a:rect l="l" t="t" r="r" b="b"/>
              <a:pathLst>
                <a:path w="1227454" h="360045" extrusionOk="0">
                  <a:moveTo>
                    <a:pt x="1227366" y="0"/>
                  </a:moveTo>
                  <a:lnTo>
                    <a:pt x="200672" y="0"/>
                  </a:lnTo>
                  <a:lnTo>
                    <a:pt x="0" y="359879"/>
                  </a:lnTo>
                  <a:lnTo>
                    <a:pt x="1026693" y="359879"/>
                  </a:lnTo>
                  <a:lnTo>
                    <a:pt x="1227366" y="0"/>
                  </a:lnTo>
                  <a:close/>
                </a:path>
              </a:pathLst>
            </a:custGeom>
            <a:solidFill>
              <a:srgbClr val="A36A9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60;p1">
              <a:extLst>
                <a:ext uri="{FF2B5EF4-FFF2-40B4-BE49-F238E27FC236}">
                  <a16:creationId xmlns:a16="http://schemas.microsoft.com/office/drawing/2014/main" id="{FB8C93A9-F7F9-4E4D-A30D-4ED2BC98FEBD}"/>
                </a:ext>
              </a:extLst>
            </p:cNvPr>
            <p:cNvSpPr/>
            <p:nvPr/>
          </p:nvSpPr>
          <p:spPr>
            <a:xfrm>
              <a:off x="4473092" y="5705512"/>
              <a:ext cx="1227455" cy="361950"/>
            </a:xfrm>
            <a:custGeom>
              <a:avLst/>
              <a:gdLst/>
              <a:ahLst/>
              <a:cxnLst/>
              <a:rect l="l" t="t" r="r" b="b"/>
              <a:pathLst>
                <a:path w="1227454" h="361950" extrusionOk="0">
                  <a:moveTo>
                    <a:pt x="1227378" y="0"/>
                  </a:moveTo>
                  <a:lnTo>
                    <a:pt x="201599" y="0"/>
                  </a:lnTo>
                  <a:lnTo>
                    <a:pt x="0" y="361518"/>
                  </a:lnTo>
                  <a:lnTo>
                    <a:pt x="1025779" y="361518"/>
                  </a:lnTo>
                  <a:lnTo>
                    <a:pt x="1227378" y="0"/>
                  </a:lnTo>
                  <a:close/>
                </a:path>
              </a:pathLst>
            </a:custGeom>
            <a:solidFill>
              <a:srgbClr val="0081C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4253444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7462691-4108-CF43-8187-508D97E0B3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7987" y="2261"/>
            <a:ext cx="9246208" cy="631824"/>
          </a:xfrm>
          <a:prstGeom prst="rect">
            <a:avLst/>
          </a:prstGeom>
        </p:spPr>
      </p:pic>
      <p:pic>
        <p:nvPicPr>
          <p:cNvPr id="5" name="Рисунок 4">
            <a:extLst>
              <a:ext uri="{FF2B5EF4-FFF2-40B4-BE49-F238E27FC236}">
                <a16:creationId xmlns:a16="http://schemas.microsoft.com/office/drawing/2014/main" id="{87C28CD3-4D42-A14C-959D-67E9D117CB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587319"/>
            <a:ext cx="12192001" cy="297565"/>
          </a:xfrm>
          <a:prstGeom prst="rect">
            <a:avLst/>
          </a:prstGeom>
        </p:spPr>
      </p:pic>
      <p:pic>
        <p:nvPicPr>
          <p:cNvPr id="9" name="Рисунок 8">
            <a:extLst>
              <a:ext uri="{FF2B5EF4-FFF2-40B4-BE49-F238E27FC236}">
                <a16:creationId xmlns:a16="http://schemas.microsoft.com/office/drawing/2014/main" id="{0AB339B6-C458-BF4D-8858-CA3A312B9F0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7761" y="189145"/>
            <a:ext cx="1117114" cy="45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9">
            <a:extLst>
              <a:ext uri="{FF2B5EF4-FFF2-40B4-BE49-F238E27FC236}">
                <a16:creationId xmlns:a16="http://schemas.microsoft.com/office/drawing/2014/main" id="{588FAB56-5CCF-1043-B85E-AAB08F775EB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620513" y="141450"/>
            <a:ext cx="1117115" cy="5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81864A24-4083-1B41-9BD3-11E72436E539}"/>
              </a:ext>
            </a:extLst>
          </p:cNvPr>
          <p:cNvSpPr txBox="1"/>
          <p:nvPr/>
        </p:nvSpPr>
        <p:spPr>
          <a:xfrm>
            <a:off x="462386" y="2068088"/>
            <a:ext cx="5371202" cy="4524315"/>
          </a:xfrm>
          <a:prstGeom prst="rect">
            <a:avLst/>
          </a:prstGeom>
          <a:noFill/>
        </p:spPr>
        <p:txBody>
          <a:bodyPr wrap="square" rtlCol="0">
            <a:spAutoFit/>
          </a:bodyPr>
          <a:lstStyle/>
          <a:p>
            <a:pPr marL="285750" indent="-285750">
              <a:buFont typeface="Wingdings" pitchFamily="2" charset="2"/>
              <a:buChar char="Ø"/>
            </a:pPr>
            <a:r>
              <a:rPr lang="ru-RU" dirty="0">
                <a:latin typeface="Times New Roman" panose="02020603050405020304" pitchFamily="18" charset="0"/>
                <a:cs typeface="Times New Roman" panose="02020603050405020304" pitchFamily="18" charset="0"/>
              </a:rPr>
              <a:t>защищенность от воздействия внешних и внутренних угроз для развития личности, семьи и др.;</a:t>
            </a:r>
          </a:p>
          <a:p>
            <a:pPr marL="285750" indent="-285750">
              <a:buFont typeface="Wingdings" pitchFamily="2" charset="2"/>
              <a:buChar char="Ø"/>
            </a:pPr>
            <a:r>
              <a:rPr lang="ru-RU" dirty="0">
                <a:latin typeface="Times New Roman" panose="02020603050405020304" pitchFamily="18" charset="0"/>
                <a:cs typeface="Times New Roman" panose="02020603050405020304" pitchFamily="18" charset="0"/>
              </a:rPr>
              <a:t>свободный от психологического насилия характер взаимодействия участников образовательных отношений, личностно обусловленная значимость образовательной среды для всех ее субъектов;</a:t>
            </a:r>
          </a:p>
          <a:p>
            <a:pPr marL="285750" indent="-285750">
              <a:buFont typeface="Wingdings" pitchFamily="2" charset="2"/>
              <a:buChar char="Ø"/>
            </a:pPr>
            <a:r>
              <a:rPr lang="ru-RU" dirty="0">
                <a:latin typeface="Times New Roman" panose="02020603050405020304" pitchFamily="18" charset="0"/>
                <a:cs typeface="Times New Roman" panose="02020603050405020304" pitchFamily="18" charset="0"/>
              </a:rPr>
              <a:t>специально организованный психолого-педагогический процесс, направленный на включение детей в субъект-субъектные отношения в процессе обучения, функционирование значимых для обучающихся сообществ, создающие условия для удовлетворения индивидуальных потребностей в межличностном общении.</a:t>
            </a:r>
          </a:p>
        </p:txBody>
      </p:sp>
      <p:sp>
        <p:nvSpPr>
          <p:cNvPr id="12" name="Прямоугольник 11">
            <a:extLst>
              <a:ext uri="{FF2B5EF4-FFF2-40B4-BE49-F238E27FC236}">
                <a16:creationId xmlns:a16="http://schemas.microsoft.com/office/drawing/2014/main" id="{8E8F1E34-9261-B447-89BD-8D704FFEF7FF}"/>
              </a:ext>
            </a:extLst>
          </p:cNvPr>
          <p:cNvSpPr/>
          <p:nvPr/>
        </p:nvSpPr>
        <p:spPr>
          <a:xfrm>
            <a:off x="462386" y="941220"/>
            <a:ext cx="5371202" cy="908097"/>
          </a:xfrm>
          <a:prstGeom prst="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latin typeface="Times New Roman" panose="02020603050405020304" pitchFamily="18" charset="0"/>
                <a:cs typeface="Times New Roman" panose="02020603050405020304" pitchFamily="18" charset="0"/>
              </a:rPr>
              <a:t>Особенности психологической безопасности образовательной среды:</a:t>
            </a:r>
          </a:p>
        </p:txBody>
      </p:sp>
      <p:sp>
        <p:nvSpPr>
          <p:cNvPr id="13" name="Прямоугольник 12">
            <a:extLst>
              <a:ext uri="{FF2B5EF4-FFF2-40B4-BE49-F238E27FC236}">
                <a16:creationId xmlns:a16="http://schemas.microsoft.com/office/drawing/2014/main" id="{557A03A6-62FA-6549-A70B-97539C71C923}"/>
              </a:ext>
            </a:extLst>
          </p:cNvPr>
          <p:cNvSpPr/>
          <p:nvPr/>
        </p:nvSpPr>
        <p:spPr>
          <a:xfrm>
            <a:off x="6095999" y="1826127"/>
            <a:ext cx="45719" cy="4761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a:extLst>
              <a:ext uri="{FF2B5EF4-FFF2-40B4-BE49-F238E27FC236}">
                <a16:creationId xmlns:a16="http://schemas.microsoft.com/office/drawing/2014/main" id="{9511CBFB-CECC-CD45-9F2E-D61CBFD93E5A}"/>
              </a:ext>
            </a:extLst>
          </p:cNvPr>
          <p:cNvSpPr/>
          <p:nvPr/>
        </p:nvSpPr>
        <p:spPr>
          <a:xfrm>
            <a:off x="6477739" y="941220"/>
            <a:ext cx="5371202" cy="908097"/>
          </a:xfrm>
          <a:prstGeom prst="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latin typeface="Times New Roman" panose="02020603050405020304" pitchFamily="18" charset="0"/>
                <a:cs typeface="Times New Roman" panose="02020603050405020304" pitchFamily="18" charset="0"/>
              </a:rPr>
              <a:t>Условия организации образовательной среды </a:t>
            </a:r>
          </a:p>
        </p:txBody>
      </p:sp>
      <p:sp>
        <p:nvSpPr>
          <p:cNvPr id="15" name="Прямоугольник 14">
            <a:extLst>
              <a:ext uri="{FF2B5EF4-FFF2-40B4-BE49-F238E27FC236}">
                <a16:creationId xmlns:a16="http://schemas.microsoft.com/office/drawing/2014/main" id="{05608787-DF0B-F040-A138-9EF321B89891}"/>
              </a:ext>
            </a:extLst>
          </p:cNvPr>
          <p:cNvSpPr/>
          <p:nvPr/>
        </p:nvSpPr>
        <p:spPr>
          <a:xfrm>
            <a:off x="6404129" y="2054425"/>
            <a:ext cx="5518422" cy="4801314"/>
          </a:xfrm>
          <a:prstGeom prst="rect">
            <a:avLst/>
          </a:prstGeom>
        </p:spPr>
        <p:txBody>
          <a:bodyPr wrap="square">
            <a:spAutoFit/>
          </a:bodyPr>
          <a:lstStyle/>
          <a:p>
            <a:pPr marL="285750" indent="-285750">
              <a:buFont typeface="Wingdings" pitchFamily="2" charset="2"/>
              <a:buChar char="Ø"/>
            </a:pPr>
            <a:r>
              <a:rPr lang="ru-RU" dirty="0">
                <a:latin typeface="Times New Roman" panose="02020603050405020304" pitchFamily="18" charset="0"/>
                <a:cs typeface="Times New Roman" panose="02020603050405020304" pitchFamily="18" charset="0"/>
              </a:rPr>
              <a:t>психолого-педагогическое сопровождение всех участников образовательных отношений;</a:t>
            </a:r>
          </a:p>
          <a:p>
            <a:pPr marL="285750" indent="-285750">
              <a:buFont typeface="Wingdings" pitchFamily="2" charset="2"/>
              <a:buChar char="Ø"/>
            </a:pPr>
            <a:r>
              <a:rPr lang="ru-RU" dirty="0">
                <a:latin typeface="Times New Roman" panose="02020603050405020304" pitchFamily="18" charset="0"/>
                <a:cs typeface="Times New Roman" panose="02020603050405020304" pitchFamily="18" charset="0"/>
              </a:rPr>
              <a:t>своевременная и качественная психологическая помощь обучающимся при возникновении различных социальных, психолого-педагогических проблем;</a:t>
            </a:r>
          </a:p>
          <a:p>
            <a:pPr marL="285750" indent="-285750">
              <a:buFont typeface="Wingdings" pitchFamily="2" charset="2"/>
              <a:buChar char="Ø"/>
            </a:pPr>
            <a:r>
              <a:rPr lang="ru-RU" dirty="0">
                <a:latin typeface="Times New Roman" panose="02020603050405020304" pitchFamily="18" charset="0"/>
                <a:cs typeface="Times New Roman" panose="02020603050405020304" pitchFamily="18" charset="0"/>
              </a:rPr>
              <a:t>психологическая профилактика </a:t>
            </a:r>
            <a:r>
              <a:rPr lang="ru-RU" dirty="0" err="1">
                <a:latin typeface="Times New Roman" panose="02020603050405020304" pitchFamily="18" charset="0"/>
                <a:cs typeface="Times New Roman" panose="02020603050405020304" pitchFamily="18" charset="0"/>
              </a:rPr>
              <a:t>девиантных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делинквентных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аддиктивных</a:t>
            </a:r>
            <a:r>
              <a:rPr lang="ru-RU" dirty="0">
                <a:latin typeface="Times New Roman" panose="02020603050405020304" pitchFamily="18" charset="0"/>
                <a:cs typeface="Times New Roman" panose="02020603050405020304" pitchFamily="18" charset="0"/>
              </a:rPr>
              <a:t> форм поведения у обучающихся;</a:t>
            </a:r>
          </a:p>
          <a:p>
            <a:pPr marL="285750" indent="-285750">
              <a:buFont typeface="Wingdings" pitchFamily="2" charset="2"/>
              <a:buChar char="Ø"/>
            </a:pPr>
            <a:r>
              <a:rPr lang="ru-RU" dirty="0">
                <a:latin typeface="Times New Roman" panose="02020603050405020304" pitchFamily="18" charset="0"/>
                <a:cs typeface="Times New Roman" panose="02020603050405020304" pitchFamily="18" charset="0"/>
              </a:rPr>
              <a:t>оказание кризисной психологической помощи в чрезвычайных ситуациях сопряженных с высоким эмоциональным напряжением;</a:t>
            </a:r>
          </a:p>
          <a:p>
            <a:pPr marL="285750" indent="-285750">
              <a:buFont typeface="Wingdings" pitchFamily="2" charset="2"/>
              <a:buChar char="Ø"/>
            </a:pPr>
            <a:r>
              <a:rPr lang="ru-RU" dirty="0">
                <a:latin typeface="Times New Roman" panose="02020603050405020304" pitchFamily="18" charset="0"/>
                <a:cs typeface="Times New Roman" panose="02020603050405020304" pitchFamily="18" charset="0"/>
              </a:rPr>
              <a:t>реализация регулярной деятельности по усвоению психологических знаний и умений всех участников образовательных отношений, применение которых необходимо в кризисных ситуациях.</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4608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Рисунок 49">
            <a:extLst>
              <a:ext uri="{FF2B5EF4-FFF2-40B4-BE49-F238E27FC236}">
                <a16:creationId xmlns:a16="http://schemas.microsoft.com/office/drawing/2014/main" id="{E42CCB73-25E5-4EAC-994C-DE6B4956B6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620513" y="141450"/>
            <a:ext cx="1117115" cy="5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Рисунок 55">
            <a:extLst>
              <a:ext uri="{FF2B5EF4-FFF2-40B4-BE49-F238E27FC236}">
                <a16:creationId xmlns:a16="http://schemas.microsoft.com/office/drawing/2014/main" id="{E42CCB73-25E5-4EAC-994C-DE6B4956B66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7761" y="189145"/>
            <a:ext cx="1117114" cy="45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Скругленный прямоугольник 9">
            <a:extLst>
              <a:ext uri="{FF2B5EF4-FFF2-40B4-BE49-F238E27FC236}">
                <a16:creationId xmlns:a16="http://schemas.microsoft.com/office/drawing/2014/main" id="{859A055D-709B-044A-BD2B-05816DFC4ED4}"/>
              </a:ext>
            </a:extLst>
          </p:cNvPr>
          <p:cNvSpPr/>
          <p:nvPr/>
        </p:nvSpPr>
        <p:spPr>
          <a:xfrm>
            <a:off x="4024692" y="227389"/>
            <a:ext cx="2665508" cy="7384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ru-RU" sz="1600" dirty="0">
                <a:solidFill>
                  <a:schemeClr val="bg1"/>
                </a:solidFill>
                <a:latin typeface="Times New Roman" panose="02020603050405020304" pitchFamily="18" charset="0"/>
                <a:ea typeface="Microsoft JhengHei UI" panose="020B0604030504040204" pitchFamily="34" charset="-120"/>
                <a:cs typeface="Times New Roman" panose="02020603050405020304" pitchFamily="18" charset="0"/>
              </a:rPr>
              <a:t>Вход на портал</a:t>
            </a:r>
          </a:p>
        </p:txBody>
      </p:sp>
      <p:sp>
        <p:nvSpPr>
          <p:cNvPr id="59" name="Прямоугольник 58">
            <a:extLst>
              <a:ext uri="{FF2B5EF4-FFF2-40B4-BE49-F238E27FC236}">
                <a16:creationId xmlns:a16="http://schemas.microsoft.com/office/drawing/2014/main" id="{82F5BF27-F0F1-B046-92EE-76B5F5CD9200}"/>
              </a:ext>
            </a:extLst>
          </p:cNvPr>
          <p:cNvSpPr/>
          <p:nvPr/>
        </p:nvSpPr>
        <p:spPr>
          <a:xfrm>
            <a:off x="1261161" y="687023"/>
            <a:ext cx="9037082" cy="1200329"/>
          </a:xfrm>
          <a:prstGeom prst="rect">
            <a:avLst/>
          </a:prstGeom>
        </p:spPr>
        <p:txBody>
          <a:bodyPr wrap="square">
            <a:spAutoFit/>
          </a:bodyPr>
          <a:lstStyle/>
          <a:p>
            <a:pPr algn="ctr"/>
            <a:r>
              <a:rPr lang="ru-RU" b="1" dirty="0">
                <a:solidFill>
                  <a:schemeClr val="accent1">
                    <a:lumMod val="75000"/>
                  </a:schemeClr>
                </a:solidFill>
                <a:latin typeface="Times New Roman" panose="02020603050405020304" pitchFamily="18" charset="0"/>
                <a:cs typeface="Times New Roman" panose="02020603050405020304" pitchFamily="18" charset="0"/>
              </a:rPr>
              <a:t>План основных мероприятий,</a:t>
            </a:r>
            <a:br>
              <a:rPr lang="ru-RU" b="1" dirty="0">
                <a:solidFill>
                  <a:schemeClr val="accent1">
                    <a:lumMod val="75000"/>
                  </a:schemeClr>
                </a:solidFill>
                <a:latin typeface="Times New Roman" panose="02020603050405020304" pitchFamily="18" charset="0"/>
                <a:cs typeface="Times New Roman" panose="02020603050405020304" pitchFamily="18" charset="0"/>
              </a:rPr>
            </a:br>
            <a:r>
              <a:rPr lang="ru-RU" b="1" dirty="0">
                <a:solidFill>
                  <a:schemeClr val="accent1">
                    <a:lumMod val="75000"/>
                  </a:schemeClr>
                </a:solidFill>
                <a:latin typeface="Times New Roman" panose="02020603050405020304" pitchFamily="18" charset="0"/>
                <a:cs typeface="Times New Roman" panose="02020603050405020304" pitchFamily="18" charset="0"/>
              </a:rPr>
              <a:t>проводимых в рамках Десятилетия детства, на период до 2027 года </a:t>
            </a:r>
            <a:br>
              <a:rPr lang="ru-RU" b="1" dirty="0">
                <a:solidFill>
                  <a:schemeClr val="accent1">
                    <a:lumMod val="75000"/>
                  </a:schemeClr>
                </a:solidFill>
                <a:latin typeface="Times New Roman" panose="02020603050405020304" pitchFamily="18" charset="0"/>
                <a:cs typeface="Times New Roman" panose="02020603050405020304" pitchFamily="18" charset="0"/>
              </a:rPr>
            </a:br>
            <a:r>
              <a:rPr lang="ru-RU" b="1" dirty="0">
                <a:solidFill>
                  <a:schemeClr val="accent1">
                    <a:lumMod val="75000"/>
                  </a:schemeClr>
                </a:solidFill>
                <a:latin typeface="Times New Roman" panose="02020603050405020304" pitchFamily="18" charset="0"/>
                <a:cs typeface="Times New Roman" panose="02020603050405020304" pitchFamily="18" charset="0"/>
              </a:rPr>
              <a:t>(утв. распоряжением Правительства Российской Федерации от 23.01.2021 г. №</a:t>
            </a:r>
            <a:r>
              <a:rPr lang="en" b="1" dirty="0">
                <a:solidFill>
                  <a:schemeClr val="accent1">
                    <a:lumMod val="75000"/>
                  </a:schemeClr>
                </a:solidFill>
                <a:latin typeface="Times New Roman" panose="02020603050405020304" pitchFamily="18" charset="0"/>
                <a:cs typeface="Times New Roman" panose="02020603050405020304" pitchFamily="18" charset="0"/>
              </a:rPr>
              <a:t>122-</a:t>
            </a:r>
            <a:r>
              <a:rPr lang="ru-RU" b="1" dirty="0">
                <a:solidFill>
                  <a:schemeClr val="accent1">
                    <a:lumMod val="75000"/>
                  </a:schemeClr>
                </a:solidFill>
                <a:latin typeface="Times New Roman" panose="02020603050405020304" pitchFamily="18" charset="0"/>
                <a:cs typeface="Times New Roman" panose="02020603050405020304" pitchFamily="18" charset="0"/>
              </a:rPr>
              <a:t>р)</a:t>
            </a:r>
          </a:p>
          <a:p>
            <a:pPr algn="ctr"/>
            <a:r>
              <a:rPr lang="ru-RU" dirty="0">
                <a:latin typeface="Times New Roman" panose="02020603050405020304" pitchFamily="18" charset="0"/>
              </a:rPr>
              <a:t>Ссылка: </a:t>
            </a:r>
            <a:r>
              <a:rPr lang="en" dirty="0">
                <a:solidFill>
                  <a:schemeClr val="accent1"/>
                </a:solidFill>
                <a:latin typeface="Times New Roman" panose="02020603050405020304" pitchFamily="18" charset="0"/>
                <a:cs typeface="Times New Roman" panose="02020603050405020304" pitchFamily="18" charset="0"/>
                <a:hlinkClick r:id="rId4"/>
              </a:rPr>
              <a:t>https://clck.ru/32Vcit</a:t>
            </a:r>
            <a:endParaRPr lang="ru-RU" dirty="0">
              <a:solidFill>
                <a:schemeClr val="accent1"/>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DEA6D0F3-7F00-FB4C-94D8-37372674988C}"/>
              </a:ext>
            </a:extLst>
          </p:cNvPr>
          <p:cNvSpPr/>
          <p:nvPr/>
        </p:nvSpPr>
        <p:spPr>
          <a:xfrm>
            <a:off x="940376" y="1965115"/>
            <a:ext cx="10311246" cy="677108"/>
          </a:xfrm>
          <a:prstGeom prst="rect">
            <a:avLst/>
          </a:prstGeom>
        </p:spPr>
        <p:txBody>
          <a:bodyPr wrap="square">
            <a:spAutoFit/>
          </a:bodyPr>
          <a:lstStyle/>
          <a:p>
            <a:pPr algn="just"/>
            <a:r>
              <a:rPr lang="ru-RU" sz="2000" b="1" dirty="0">
                <a:solidFill>
                  <a:schemeClr val="accent1"/>
                </a:solidFill>
                <a:latin typeface="Times New Roman" panose="02020603050405020304" pitchFamily="18" charset="0"/>
              </a:rPr>
              <a:t>78. </a:t>
            </a:r>
            <a:r>
              <a:rPr lang="ru-RU" dirty="0">
                <a:latin typeface="Times New Roman" panose="02020603050405020304" pitchFamily="18" charset="0"/>
              </a:rPr>
              <a:t>Развитие сети служб, предоставляющих детям и родителям квалифицированную экстренную анонимную психологическую помощь в дистанционной форме </a:t>
            </a:r>
            <a:endParaRPr lang="ru-RU" dirty="0"/>
          </a:p>
        </p:txBody>
      </p:sp>
      <p:sp>
        <p:nvSpPr>
          <p:cNvPr id="3" name="Прямоугольник 2">
            <a:extLst>
              <a:ext uri="{FF2B5EF4-FFF2-40B4-BE49-F238E27FC236}">
                <a16:creationId xmlns:a16="http://schemas.microsoft.com/office/drawing/2014/main" id="{A83FC71F-061D-6544-B9A6-62D464EEEAF6}"/>
              </a:ext>
            </a:extLst>
          </p:cNvPr>
          <p:cNvSpPr/>
          <p:nvPr/>
        </p:nvSpPr>
        <p:spPr>
          <a:xfrm>
            <a:off x="288585" y="3210271"/>
            <a:ext cx="5570398" cy="3231654"/>
          </a:xfrm>
          <a:prstGeom prst="rect">
            <a:avLst/>
          </a:prstGeom>
        </p:spPr>
        <p:txBody>
          <a:bodyPr wrap="square">
            <a:spAutoFit/>
          </a:bodyPr>
          <a:lstStyle/>
          <a:p>
            <a:pPr marL="285750" indent="-285750" algn="just">
              <a:buFont typeface="Wingdings" pitchFamily="2" charset="2"/>
              <a:buChar char="Ø"/>
            </a:pPr>
            <a:r>
              <a:rPr lang="ru-RU" sz="1700" dirty="0">
                <a:latin typeface="Times New Roman" panose="02020603050405020304" pitchFamily="18" charset="0"/>
              </a:rPr>
              <a:t>сформирована стабильно работающая система повышения профессиональных компетенций специалистов, ответственных за организацию и предоставление психологической помощи детям и родителям;</a:t>
            </a:r>
          </a:p>
          <a:p>
            <a:pPr marL="285750" indent="-285750" algn="just">
              <a:buFont typeface="Wingdings" pitchFamily="2" charset="2"/>
              <a:buChar char="Ø"/>
            </a:pPr>
            <a:r>
              <a:rPr lang="ru-RU" sz="1700" dirty="0">
                <a:latin typeface="Times New Roman" panose="02020603050405020304" pitchFamily="18" charset="0"/>
              </a:rPr>
              <a:t>обеспечено предоставление экстренной анонимной психологической помощи детям и родителям по детскому телефону доверия на всей территории Российской Федерации; </a:t>
            </a:r>
            <a:endParaRPr lang="ru-RU" sz="1700" dirty="0"/>
          </a:p>
          <a:p>
            <a:pPr marL="285750" indent="-285750" algn="just">
              <a:buFont typeface="Wingdings" pitchFamily="2" charset="2"/>
              <a:buChar char="Ø"/>
            </a:pPr>
            <a:r>
              <a:rPr lang="ru-RU" sz="1700" dirty="0">
                <a:latin typeface="Times New Roman" panose="02020603050405020304" pitchFamily="18" charset="0"/>
              </a:rPr>
              <a:t>создан информационный ресурс для обеспечения профессионального взаимодействия специалистов служб экстренной психологической помощи </a:t>
            </a:r>
            <a:endParaRPr lang="ru-RU" sz="1700" dirty="0"/>
          </a:p>
        </p:txBody>
      </p:sp>
      <p:sp>
        <p:nvSpPr>
          <p:cNvPr id="7" name="Прямоугольник 6">
            <a:extLst>
              <a:ext uri="{FF2B5EF4-FFF2-40B4-BE49-F238E27FC236}">
                <a16:creationId xmlns:a16="http://schemas.microsoft.com/office/drawing/2014/main" id="{867C763B-3035-2042-A056-B5A6EAD02EC3}"/>
              </a:ext>
            </a:extLst>
          </p:cNvPr>
          <p:cNvSpPr/>
          <p:nvPr/>
        </p:nvSpPr>
        <p:spPr>
          <a:xfrm>
            <a:off x="6677656" y="3266514"/>
            <a:ext cx="4901784" cy="2708434"/>
          </a:xfrm>
          <a:prstGeom prst="rect">
            <a:avLst/>
          </a:prstGeom>
        </p:spPr>
        <p:txBody>
          <a:bodyPr wrap="square">
            <a:spAutoFit/>
          </a:bodyPr>
          <a:lstStyle/>
          <a:p>
            <a:pPr marL="285750" indent="-285750" algn="just">
              <a:buFont typeface="Wingdings" pitchFamily="2" charset="2"/>
              <a:buChar char="Ø"/>
            </a:pPr>
            <a:r>
              <a:rPr lang="ru-RU" sz="1700" dirty="0">
                <a:latin typeface="Times New Roman" panose="02020603050405020304" pitchFamily="18" charset="0"/>
              </a:rPr>
              <a:t>во всех субъектах Российской Федерации предоставление экстренной анонимной психологической помощи; </a:t>
            </a:r>
            <a:endParaRPr lang="ru-RU" sz="1700" dirty="0"/>
          </a:p>
          <a:p>
            <a:pPr marL="285750" indent="-285750" algn="just">
              <a:buFont typeface="Wingdings" pitchFamily="2" charset="2"/>
              <a:buChar char="Ø"/>
            </a:pPr>
            <a:r>
              <a:rPr lang="ru-RU" sz="1700" dirty="0">
                <a:latin typeface="Times New Roman" panose="02020603050405020304" pitchFamily="18" charset="0"/>
              </a:rPr>
              <a:t>по детскому телефону доверия осуществляется в круглосуточном режиме;</a:t>
            </a:r>
          </a:p>
          <a:p>
            <a:pPr marL="285750" indent="-285750" algn="just">
              <a:buFont typeface="Wingdings" pitchFamily="2" charset="2"/>
              <a:buChar char="Ø"/>
            </a:pPr>
            <a:r>
              <a:rPr lang="ru-RU" sz="1700" dirty="0">
                <a:latin typeface="Times New Roman" panose="02020603050405020304" pitchFamily="18" charset="0"/>
              </a:rPr>
              <a:t>сформирована стабильно работающая система повышения профессиональных компетенций специалистов, ответственных за организацию и предоставление психологической помощи детям и родителям </a:t>
            </a:r>
            <a:endParaRPr lang="ru-RU" sz="1700" dirty="0"/>
          </a:p>
        </p:txBody>
      </p:sp>
      <p:sp>
        <p:nvSpPr>
          <p:cNvPr id="19" name="Прямоугольник 18">
            <a:extLst>
              <a:ext uri="{FF2B5EF4-FFF2-40B4-BE49-F238E27FC236}">
                <a16:creationId xmlns:a16="http://schemas.microsoft.com/office/drawing/2014/main" id="{0F82E74C-9AA1-B845-BE02-33E80943000F}"/>
              </a:ext>
            </a:extLst>
          </p:cNvPr>
          <p:cNvSpPr/>
          <p:nvPr/>
        </p:nvSpPr>
        <p:spPr>
          <a:xfrm>
            <a:off x="1870741" y="2751421"/>
            <a:ext cx="2406088" cy="373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accent1"/>
                </a:solidFill>
                <a:latin typeface="Times New Roman" panose="02020603050405020304" pitchFamily="18" charset="0"/>
              </a:rPr>
              <a:t>2021 – 2024 годы</a:t>
            </a:r>
          </a:p>
        </p:txBody>
      </p:sp>
      <p:sp>
        <p:nvSpPr>
          <p:cNvPr id="63" name="Прямоугольник 62">
            <a:extLst>
              <a:ext uri="{FF2B5EF4-FFF2-40B4-BE49-F238E27FC236}">
                <a16:creationId xmlns:a16="http://schemas.microsoft.com/office/drawing/2014/main" id="{1CCA8923-53A0-814E-B877-B2F0F21DA50F}"/>
              </a:ext>
            </a:extLst>
          </p:cNvPr>
          <p:cNvSpPr/>
          <p:nvPr/>
        </p:nvSpPr>
        <p:spPr>
          <a:xfrm>
            <a:off x="7915173" y="2739280"/>
            <a:ext cx="2406088" cy="373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accent1"/>
                </a:solidFill>
                <a:latin typeface="Times New Roman" panose="02020603050405020304" pitchFamily="18" charset="0"/>
              </a:rPr>
              <a:t>2025 – 2027 годы</a:t>
            </a:r>
          </a:p>
        </p:txBody>
      </p:sp>
      <p:sp>
        <p:nvSpPr>
          <p:cNvPr id="28" name="Прямоугольник 27">
            <a:extLst>
              <a:ext uri="{FF2B5EF4-FFF2-40B4-BE49-F238E27FC236}">
                <a16:creationId xmlns:a16="http://schemas.microsoft.com/office/drawing/2014/main" id="{92CD18F6-BDD8-254E-BDE3-B4E269068F11}"/>
              </a:ext>
            </a:extLst>
          </p:cNvPr>
          <p:cNvSpPr/>
          <p:nvPr/>
        </p:nvSpPr>
        <p:spPr>
          <a:xfrm>
            <a:off x="6266137" y="3087457"/>
            <a:ext cx="45719" cy="3106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4" name="Рисунок 33">
            <a:extLst>
              <a:ext uri="{FF2B5EF4-FFF2-40B4-BE49-F238E27FC236}">
                <a16:creationId xmlns:a16="http://schemas.microsoft.com/office/drawing/2014/main" id="{651EEB52-3D24-2346-B82A-109C98F6C1C0}"/>
              </a:ext>
            </a:extLst>
          </p:cNvPr>
          <p:cNvPicPr>
            <a:picLocks noChangeAspect="1"/>
          </p:cNvPicPr>
          <p:nvPr/>
        </p:nvPicPr>
        <p:blipFill>
          <a:blip r:embed="rId5"/>
          <a:stretch>
            <a:fillRect/>
          </a:stretch>
        </p:blipFill>
        <p:spPr>
          <a:xfrm>
            <a:off x="10330674" y="711628"/>
            <a:ext cx="1200329" cy="1200329"/>
          </a:xfrm>
          <a:prstGeom prst="rect">
            <a:avLst/>
          </a:prstGeom>
        </p:spPr>
      </p:pic>
      <p:grpSp>
        <p:nvGrpSpPr>
          <p:cNvPr id="15" name="Google Shape;74;p3">
            <a:extLst>
              <a:ext uri="{FF2B5EF4-FFF2-40B4-BE49-F238E27FC236}">
                <a16:creationId xmlns:a16="http://schemas.microsoft.com/office/drawing/2014/main" id="{90F5E561-06A8-4B4B-AF05-F84062796A07}"/>
              </a:ext>
            </a:extLst>
          </p:cNvPr>
          <p:cNvGrpSpPr/>
          <p:nvPr/>
        </p:nvGrpSpPr>
        <p:grpSpPr>
          <a:xfrm>
            <a:off x="2933266" y="93891"/>
            <a:ext cx="8932969" cy="623432"/>
            <a:chOff x="615187" y="231889"/>
            <a:chExt cx="9436734" cy="568593"/>
          </a:xfrm>
        </p:grpSpPr>
        <p:sp>
          <p:nvSpPr>
            <p:cNvPr id="16" name="Google Shape;75;p3">
              <a:extLst>
                <a:ext uri="{FF2B5EF4-FFF2-40B4-BE49-F238E27FC236}">
                  <a16:creationId xmlns:a16="http://schemas.microsoft.com/office/drawing/2014/main" id="{222071B1-C8C4-C54A-ACA8-8A94A5D392FD}"/>
                </a:ext>
              </a:extLst>
            </p:cNvPr>
            <p:cNvSpPr/>
            <p:nvPr/>
          </p:nvSpPr>
          <p:spPr>
            <a:xfrm>
              <a:off x="615187" y="389636"/>
              <a:ext cx="1679575" cy="410846"/>
            </a:xfrm>
            <a:custGeom>
              <a:avLst/>
              <a:gdLst/>
              <a:ahLst/>
              <a:cxnLst/>
              <a:rect l="l" t="t" r="r" b="b"/>
              <a:pathLst>
                <a:path w="1679575" h="410845" extrusionOk="0">
                  <a:moveTo>
                    <a:pt x="1679206" y="0"/>
                  </a:moveTo>
                  <a:lnTo>
                    <a:pt x="0" y="0"/>
                  </a:lnTo>
                  <a:lnTo>
                    <a:pt x="0" y="410806"/>
                  </a:lnTo>
                  <a:lnTo>
                    <a:pt x="1310995" y="410806"/>
                  </a:lnTo>
                  <a:lnTo>
                    <a:pt x="1679206" y="0"/>
                  </a:lnTo>
                  <a:close/>
                </a:path>
              </a:pathLst>
            </a:custGeom>
            <a:solidFill>
              <a:srgbClr val="C8DD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7" name="Google Shape;76;p3">
              <a:extLst>
                <a:ext uri="{FF2B5EF4-FFF2-40B4-BE49-F238E27FC236}">
                  <a16:creationId xmlns:a16="http://schemas.microsoft.com/office/drawing/2014/main" id="{46A5F2C1-F673-3E4A-9AAC-98B53E1E6E83}"/>
                </a:ext>
              </a:extLst>
            </p:cNvPr>
            <p:cNvSpPr/>
            <p:nvPr/>
          </p:nvSpPr>
          <p:spPr>
            <a:xfrm>
              <a:off x="615187" y="231889"/>
              <a:ext cx="1637030" cy="415925"/>
            </a:xfrm>
            <a:custGeom>
              <a:avLst/>
              <a:gdLst/>
              <a:ahLst/>
              <a:cxnLst/>
              <a:rect l="l" t="t" r="r" b="b"/>
              <a:pathLst>
                <a:path w="1637030" h="415925" extrusionOk="0">
                  <a:moveTo>
                    <a:pt x="1636483" y="0"/>
                  </a:moveTo>
                  <a:lnTo>
                    <a:pt x="0" y="0"/>
                  </a:lnTo>
                  <a:lnTo>
                    <a:pt x="0" y="415734"/>
                  </a:lnTo>
                  <a:lnTo>
                    <a:pt x="1277632" y="415734"/>
                  </a:lnTo>
                  <a:lnTo>
                    <a:pt x="1636483" y="0"/>
                  </a:lnTo>
                  <a:close/>
                </a:path>
              </a:pathLst>
            </a:custGeom>
            <a:solidFill>
              <a:srgbClr val="0085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8" name="Google Shape;77;p3">
              <a:extLst>
                <a:ext uri="{FF2B5EF4-FFF2-40B4-BE49-F238E27FC236}">
                  <a16:creationId xmlns:a16="http://schemas.microsoft.com/office/drawing/2014/main" id="{94CA7BC3-DB25-A043-A4CE-9DBA0B724F08}"/>
                </a:ext>
              </a:extLst>
            </p:cNvPr>
            <p:cNvSpPr/>
            <p:nvPr/>
          </p:nvSpPr>
          <p:spPr>
            <a:xfrm>
              <a:off x="2294762" y="241810"/>
              <a:ext cx="7757159" cy="509740"/>
            </a:xfrm>
            <a:custGeom>
              <a:avLst/>
              <a:gdLst/>
              <a:ahLst/>
              <a:cxnLst/>
              <a:rect l="l" t="t" r="r" b="b"/>
              <a:pathLst>
                <a:path w="7757159" h="406400" extrusionOk="0">
                  <a:moveTo>
                    <a:pt x="7756893" y="0"/>
                  </a:moveTo>
                  <a:lnTo>
                    <a:pt x="433387" y="0"/>
                  </a:lnTo>
                  <a:lnTo>
                    <a:pt x="0" y="405879"/>
                  </a:lnTo>
                  <a:lnTo>
                    <a:pt x="7756893" y="405879"/>
                  </a:lnTo>
                  <a:lnTo>
                    <a:pt x="7756893" y="0"/>
                  </a:lnTo>
                  <a:close/>
                </a:path>
              </a:pathLst>
            </a:custGeom>
            <a:solidFill>
              <a:srgbClr val="69B5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sp>
        <p:nvSpPr>
          <p:cNvPr id="20" name="Прямоугольник 19">
            <a:extLst>
              <a:ext uri="{FF2B5EF4-FFF2-40B4-BE49-F238E27FC236}">
                <a16:creationId xmlns:a16="http://schemas.microsoft.com/office/drawing/2014/main" id="{13ECF9C5-D247-464B-A1DE-917696078360}"/>
              </a:ext>
            </a:extLst>
          </p:cNvPr>
          <p:cNvSpPr/>
          <p:nvPr/>
        </p:nvSpPr>
        <p:spPr>
          <a:xfrm>
            <a:off x="379306" y="6457856"/>
            <a:ext cx="11433386" cy="221238"/>
          </a:xfrm>
          <a:prstGeom prst="rect">
            <a:avLst/>
          </a:prstGeom>
          <a:solidFill>
            <a:srgbClr val="00B050"/>
          </a:solid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2188933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EE7C7BE4-F45A-714B-ABB8-C16C2BD2A2A8}"/>
              </a:ext>
            </a:extLst>
          </p:cNvPr>
          <p:cNvSpPr/>
          <p:nvPr/>
        </p:nvSpPr>
        <p:spPr>
          <a:xfrm>
            <a:off x="379307" y="6401972"/>
            <a:ext cx="11433386" cy="221238"/>
          </a:xfrm>
          <a:prstGeom prst="rect">
            <a:avLst/>
          </a:prstGeom>
          <a:solidFill>
            <a:srgbClr val="00B050"/>
          </a:solid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4C260B51-6EBF-FA41-86D5-0AB71CA81558}"/>
              </a:ext>
            </a:extLst>
          </p:cNvPr>
          <p:cNvSpPr/>
          <p:nvPr/>
        </p:nvSpPr>
        <p:spPr>
          <a:xfrm>
            <a:off x="327963" y="1428115"/>
            <a:ext cx="5121115" cy="2585323"/>
          </a:xfrm>
          <a:prstGeom prst="rect">
            <a:avLst/>
          </a:prstGeom>
        </p:spPr>
        <p:txBody>
          <a:bodyPr wrap="square">
            <a:spAutoFit/>
          </a:bodyPr>
          <a:lstStyle/>
          <a:p>
            <a:pPr algn="just"/>
            <a:r>
              <a:rPr lang="ru-RU" b="1" dirty="0">
                <a:solidFill>
                  <a:schemeClr val="accent1"/>
                </a:solidFill>
                <a:latin typeface="Times New Roman" panose="02020603050405020304" pitchFamily="18" charset="0"/>
                <a:cs typeface="Times New Roman" panose="02020603050405020304" pitchFamily="18" charset="0"/>
              </a:rPr>
              <a:t>Экстренная психологическая помощь </a:t>
            </a:r>
            <a:r>
              <a:rPr lang="ru-RU" dirty="0">
                <a:latin typeface="Times New Roman" panose="02020603050405020304" pitchFamily="18" charset="0"/>
                <a:cs typeface="Times New Roman" panose="02020603050405020304" pitchFamily="18" charset="0"/>
              </a:rPr>
              <a:t>- целостная система мер направленная на регуляцию актуального психологического, психофизиологического состояния и негативных эмоциональных переживаний человека или группы людей, пострадавших в результате кризисного или чрезвычайного события при помощи профессиональных методов, соответствующих требованиям ситуации</a:t>
            </a:r>
          </a:p>
        </p:txBody>
      </p:sp>
      <p:sp>
        <p:nvSpPr>
          <p:cNvPr id="9" name="Прямоугольник 8">
            <a:extLst>
              <a:ext uri="{FF2B5EF4-FFF2-40B4-BE49-F238E27FC236}">
                <a16:creationId xmlns:a16="http://schemas.microsoft.com/office/drawing/2014/main" id="{CF9790D6-DA7D-6344-9A12-0B5A6B61B040}"/>
              </a:ext>
            </a:extLst>
          </p:cNvPr>
          <p:cNvSpPr/>
          <p:nvPr/>
        </p:nvSpPr>
        <p:spPr>
          <a:xfrm>
            <a:off x="6289871" y="1428115"/>
            <a:ext cx="5331026" cy="2308324"/>
          </a:xfrm>
          <a:prstGeom prst="rect">
            <a:avLst/>
          </a:prstGeom>
        </p:spPr>
        <p:txBody>
          <a:bodyPr wrap="square">
            <a:spAutoFit/>
          </a:bodyPr>
          <a:lstStyle/>
          <a:p>
            <a:pPr algn="just"/>
            <a:r>
              <a:rPr lang="ru-RU" b="1" dirty="0">
                <a:solidFill>
                  <a:schemeClr val="accent1"/>
                </a:solidFill>
                <a:latin typeface="Times New Roman" panose="02020603050405020304" pitchFamily="18" charset="0"/>
                <a:cs typeface="Times New Roman" panose="02020603050405020304" pitchFamily="18" charset="0"/>
              </a:rPr>
              <a:t>Кризисная психологическая помощь </a:t>
            </a:r>
            <a:r>
              <a:rPr lang="ru-RU" dirty="0">
                <a:latin typeface="Times New Roman" panose="02020603050405020304" pitchFamily="18" charset="0"/>
                <a:cs typeface="Times New Roman" panose="02020603050405020304" pitchFamily="18" charset="0"/>
              </a:rPr>
              <a:t>подразумевает наличие у человека «кризисного состояния», которое определяется как «психологическое состояние человека, внезапно пережившего субъективно значимую и тяжело переносимую психическую травму или находящегося под угрозой возникновения психотравмирующей ситуации»</a:t>
            </a:r>
          </a:p>
        </p:txBody>
      </p:sp>
      <p:sp>
        <p:nvSpPr>
          <p:cNvPr id="10" name="Прямоугольник 9">
            <a:extLst>
              <a:ext uri="{FF2B5EF4-FFF2-40B4-BE49-F238E27FC236}">
                <a16:creationId xmlns:a16="http://schemas.microsoft.com/office/drawing/2014/main" id="{E6E87DB0-2D1F-1340-82D3-9998DA137002}"/>
              </a:ext>
            </a:extLst>
          </p:cNvPr>
          <p:cNvSpPr/>
          <p:nvPr/>
        </p:nvSpPr>
        <p:spPr>
          <a:xfrm>
            <a:off x="1980168" y="4486333"/>
            <a:ext cx="8619405" cy="1442743"/>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Times New Roman" panose="02020603050405020304" pitchFamily="18" charset="0"/>
                <a:cs typeface="Times New Roman" panose="02020603050405020304" pitchFamily="18" charset="0"/>
              </a:rPr>
              <a:t>Экстренная психологическая помощь оказывается в случае, когда в результате кризисной ситуации или психотравмирующего события возникли такие изменения в психической деятельности, которые, вызывая дезадаптацию личности, нарушают ее функциональное состояние, процессы целеполагания и контроля, возможность принятия решений, регуляции эмоционального состояния</a:t>
            </a:r>
          </a:p>
        </p:txBody>
      </p:sp>
      <p:grpSp>
        <p:nvGrpSpPr>
          <p:cNvPr id="11" name="Google Shape;74;p3">
            <a:extLst>
              <a:ext uri="{FF2B5EF4-FFF2-40B4-BE49-F238E27FC236}">
                <a16:creationId xmlns:a16="http://schemas.microsoft.com/office/drawing/2014/main" id="{4A2868C6-9805-5248-BB58-C60E312B28E0}"/>
              </a:ext>
            </a:extLst>
          </p:cNvPr>
          <p:cNvGrpSpPr/>
          <p:nvPr/>
        </p:nvGrpSpPr>
        <p:grpSpPr>
          <a:xfrm>
            <a:off x="2878460" y="233629"/>
            <a:ext cx="8932969" cy="623432"/>
            <a:chOff x="615187" y="231889"/>
            <a:chExt cx="9436734" cy="568593"/>
          </a:xfrm>
        </p:grpSpPr>
        <p:sp>
          <p:nvSpPr>
            <p:cNvPr id="12" name="Google Shape;75;p3">
              <a:extLst>
                <a:ext uri="{FF2B5EF4-FFF2-40B4-BE49-F238E27FC236}">
                  <a16:creationId xmlns:a16="http://schemas.microsoft.com/office/drawing/2014/main" id="{7A36117D-CBB9-9E48-9EB6-DDCF056E6AE6}"/>
                </a:ext>
              </a:extLst>
            </p:cNvPr>
            <p:cNvSpPr/>
            <p:nvPr/>
          </p:nvSpPr>
          <p:spPr>
            <a:xfrm>
              <a:off x="615187" y="389636"/>
              <a:ext cx="1679575" cy="410846"/>
            </a:xfrm>
            <a:custGeom>
              <a:avLst/>
              <a:gdLst/>
              <a:ahLst/>
              <a:cxnLst/>
              <a:rect l="l" t="t" r="r" b="b"/>
              <a:pathLst>
                <a:path w="1679575" h="410845" extrusionOk="0">
                  <a:moveTo>
                    <a:pt x="1679206" y="0"/>
                  </a:moveTo>
                  <a:lnTo>
                    <a:pt x="0" y="0"/>
                  </a:lnTo>
                  <a:lnTo>
                    <a:pt x="0" y="410806"/>
                  </a:lnTo>
                  <a:lnTo>
                    <a:pt x="1310995" y="410806"/>
                  </a:lnTo>
                  <a:lnTo>
                    <a:pt x="1679206" y="0"/>
                  </a:lnTo>
                  <a:close/>
                </a:path>
              </a:pathLst>
            </a:custGeom>
            <a:solidFill>
              <a:srgbClr val="C8DD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3" name="Google Shape;76;p3">
              <a:extLst>
                <a:ext uri="{FF2B5EF4-FFF2-40B4-BE49-F238E27FC236}">
                  <a16:creationId xmlns:a16="http://schemas.microsoft.com/office/drawing/2014/main" id="{F25AF790-8090-1F4B-924F-4D860DE0994A}"/>
                </a:ext>
              </a:extLst>
            </p:cNvPr>
            <p:cNvSpPr/>
            <p:nvPr/>
          </p:nvSpPr>
          <p:spPr>
            <a:xfrm>
              <a:off x="615187" y="231889"/>
              <a:ext cx="1637030" cy="415925"/>
            </a:xfrm>
            <a:custGeom>
              <a:avLst/>
              <a:gdLst/>
              <a:ahLst/>
              <a:cxnLst/>
              <a:rect l="l" t="t" r="r" b="b"/>
              <a:pathLst>
                <a:path w="1637030" h="415925" extrusionOk="0">
                  <a:moveTo>
                    <a:pt x="1636483" y="0"/>
                  </a:moveTo>
                  <a:lnTo>
                    <a:pt x="0" y="0"/>
                  </a:lnTo>
                  <a:lnTo>
                    <a:pt x="0" y="415734"/>
                  </a:lnTo>
                  <a:lnTo>
                    <a:pt x="1277632" y="415734"/>
                  </a:lnTo>
                  <a:lnTo>
                    <a:pt x="1636483" y="0"/>
                  </a:lnTo>
                  <a:close/>
                </a:path>
              </a:pathLst>
            </a:custGeom>
            <a:solidFill>
              <a:srgbClr val="0085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4" name="Google Shape;77;p3">
              <a:extLst>
                <a:ext uri="{FF2B5EF4-FFF2-40B4-BE49-F238E27FC236}">
                  <a16:creationId xmlns:a16="http://schemas.microsoft.com/office/drawing/2014/main" id="{2BD19A6C-FDEE-634B-B713-3B7242E748DF}"/>
                </a:ext>
              </a:extLst>
            </p:cNvPr>
            <p:cNvSpPr/>
            <p:nvPr/>
          </p:nvSpPr>
          <p:spPr>
            <a:xfrm>
              <a:off x="2294762" y="241810"/>
              <a:ext cx="7757159" cy="509740"/>
            </a:xfrm>
            <a:custGeom>
              <a:avLst/>
              <a:gdLst/>
              <a:ahLst/>
              <a:cxnLst/>
              <a:rect l="l" t="t" r="r" b="b"/>
              <a:pathLst>
                <a:path w="7757159" h="406400" extrusionOk="0">
                  <a:moveTo>
                    <a:pt x="7756893" y="0"/>
                  </a:moveTo>
                  <a:lnTo>
                    <a:pt x="433387" y="0"/>
                  </a:lnTo>
                  <a:lnTo>
                    <a:pt x="0" y="405879"/>
                  </a:lnTo>
                  <a:lnTo>
                    <a:pt x="7756893" y="405879"/>
                  </a:lnTo>
                  <a:lnTo>
                    <a:pt x="7756893" y="0"/>
                  </a:lnTo>
                  <a:close/>
                </a:path>
              </a:pathLst>
            </a:custGeom>
            <a:solidFill>
              <a:srgbClr val="69B5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pic>
        <p:nvPicPr>
          <p:cNvPr id="15" name="Рисунок 14">
            <a:extLst>
              <a:ext uri="{FF2B5EF4-FFF2-40B4-BE49-F238E27FC236}">
                <a16:creationId xmlns:a16="http://schemas.microsoft.com/office/drawing/2014/main" id="{8485BF70-7258-9448-BF56-6996DDFBF33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4141" y="274936"/>
            <a:ext cx="1117114" cy="45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Рисунок 15">
            <a:extLst>
              <a:ext uri="{FF2B5EF4-FFF2-40B4-BE49-F238E27FC236}">
                <a16:creationId xmlns:a16="http://schemas.microsoft.com/office/drawing/2014/main" id="{25630DFA-5A0A-2847-9494-FF74480DF5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08901" y="275633"/>
            <a:ext cx="1117115" cy="5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0312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oogle Shape;74;p3">
            <a:extLst>
              <a:ext uri="{FF2B5EF4-FFF2-40B4-BE49-F238E27FC236}">
                <a16:creationId xmlns:a16="http://schemas.microsoft.com/office/drawing/2014/main" id="{534685A3-72FA-F149-806C-C8B52D7E1036}"/>
              </a:ext>
            </a:extLst>
          </p:cNvPr>
          <p:cNvGrpSpPr/>
          <p:nvPr/>
        </p:nvGrpSpPr>
        <p:grpSpPr>
          <a:xfrm>
            <a:off x="2878460" y="233629"/>
            <a:ext cx="8932969" cy="623432"/>
            <a:chOff x="615187" y="231889"/>
            <a:chExt cx="9436734" cy="568593"/>
          </a:xfrm>
        </p:grpSpPr>
        <p:sp>
          <p:nvSpPr>
            <p:cNvPr id="19" name="Google Shape;75;p3">
              <a:extLst>
                <a:ext uri="{FF2B5EF4-FFF2-40B4-BE49-F238E27FC236}">
                  <a16:creationId xmlns:a16="http://schemas.microsoft.com/office/drawing/2014/main" id="{27B89AE5-B3F0-7B40-9193-36AB1EFA35E8}"/>
                </a:ext>
              </a:extLst>
            </p:cNvPr>
            <p:cNvSpPr/>
            <p:nvPr/>
          </p:nvSpPr>
          <p:spPr>
            <a:xfrm>
              <a:off x="615187" y="389636"/>
              <a:ext cx="1679575" cy="410846"/>
            </a:xfrm>
            <a:custGeom>
              <a:avLst/>
              <a:gdLst/>
              <a:ahLst/>
              <a:cxnLst/>
              <a:rect l="l" t="t" r="r" b="b"/>
              <a:pathLst>
                <a:path w="1679575" h="410845" extrusionOk="0">
                  <a:moveTo>
                    <a:pt x="1679206" y="0"/>
                  </a:moveTo>
                  <a:lnTo>
                    <a:pt x="0" y="0"/>
                  </a:lnTo>
                  <a:lnTo>
                    <a:pt x="0" y="410806"/>
                  </a:lnTo>
                  <a:lnTo>
                    <a:pt x="1310995" y="410806"/>
                  </a:lnTo>
                  <a:lnTo>
                    <a:pt x="1679206" y="0"/>
                  </a:lnTo>
                  <a:close/>
                </a:path>
              </a:pathLst>
            </a:custGeom>
            <a:solidFill>
              <a:srgbClr val="C8DD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0" name="Google Shape;76;p3">
              <a:extLst>
                <a:ext uri="{FF2B5EF4-FFF2-40B4-BE49-F238E27FC236}">
                  <a16:creationId xmlns:a16="http://schemas.microsoft.com/office/drawing/2014/main" id="{D2CF53FB-BD3E-5145-8561-BB9A56EBB411}"/>
                </a:ext>
              </a:extLst>
            </p:cNvPr>
            <p:cNvSpPr/>
            <p:nvPr/>
          </p:nvSpPr>
          <p:spPr>
            <a:xfrm>
              <a:off x="615187" y="231889"/>
              <a:ext cx="1637030" cy="415925"/>
            </a:xfrm>
            <a:custGeom>
              <a:avLst/>
              <a:gdLst/>
              <a:ahLst/>
              <a:cxnLst/>
              <a:rect l="l" t="t" r="r" b="b"/>
              <a:pathLst>
                <a:path w="1637030" h="415925" extrusionOk="0">
                  <a:moveTo>
                    <a:pt x="1636483" y="0"/>
                  </a:moveTo>
                  <a:lnTo>
                    <a:pt x="0" y="0"/>
                  </a:lnTo>
                  <a:lnTo>
                    <a:pt x="0" y="415734"/>
                  </a:lnTo>
                  <a:lnTo>
                    <a:pt x="1277632" y="415734"/>
                  </a:lnTo>
                  <a:lnTo>
                    <a:pt x="1636483" y="0"/>
                  </a:lnTo>
                  <a:close/>
                </a:path>
              </a:pathLst>
            </a:custGeom>
            <a:solidFill>
              <a:srgbClr val="0085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1" name="Google Shape;77;p3">
              <a:extLst>
                <a:ext uri="{FF2B5EF4-FFF2-40B4-BE49-F238E27FC236}">
                  <a16:creationId xmlns:a16="http://schemas.microsoft.com/office/drawing/2014/main" id="{40A19DA6-B279-A147-9B7B-067BAB24F3DF}"/>
                </a:ext>
              </a:extLst>
            </p:cNvPr>
            <p:cNvSpPr/>
            <p:nvPr/>
          </p:nvSpPr>
          <p:spPr>
            <a:xfrm>
              <a:off x="2294762" y="241810"/>
              <a:ext cx="7757159" cy="509740"/>
            </a:xfrm>
            <a:custGeom>
              <a:avLst/>
              <a:gdLst/>
              <a:ahLst/>
              <a:cxnLst/>
              <a:rect l="l" t="t" r="r" b="b"/>
              <a:pathLst>
                <a:path w="7757159" h="406400" extrusionOk="0">
                  <a:moveTo>
                    <a:pt x="7756893" y="0"/>
                  </a:moveTo>
                  <a:lnTo>
                    <a:pt x="433387" y="0"/>
                  </a:lnTo>
                  <a:lnTo>
                    <a:pt x="0" y="405879"/>
                  </a:lnTo>
                  <a:lnTo>
                    <a:pt x="7756893" y="405879"/>
                  </a:lnTo>
                  <a:lnTo>
                    <a:pt x="7756893" y="0"/>
                  </a:lnTo>
                  <a:close/>
                </a:path>
              </a:pathLst>
            </a:custGeom>
            <a:solidFill>
              <a:srgbClr val="69B5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sp>
        <p:nvSpPr>
          <p:cNvPr id="6" name="TextBox 5">
            <a:extLst>
              <a:ext uri="{FF2B5EF4-FFF2-40B4-BE49-F238E27FC236}">
                <a16:creationId xmlns:a16="http://schemas.microsoft.com/office/drawing/2014/main" id="{6163A3BA-F669-5642-B172-D6DA6A64165D}"/>
              </a:ext>
            </a:extLst>
          </p:cNvPr>
          <p:cNvSpPr txBox="1"/>
          <p:nvPr/>
        </p:nvSpPr>
        <p:spPr>
          <a:xfrm>
            <a:off x="5723022" y="4832197"/>
            <a:ext cx="6218755" cy="1200329"/>
          </a:xfrm>
          <a:prstGeom prst="rect">
            <a:avLst/>
          </a:prstGeom>
          <a:noFill/>
        </p:spPr>
        <p:txBody>
          <a:bodyPr wrap="square" rtlCol="0">
            <a:spAutoFit/>
          </a:bodyPr>
          <a:lstStyle/>
          <a:p>
            <a:pPr indent="450000" algn="just"/>
            <a:r>
              <a:rPr lang="ru-RU" dirty="0">
                <a:latin typeface="Times New Roman" panose="02020603050405020304" pitchFamily="18" charset="0"/>
                <a:cs typeface="Times New Roman" panose="02020603050405020304" pitchFamily="18" charset="0"/>
              </a:rPr>
              <a:t>11 560 специалистов государственных и муниципальных образовательных организаций, центров психолого-педагогической, медицинской и социальной помощи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из 75 субъектов Российской Федерации</a:t>
            </a:r>
          </a:p>
        </p:txBody>
      </p:sp>
      <p:sp>
        <p:nvSpPr>
          <p:cNvPr id="7" name="Заголовок 1">
            <a:extLst>
              <a:ext uri="{FF2B5EF4-FFF2-40B4-BE49-F238E27FC236}">
                <a16:creationId xmlns:a16="http://schemas.microsoft.com/office/drawing/2014/main" id="{DD9038E0-B1BB-AE43-8A8F-E47503063170}"/>
              </a:ext>
            </a:extLst>
          </p:cNvPr>
          <p:cNvSpPr txBox="1">
            <a:spLocks/>
          </p:cNvSpPr>
          <p:nvPr/>
        </p:nvSpPr>
        <p:spPr>
          <a:xfrm>
            <a:off x="4414051" y="221185"/>
            <a:ext cx="7236655" cy="6055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800" b="1" dirty="0">
                <a:solidFill>
                  <a:schemeClr val="bg1"/>
                </a:solidFill>
                <a:latin typeface="Times New Roman" panose="02020603050405020304" pitchFamily="18" charset="0"/>
                <a:cs typeface="Times New Roman" panose="02020603050405020304" pitchFamily="18" charset="0"/>
              </a:rPr>
              <a:t>Характеристика участников мониторинга</a:t>
            </a:r>
            <a:endParaRPr lang="ru-RU" sz="1800"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4067D57-57C9-B644-ADC1-2D6ABEC4BCD9}"/>
              </a:ext>
            </a:extLst>
          </p:cNvPr>
          <p:cNvSpPr txBox="1"/>
          <p:nvPr/>
        </p:nvSpPr>
        <p:spPr>
          <a:xfrm>
            <a:off x="3729625" y="3325651"/>
            <a:ext cx="5652422" cy="1200329"/>
          </a:xfrm>
          <a:prstGeom prst="rect">
            <a:avLst/>
          </a:prstGeom>
          <a:noFill/>
        </p:spPr>
        <p:txBody>
          <a:bodyPr wrap="square" rtlCol="0">
            <a:spAutoFit/>
          </a:bodyPr>
          <a:lstStyle/>
          <a:p>
            <a:pPr indent="450000" algn="just"/>
            <a:r>
              <a:rPr lang="ru-RU" dirty="0">
                <a:latin typeface="Times New Roman" panose="02020603050405020304" pitchFamily="18" charset="0"/>
                <a:cs typeface="Times New Roman" panose="02020603050405020304" pitchFamily="18" charset="0"/>
              </a:rPr>
              <a:t>426 представителей региональных и муниципальных центров психолого-педагогической, медицинской и социальной помощи из 70 субъектов из всех федеральных округов Российской Федерации</a:t>
            </a:r>
            <a:endParaRPr lang="ru-RU" i="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8C905D4-D6E9-3746-BD9B-F2909F2CBEC2}"/>
              </a:ext>
            </a:extLst>
          </p:cNvPr>
          <p:cNvSpPr txBox="1"/>
          <p:nvPr/>
        </p:nvSpPr>
        <p:spPr>
          <a:xfrm>
            <a:off x="1325923" y="1056821"/>
            <a:ext cx="9951720" cy="646331"/>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В мониторинге состояния оказания экстренной и кризисной психологической помощи в системе образования приняли участие:</a:t>
            </a:r>
            <a:endParaRPr lang="ru-RU" dirty="0"/>
          </a:p>
        </p:txBody>
      </p:sp>
      <p:sp>
        <p:nvSpPr>
          <p:cNvPr id="3" name="TextBox 2">
            <a:extLst>
              <a:ext uri="{FF2B5EF4-FFF2-40B4-BE49-F238E27FC236}">
                <a16:creationId xmlns:a16="http://schemas.microsoft.com/office/drawing/2014/main" id="{39AE5563-AA05-0645-B025-A6BDD12F9EEF}"/>
              </a:ext>
            </a:extLst>
          </p:cNvPr>
          <p:cNvSpPr txBox="1"/>
          <p:nvPr/>
        </p:nvSpPr>
        <p:spPr>
          <a:xfrm>
            <a:off x="2256488" y="2125888"/>
            <a:ext cx="4299348" cy="923330"/>
          </a:xfrm>
          <a:prstGeom prst="rect">
            <a:avLst/>
          </a:prstGeom>
          <a:noFill/>
        </p:spPr>
        <p:txBody>
          <a:bodyPr wrap="square" rtlCol="0">
            <a:spAutoFit/>
          </a:bodyPr>
          <a:lstStyle/>
          <a:p>
            <a:pPr algn="just"/>
            <a:r>
              <a:rPr lang="ru-RU" dirty="0">
                <a:latin typeface="Times New Roman" panose="02020603050405020304" pitchFamily="18" charset="0"/>
                <a:cs typeface="Times New Roman" panose="02020603050405020304" pitchFamily="18" charset="0"/>
              </a:rPr>
              <a:t>представители органов исполнительной власти 62 субъектов из всех федеральных округов Российской Федерации</a:t>
            </a:r>
          </a:p>
        </p:txBody>
      </p:sp>
      <p:pic>
        <p:nvPicPr>
          <p:cNvPr id="13" name="Рисунок 12">
            <a:extLst>
              <a:ext uri="{FF2B5EF4-FFF2-40B4-BE49-F238E27FC236}">
                <a16:creationId xmlns:a16="http://schemas.microsoft.com/office/drawing/2014/main" id="{5403948F-9F64-1046-A2AA-F445EAF08F88}"/>
              </a:ext>
            </a:extLst>
          </p:cNvPr>
          <p:cNvPicPr>
            <a:picLocks noChangeAspect="1"/>
          </p:cNvPicPr>
          <p:nvPr/>
        </p:nvPicPr>
        <p:blipFill>
          <a:blip r:embed="rId2"/>
          <a:stretch>
            <a:fillRect/>
          </a:stretch>
        </p:blipFill>
        <p:spPr>
          <a:xfrm>
            <a:off x="552943" y="1801876"/>
            <a:ext cx="1545961" cy="1480868"/>
          </a:xfrm>
          <a:prstGeom prst="rect">
            <a:avLst/>
          </a:prstGeom>
        </p:spPr>
      </p:pic>
      <p:pic>
        <p:nvPicPr>
          <p:cNvPr id="15" name="Рисунок 14">
            <a:extLst>
              <a:ext uri="{FF2B5EF4-FFF2-40B4-BE49-F238E27FC236}">
                <a16:creationId xmlns:a16="http://schemas.microsoft.com/office/drawing/2014/main" id="{8368DD28-171D-6C46-B7A3-F2F67B10067F}"/>
              </a:ext>
            </a:extLst>
          </p:cNvPr>
          <p:cNvPicPr>
            <a:picLocks noChangeAspect="1"/>
          </p:cNvPicPr>
          <p:nvPr/>
        </p:nvPicPr>
        <p:blipFill>
          <a:blip r:embed="rId3"/>
          <a:stretch>
            <a:fillRect/>
          </a:stretch>
        </p:blipFill>
        <p:spPr>
          <a:xfrm>
            <a:off x="3948697" y="4846273"/>
            <a:ext cx="1774325" cy="1232689"/>
          </a:xfrm>
          <a:prstGeom prst="rect">
            <a:avLst/>
          </a:prstGeom>
        </p:spPr>
      </p:pic>
      <p:pic>
        <p:nvPicPr>
          <p:cNvPr id="17" name="Рисунок 16">
            <a:extLst>
              <a:ext uri="{FF2B5EF4-FFF2-40B4-BE49-F238E27FC236}">
                <a16:creationId xmlns:a16="http://schemas.microsoft.com/office/drawing/2014/main" id="{2438159D-1EEE-9448-910A-BB9BCBBC9549}"/>
              </a:ext>
            </a:extLst>
          </p:cNvPr>
          <p:cNvPicPr>
            <a:picLocks noChangeAspect="1"/>
          </p:cNvPicPr>
          <p:nvPr/>
        </p:nvPicPr>
        <p:blipFill>
          <a:blip r:embed="rId4"/>
          <a:stretch>
            <a:fillRect/>
          </a:stretch>
        </p:blipFill>
        <p:spPr>
          <a:xfrm>
            <a:off x="2031752" y="3325651"/>
            <a:ext cx="1556402" cy="1081290"/>
          </a:xfrm>
          <a:prstGeom prst="rect">
            <a:avLst/>
          </a:prstGeom>
        </p:spPr>
      </p:pic>
      <p:sp>
        <p:nvSpPr>
          <p:cNvPr id="14" name="Прямоугольник 13">
            <a:extLst>
              <a:ext uri="{FF2B5EF4-FFF2-40B4-BE49-F238E27FC236}">
                <a16:creationId xmlns:a16="http://schemas.microsoft.com/office/drawing/2014/main" id="{EAB4D99C-DD18-0643-A09E-541115E4ECA2}"/>
              </a:ext>
            </a:extLst>
          </p:cNvPr>
          <p:cNvSpPr/>
          <p:nvPr/>
        </p:nvSpPr>
        <p:spPr>
          <a:xfrm>
            <a:off x="379307" y="6522586"/>
            <a:ext cx="11433386" cy="221238"/>
          </a:xfrm>
          <a:prstGeom prst="rect">
            <a:avLst/>
          </a:prstGeom>
          <a:solidFill>
            <a:srgbClr val="00B050"/>
          </a:solid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22" name="Рисунок 21">
            <a:extLst>
              <a:ext uri="{FF2B5EF4-FFF2-40B4-BE49-F238E27FC236}">
                <a16:creationId xmlns:a16="http://schemas.microsoft.com/office/drawing/2014/main" id="{87B6EEE3-521A-3745-B7DE-5F0E12F998F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94141" y="274936"/>
            <a:ext cx="1117114" cy="45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Рисунок 22">
            <a:extLst>
              <a:ext uri="{FF2B5EF4-FFF2-40B4-BE49-F238E27FC236}">
                <a16:creationId xmlns:a16="http://schemas.microsoft.com/office/drawing/2014/main" id="{BCAD5C7F-E170-A847-9529-4D503EE92B8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508901" y="275633"/>
            <a:ext cx="1117115" cy="5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1080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oogle Shape;74;p3">
            <a:extLst>
              <a:ext uri="{FF2B5EF4-FFF2-40B4-BE49-F238E27FC236}">
                <a16:creationId xmlns:a16="http://schemas.microsoft.com/office/drawing/2014/main" id="{74B698C1-9C21-7048-A4F9-1120E76C306A}"/>
              </a:ext>
            </a:extLst>
          </p:cNvPr>
          <p:cNvGrpSpPr/>
          <p:nvPr/>
        </p:nvGrpSpPr>
        <p:grpSpPr>
          <a:xfrm>
            <a:off x="2878460" y="233629"/>
            <a:ext cx="8932969" cy="722605"/>
            <a:chOff x="615187" y="231889"/>
            <a:chExt cx="9436734" cy="568593"/>
          </a:xfrm>
        </p:grpSpPr>
        <p:sp>
          <p:nvSpPr>
            <p:cNvPr id="20" name="Google Shape;75;p3">
              <a:extLst>
                <a:ext uri="{FF2B5EF4-FFF2-40B4-BE49-F238E27FC236}">
                  <a16:creationId xmlns:a16="http://schemas.microsoft.com/office/drawing/2014/main" id="{38AC9A38-C375-2146-AE5C-4C6B1F681247}"/>
                </a:ext>
              </a:extLst>
            </p:cNvPr>
            <p:cNvSpPr/>
            <p:nvPr/>
          </p:nvSpPr>
          <p:spPr>
            <a:xfrm>
              <a:off x="615187" y="389636"/>
              <a:ext cx="1679575" cy="410846"/>
            </a:xfrm>
            <a:custGeom>
              <a:avLst/>
              <a:gdLst/>
              <a:ahLst/>
              <a:cxnLst/>
              <a:rect l="l" t="t" r="r" b="b"/>
              <a:pathLst>
                <a:path w="1679575" h="410845" extrusionOk="0">
                  <a:moveTo>
                    <a:pt x="1679206" y="0"/>
                  </a:moveTo>
                  <a:lnTo>
                    <a:pt x="0" y="0"/>
                  </a:lnTo>
                  <a:lnTo>
                    <a:pt x="0" y="410806"/>
                  </a:lnTo>
                  <a:lnTo>
                    <a:pt x="1310995" y="410806"/>
                  </a:lnTo>
                  <a:lnTo>
                    <a:pt x="1679206" y="0"/>
                  </a:lnTo>
                  <a:close/>
                </a:path>
              </a:pathLst>
            </a:custGeom>
            <a:solidFill>
              <a:srgbClr val="C8DD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1" name="Google Shape;76;p3">
              <a:extLst>
                <a:ext uri="{FF2B5EF4-FFF2-40B4-BE49-F238E27FC236}">
                  <a16:creationId xmlns:a16="http://schemas.microsoft.com/office/drawing/2014/main" id="{C09F2D50-14F2-A948-8B88-481430EC561C}"/>
                </a:ext>
              </a:extLst>
            </p:cNvPr>
            <p:cNvSpPr/>
            <p:nvPr/>
          </p:nvSpPr>
          <p:spPr>
            <a:xfrm>
              <a:off x="615187" y="231889"/>
              <a:ext cx="1637030" cy="415925"/>
            </a:xfrm>
            <a:custGeom>
              <a:avLst/>
              <a:gdLst/>
              <a:ahLst/>
              <a:cxnLst/>
              <a:rect l="l" t="t" r="r" b="b"/>
              <a:pathLst>
                <a:path w="1637030" h="415925" extrusionOk="0">
                  <a:moveTo>
                    <a:pt x="1636483" y="0"/>
                  </a:moveTo>
                  <a:lnTo>
                    <a:pt x="0" y="0"/>
                  </a:lnTo>
                  <a:lnTo>
                    <a:pt x="0" y="415734"/>
                  </a:lnTo>
                  <a:lnTo>
                    <a:pt x="1277632" y="415734"/>
                  </a:lnTo>
                  <a:lnTo>
                    <a:pt x="1636483" y="0"/>
                  </a:lnTo>
                  <a:close/>
                </a:path>
              </a:pathLst>
            </a:custGeom>
            <a:solidFill>
              <a:srgbClr val="0085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2" name="Google Shape;77;p3">
              <a:extLst>
                <a:ext uri="{FF2B5EF4-FFF2-40B4-BE49-F238E27FC236}">
                  <a16:creationId xmlns:a16="http://schemas.microsoft.com/office/drawing/2014/main" id="{9DBD5B01-9B04-324E-9A18-60A236F17AF7}"/>
                </a:ext>
              </a:extLst>
            </p:cNvPr>
            <p:cNvSpPr/>
            <p:nvPr/>
          </p:nvSpPr>
          <p:spPr>
            <a:xfrm>
              <a:off x="2294762" y="241810"/>
              <a:ext cx="7757159" cy="509740"/>
            </a:xfrm>
            <a:custGeom>
              <a:avLst/>
              <a:gdLst/>
              <a:ahLst/>
              <a:cxnLst/>
              <a:rect l="l" t="t" r="r" b="b"/>
              <a:pathLst>
                <a:path w="7757159" h="406400" extrusionOk="0">
                  <a:moveTo>
                    <a:pt x="7756893" y="0"/>
                  </a:moveTo>
                  <a:lnTo>
                    <a:pt x="433387" y="0"/>
                  </a:lnTo>
                  <a:lnTo>
                    <a:pt x="0" y="405879"/>
                  </a:lnTo>
                  <a:lnTo>
                    <a:pt x="7756893" y="405879"/>
                  </a:lnTo>
                  <a:lnTo>
                    <a:pt x="7756893" y="0"/>
                  </a:lnTo>
                  <a:close/>
                </a:path>
              </a:pathLst>
            </a:custGeom>
            <a:solidFill>
              <a:srgbClr val="69B5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graphicFrame>
        <p:nvGraphicFramePr>
          <p:cNvPr id="4" name="Диаграмма 3">
            <a:extLst>
              <a:ext uri="{FF2B5EF4-FFF2-40B4-BE49-F238E27FC236}">
                <a16:creationId xmlns:a16="http://schemas.microsoft.com/office/drawing/2014/main" id="{A388E3A6-C776-5D4D-BE6B-CAC08855EF23}"/>
              </a:ext>
            </a:extLst>
          </p:cNvPr>
          <p:cNvGraphicFramePr/>
          <p:nvPr/>
        </p:nvGraphicFramePr>
        <p:xfrm>
          <a:off x="1842072" y="1301636"/>
          <a:ext cx="8932031" cy="385298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1D5C28F4-9FE1-FA42-8177-E81AE79A052A}"/>
              </a:ext>
            </a:extLst>
          </p:cNvPr>
          <p:cNvSpPr txBox="1"/>
          <p:nvPr/>
        </p:nvSpPr>
        <p:spPr>
          <a:xfrm>
            <a:off x="2083287" y="5346187"/>
            <a:ext cx="7794368" cy="830997"/>
          </a:xfrm>
          <a:prstGeom prst="rect">
            <a:avLst/>
          </a:prstGeom>
          <a:noFill/>
        </p:spPr>
        <p:txBody>
          <a:bodyPr wrap="square" rtlCol="0">
            <a:spAutoFit/>
          </a:bodyPr>
          <a:lstStyle/>
          <a:p>
            <a:pPr algn="ctr"/>
            <a:r>
              <a:rPr lang="ru-RU" sz="1600" dirty="0">
                <a:latin typeface="Times New Roman" panose="02020603050405020304" pitchFamily="18" charset="0"/>
                <a:cs typeface="Times New Roman" panose="02020603050405020304" pitchFamily="18" charset="0"/>
              </a:rPr>
              <a:t>Линейчатые диаграммы количества событий за последние 5 лет в регионах - участниках мониторинга, требующих оказания экстренной психологической помощи на уровне субъекта Российской Федерации</a:t>
            </a:r>
          </a:p>
        </p:txBody>
      </p:sp>
      <p:sp>
        <p:nvSpPr>
          <p:cNvPr id="10" name="Заголовок 1">
            <a:extLst>
              <a:ext uri="{FF2B5EF4-FFF2-40B4-BE49-F238E27FC236}">
                <a16:creationId xmlns:a16="http://schemas.microsoft.com/office/drawing/2014/main" id="{ACF0C86C-D9C3-F044-AEF9-48B8A200C8E4}"/>
              </a:ext>
            </a:extLst>
          </p:cNvPr>
          <p:cNvSpPr txBox="1">
            <a:spLocks/>
          </p:cNvSpPr>
          <p:nvPr/>
        </p:nvSpPr>
        <p:spPr>
          <a:xfrm>
            <a:off x="4003963" y="249315"/>
            <a:ext cx="8695031" cy="6473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600" b="1" dirty="0">
                <a:solidFill>
                  <a:schemeClr val="bg1"/>
                </a:solidFill>
                <a:latin typeface="Times New Roman" panose="02020603050405020304" pitchFamily="18" charset="0"/>
                <a:cs typeface="Times New Roman" panose="02020603050405020304" pitchFamily="18" charset="0"/>
              </a:rPr>
              <a:t>События (чрезвычайные/кризисные ситуации) за последние 5 лет, </a:t>
            </a:r>
            <a:br>
              <a:rPr lang="ru-RU" sz="1600" b="1" dirty="0">
                <a:solidFill>
                  <a:schemeClr val="bg1"/>
                </a:solidFill>
                <a:latin typeface="Times New Roman" panose="02020603050405020304" pitchFamily="18" charset="0"/>
                <a:cs typeface="Times New Roman" panose="02020603050405020304" pitchFamily="18" charset="0"/>
              </a:rPr>
            </a:br>
            <a:r>
              <a:rPr lang="ru-RU" sz="1600" b="1" dirty="0">
                <a:solidFill>
                  <a:schemeClr val="bg1"/>
                </a:solidFill>
                <a:latin typeface="Times New Roman" panose="02020603050405020304" pitchFamily="18" charset="0"/>
                <a:cs typeface="Times New Roman" panose="02020603050405020304" pitchFamily="18" charset="0"/>
              </a:rPr>
              <a:t>в которых оказывалась экстренная психологическая помощь на уровне </a:t>
            </a:r>
            <a:br>
              <a:rPr lang="ru-RU" sz="1600" b="1" dirty="0">
                <a:solidFill>
                  <a:schemeClr val="bg1"/>
                </a:solidFill>
                <a:latin typeface="Times New Roman" panose="02020603050405020304" pitchFamily="18" charset="0"/>
                <a:cs typeface="Times New Roman" panose="02020603050405020304" pitchFamily="18" charset="0"/>
              </a:rPr>
            </a:br>
            <a:r>
              <a:rPr lang="ru-RU" sz="1600" b="1" dirty="0">
                <a:solidFill>
                  <a:schemeClr val="bg1"/>
                </a:solidFill>
                <a:latin typeface="Times New Roman" panose="02020603050405020304" pitchFamily="18" charset="0"/>
                <a:cs typeface="Times New Roman" panose="02020603050405020304" pitchFamily="18" charset="0"/>
              </a:rPr>
              <a:t>субъекта Российской Федерации</a:t>
            </a:r>
            <a:endParaRPr lang="ru-RU" sz="1600" dirty="0">
              <a:solidFill>
                <a:schemeClr val="bg1"/>
              </a:solidFill>
              <a:latin typeface="Times New Roman" panose="02020603050405020304" pitchFamily="18" charset="0"/>
              <a:cs typeface="Times New Roman" panose="02020603050405020304" pitchFamily="18" charset="0"/>
            </a:endParaRPr>
          </a:p>
        </p:txBody>
      </p:sp>
      <p:sp>
        <p:nvSpPr>
          <p:cNvPr id="12" name="Прямоугольник 11">
            <a:extLst>
              <a:ext uri="{FF2B5EF4-FFF2-40B4-BE49-F238E27FC236}">
                <a16:creationId xmlns:a16="http://schemas.microsoft.com/office/drawing/2014/main" id="{55B460A0-7937-8E4E-A095-71292DC7A0EC}"/>
              </a:ext>
            </a:extLst>
          </p:cNvPr>
          <p:cNvSpPr/>
          <p:nvPr/>
        </p:nvSpPr>
        <p:spPr>
          <a:xfrm>
            <a:off x="379307" y="6522586"/>
            <a:ext cx="11433386" cy="221238"/>
          </a:xfrm>
          <a:prstGeom prst="rect">
            <a:avLst/>
          </a:prstGeom>
          <a:solidFill>
            <a:srgbClr val="00B050"/>
          </a:solid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13" name="Рисунок 12">
            <a:extLst>
              <a:ext uri="{FF2B5EF4-FFF2-40B4-BE49-F238E27FC236}">
                <a16:creationId xmlns:a16="http://schemas.microsoft.com/office/drawing/2014/main" id="{0327F040-63D8-DF47-8F28-23B2B10DBDC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4141" y="274936"/>
            <a:ext cx="1117114" cy="45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Рисунок 13">
            <a:extLst>
              <a:ext uri="{FF2B5EF4-FFF2-40B4-BE49-F238E27FC236}">
                <a16:creationId xmlns:a16="http://schemas.microsoft.com/office/drawing/2014/main" id="{76EBD03A-6BFE-C14D-A509-EF1CA191B8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08901" y="275633"/>
            <a:ext cx="1117115" cy="5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7847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a:extLst>
              <a:ext uri="{FF2B5EF4-FFF2-40B4-BE49-F238E27FC236}">
                <a16:creationId xmlns:a16="http://schemas.microsoft.com/office/drawing/2014/main" id="{1E13E551-B1A9-4C76-AC66-85D23930713D}"/>
              </a:ext>
            </a:extLst>
          </p:cNvPr>
          <p:cNvGraphicFramePr/>
          <p:nvPr/>
        </p:nvGraphicFramePr>
        <p:xfrm>
          <a:off x="144996" y="735579"/>
          <a:ext cx="5358064" cy="3304675"/>
        </p:xfrm>
        <a:graphic>
          <a:graphicData uri="http://schemas.openxmlformats.org/drawingml/2006/chart">
            <c:chart xmlns:c="http://schemas.openxmlformats.org/drawingml/2006/chart" xmlns:r="http://schemas.openxmlformats.org/officeDocument/2006/relationships" r:id="rId2"/>
          </a:graphicData>
        </a:graphic>
      </p:graphicFrame>
      <p:grpSp>
        <p:nvGrpSpPr>
          <p:cNvPr id="21" name="Google Shape;74;p3">
            <a:extLst>
              <a:ext uri="{FF2B5EF4-FFF2-40B4-BE49-F238E27FC236}">
                <a16:creationId xmlns:a16="http://schemas.microsoft.com/office/drawing/2014/main" id="{7CB97870-AAC0-4E46-BA2E-D3859ED61476}"/>
              </a:ext>
            </a:extLst>
          </p:cNvPr>
          <p:cNvGrpSpPr/>
          <p:nvPr/>
        </p:nvGrpSpPr>
        <p:grpSpPr>
          <a:xfrm>
            <a:off x="2878460" y="233629"/>
            <a:ext cx="8932969" cy="623432"/>
            <a:chOff x="615187" y="231889"/>
            <a:chExt cx="9436734" cy="568593"/>
          </a:xfrm>
        </p:grpSpPr>
        <p:sp>
          <p:nvSpPr>
            <p:cNvPr id="22" name="Google Shape;75;p3">
              <a:extLst>
                <a:ext uri="{FF2B5EF4-FFF2-40B4-BE49-F238E27FC236}">
                  <a16:creationId xmlns:a16="http://schemas.microsoft.com/office/drawing/2014/main" id="{BA1992D3-C07F-9E44-A130-671941F515B5}"/>
                </a:ext>
              </a:extLst>
            </p:cNvPr>
            <p:cNvSpPr/>
            <p:nvPr/>
          </p:nvSpPr>
          <p:spPr>
            <a:xfrm>
              <a:off x="615187" y="389636"/>
              <a:ext cx="1679575" cy="410846"/>
            </a:xfrm>
            <a:custGeom>
              <a:avLst/>
              <a:gdLst/>
              <a:ahLst/>
              <a:cxnLst/>
              <a:rect l="l" t="t" r="r" b="b"/>
              <a:pathLst>
                <a:path w="1679575" h="410845" extrusionOk="0">
                  <a:moveTo>
                    <a:pt x="1679206" y="0"/>
                  </a:moveTo>
                  <a:lnTo>
                    <a:pt x="0" y="0"/>
                  </a:lnTo>
                  <a:lnTo>
                    <a:pt x="0" y="410806"/>
                  </a:lnTo>
                  <a:lnTo>
                    <a:pt x="1310995" y="410806"/>
                  </a:lnTo>
                  <a:lnTo>
                    <a:pt x="1679206" y="0"/>
                  </a:lnTo>
                  <a:close/>
                </a:path>
              </a:pathLst>
            </a:custGeom>
            <a:solidFill>
              <a:srgbClr val="C8DD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3" name="Google Shape;76;p3">
              <a:extLst>
                <a:ext uri="{FF2B5EF4-FFF2-40B4-BE49-F238E27FC236}">
                  <a16:creationId xmlns:a16="http://schemas.microsoft.com/office/drawing/2014/main" id="{18CA1791-FB22-0241-A820-BBF0B931AD17}"/>
                </a:ext>
              </a:extLst>
            </p:cNvPr>
            <p:cNvSpPr/>
            <p:nvPr/>
          </p:nvSpPr>
          <p:spPr>
            <a:xfrm>
              <a:off x="615187" y="231889"/>
              <a:ext cx="1637030" cy="415925"/>
            </a:xfrm>
            <a:custGeom>
              <a:avLst/>
              <a:gdLst/>
              <a:ahLst/>
              <a:cxnLst/>
              <a:rect l="l" t="t" r="r" b="b"/>
              <a:pathLst>
                <a:path w="1637030" h="415925" extrusionOk="0">
                  <a:moveTo>
                    <a:pt x="1636483" y="0"/>
                  </a:moveTo>
                  <a:lnTo>
                    <a:pt x="0" y="0"/>
                  </a:lnTo>
                  <a:lnTo>
                    <a:pt x="0" y="415734"/>
                  </a:lnTo>
                  <a:lnTo>
                    <a:pt x="1277632" y="415734"/>
                  </a:lnTo>
                  <a:lnTo>
                    <a:pt x="1636483" y="0"/>
                  </a:lnTo>
                  <a:close/>
                </a:path>
              </a:pathLst>
            </a:custGeom>
            <a:solidFill>
              <a:srgbClr val="0085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4" name="Google Shape;77;p3">
              <a:extLst>
                <a:ext uri="{FF2B5EF4-FFF2-40B4-BE49-F238E27FC236}">
                  <a16:creationId xmlns:a16="http://schemas.microsoft.com/office/drawing/2014/main" id="{FA2E786B-A935-404F-84CB-2C1F45722764}"/>
                </a:ext>
              </a:extLst>
            </p:cNvPr>
            <p:cNvSpPr/>
            <p:nvPr/>
          </p:nvSpPr>
          <p:spPr>
            <a:xfrm>
              <a:off x="2294762" y="241810"/>
              <a:ext cx="7757159" cy="509740"/>
            </a:xfrm>
            <a:custGeom>
              <a:avLst/>
              <a:gdLst/>
              <a:ahLst/>
              <a:cxnLst/>
              <a:rect l="l" t="t" r="r" b="b"/>
              <a:pathLst>
                <a:path w="7757159" h="406400" extrusionOk="0">
                  <a:moveTo>
                    <a:pt x="7756893" y="0"/>
                  </a:moveTo>
                  <a:lnTo>
                    <a:pt x="433387" y="0"/>
                  </a:lnTo>
                  <a:lnTo>
                    <a:pt x="0" y="405879"/>
                  </a:lnTo>
                  <a:lnTo>
                    <a:pt x="7756893" y="405879"/>
                  </a:lnTo>
                  <a:lnTo>
                    <a:pt x="7756893" y="0"/>
                  </a:lnTo>
                  <a:close/>
                </a:path>
              </a:pathLst>
            </a:custGeom>
            <a:solidFill>
              <a:srgbClr val="69B5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sp>
        <p:nvSpPr>
          <p:cNvPr id="9" name="TextBox 8">
            <a:extLst>
              <a:ext uri="{FF2B5EF4-FFF2-40B4-BE49-F238E27FC236}">
                <a16:creationId xmlns:a16="http://schemas.microsoft.com/office/drawing/2014/main" id="{9B11A65D-8398-8F48-8113-B36B035AB1F5}"/>
              </a:ext>
            </a:extLst>
          </p:cNvPr>
          <p:cNvSpPr txBox="1"/>
          <p:nvPr/>
        </p:nvSpPr>
        <p:spPr>
          <a:xfrm>
            <a:off x="307761" y="3633516"/>
            <a:ext cx="4939179" cy="1477328"/>
          </a:xfrm>
          <a:prstGeom prst="rect">
            <a:avLst/>
          </a:prstGeom>
          <a:noFill/>
        </p:spPr>
        <p:txBody>
          <a:bodyPr wrap="square" rtlCol="0">
            <a:spAutoFit/>
          </a:bodyPr>
          <a:lstStyle/>
          <a:p>
            <a:pPr algn="just"/>
            <a:r>
              <a:rPr lang="ru-RU" dirty="0">
                <a:latin typeface="Times New Roman" panose="02020603050405020304" pitchFamily="18" charset="0"/>
                <a:cs typeface="Times New Roman" panose="02020603050405020304" pitchFamily="18" charset="0"/>
              </a:rPr>
              <a:t>Наличие в субъектах РФ постоянно действующих антикризисных подразделений, оказывающих экстренную психологическую помощь обучающимся в чрезвычайных и кризисных ситуациях</a:t>
            </a:r>
          </a:p>
        </p:txBody>
      </p:sp>
      <p:sp>
        <p:nvSpPr>
          <p:cNvPr id="10" name="TextBox 9">
            <a:extLst>
              <a:ext uri="{FF2B5EF4-FFF2-40B4-BE49-F238E27FC236}">
                <a16:creationId xmlns:a16="http://schemas.microsoft.com/office/drawing/2014/main" id="{7802DF11-A1B4-AD41-A584-FC9AA24E29BC}"/>
              </a:ext>
            </a:extLst>
          </p:cNvPr>
          <p:cNvSpPr txBox="1"/>
          <p:nvPr/>
        </p:nvSpPr>
        <p:spPr>
          <a:xfrm>
            <a:off x="4468374" y="184670"/>
            <a:ext cx="7234990" cy="646331"/>
          </a:xfrm>
          <a:prstGeom prst="rect">
            <a:avLst/>
          </a:prstGeom>
          <a:noFill/>
        </p:spPr>
        <p:txBody>
          <a:bodyPr wrap="square" rtlCol="0">
            <a:spAutoFit/>
          </a:bodyPr>
          <a:lstStyle/>
          <a:p>
            <a:pPr algn="ctr"/>
            <a:r>
              <a:rPr lang="ru-RU" b="1" dirty="0">
                <a:solidFill>
                  <a:schemeClr val="bg1"/>
                </a:solidFill>
                <a:latin typeface="Times New Roman" panose="02020603050405020304" pitchFamily="18" charset="0"/>
                <a:cs typeface="Times New Roman" panose="02020603050405020304" pitchFamily="18" charset="0"/>
              </a:rPr>
              <a:t>Наличие и особенности функционирования постоянно действующего антикризисного подразделение</a:t>
            </a:r>
            <a:endParaRPr lang="ru-RU" dirty="0">
              <a:solidFill>
                <a:schemeClr val="bg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D9660D5B-4502-1B4D-9032-94900B62F459}"/>
              </a:ext>
            </a:extLst>
          </p:cNvPr>
          <p:cNvSpPr txBox="1"/>
          <p:nvPr/>
        </p:nvSpPr>
        <p:spPr>
          <a:xfrm>
            <a:off x="5665824" y="1213706"/>
            <a:ext cx="6221375" cy="1754326"/>
          </a:xfrm>
          <a:prstGeom prst="rect">
            <a:avLst/>
          </a:prstGeom>
          <a:noFill/>
        </p:spPr>
        <p:txBody>
          <a:bodyPr wrap="square" rtlCol="0">
            <a:spAutoFit/>
          </a:bodyPr>
          <a:lstStyle/>
          <a:p>
            <a:pPr algn="just"/>
            <a:r>
              <a:rPr lang="ru-RU" dirty="0">
                <a:latin typeface="Times New Roman" panose="02020603050405020304" pitchFamily="18" charset="0"/>
                <a:cs typeface="Times New Roman" panose="02020603050405020304" pitchFamily="18" charset="0"/>
              </a:rPr>
              <a:t>В регионах, в которых отсутствуют постоянно действующие антикризисные подразделения, оказывающие экстренную психологическую помощь обучающимся в чрезвычайных и кризисных ситуациях, однако работа в данном направлении ведется. Функции этого подразделения выполняют:</a:t>
            </a:r>
          </a:p>
          <a:p>
            <a:pPr algn="just"/>
            <a:endParaRPr lang="ru-RU" dirty="0">
              <a:latin typeface="Times New Roman" panose="02020603050405020304" pitchFamily="18" charset="0"/>
              <a:cs typeface="Times New Roman" panose="02020603050405020304" pitchFamily="18" charset="0"/>
            </a:endParaRPr>
          </a:p>
        </p:txBody>
      </p:sp>
      <p:sp>
        <p:nvSpPr>
          <p:cNvPr id="13" name="Прямоугольник 12">
            <a:extLst>
              <a:ext uri="{FF2B5EF4-FFF2-40B4-BE49-F238E27FC236}">
                <a16:creationId xmlns:a16="http://schemas.microsoft.com/office/drawing/2014/main" id="{06D58ED2-C7F4-EF4B-907A-8442F3563F07}"/>
              </a:ext>
            </a:extLst>
          </p:cNvPr>
          <p:cNvSpPr/>
          <p:nvPr/>
        </p:nvSpPr>
        <p:spPr>
          <a:xfrm>
            <a:off x="5771758" y="5340784"/>
            <a:ext cx="2874933" cy="704932"/>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Times New Roman" panose="02020603050405020304" pitchFamily="18" charset="0"/>
                <a:cs typeface="Times New Roman" panose="02020603050405020304" pitchFamily="18" charset="0"/>
              </a:rPr>
              <a:t>кризисный центр при психиатрической больнице </a:t>
            </a:r>
          </a:p>
        </p:txBody>
      </p:sp>
      <p:sp>
        <p:nvSpPr>
          <p:cNvPr id="14" name="Прямоугольник 13">
            <a:extLst>
              <a:ext uri="{FF2B5EF4-FFF2-40B4-BE49-F238E27FC236}">
                <a16:creationId xmlns:a16="http://schemas.microsoft.com/office/drawing/2014/main" id="{697A5808-397E-254B-BEDD-BFACAC428524}"/>
              </a:ext>
            </a:extLst>
          </p:cNvPr>
          <p:cNvSpPr/>
          <p:nvPr/>
        </p:nvSpPr>
        <p:spPr>
          <a:xfrm>
            <a:off x="5771758" y="2938077"/>
            <a:ext cx="2874933" cy="654205"/>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Times New Roman" panose="02020603050405020304" pitchFamily="18" charset="0"/>
                <a:cs typeface="Times New Roman" panose="02020603050405020304" pitchFamily="18" charset="0"/>
              </a:rPr>
              <a:t>подразделения МЧС </a:t>
            </a:r>
          </a:p>
        </p:txBody>
      </p:sp>
      <p:sp>
        <p:nvSpPr>
          <p:cNvPr id="15" name="Прямоугольник 14">
            <a:extLst>
              <a:ext uri="{FF2B5EF4-FFF2-40B4-BE49-F238E27FC236}">
                <a16:creationId xmlns:a16="http://schemas.microsoft.com/office/drawing/2014/main" id="{AD7C9A36-6C7F-344F-AAB5-A1655F0961B3}"/>
              </a:ext>
            </a:extLst>
          </p:cNvPr>
          <p:cNvSpPr/>
          <p:nvPr/>
        </p:nvSpPr>
        <p:spPr>
          <a:xfrm>
            <a:off x="8891207" y="3844953"/>
            <a:ext cx="3069228" cy="1241071"/>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Times New Roman" panose="02020603050405020304" pitchFamily="18" charset="0"/>
                <a:cs typeface="Times New Roman" panose="02020603050405020304" pitchFamily="18" charset="0"/>
              </a:rPr>
              <a:t>подразделения, оказывающее дистанционную психологическую помощь (детский телефон доверия) </a:t>
            </a:r>
          </a:p>
        </p:txBody>
      </p:sp>
      <p:sp>
        <p:nvSpPr>
          <p:cNvPr id="16" name="Прямоугольник 15">
            <a:extLst>
              <a:ext uri="{FF2B5EF4-FFF2-40B4-BE49-F238E27FC236}">
                <a16:creationId xmlns:a16="http://schemas.microsoft.com/office/drawing/2014/main" id="{F59BD16B-22CE-F340-9B09-7A0B9337435A}"/>
              </a:ext>
            </a:extLst>
          </p:cNvPr>
          <p:cNvSpPr/>
          <p:nvPr/>
        </p:nvSpPr>
        <p:spPr>
          <a:xfrm>
            <a:off x="8929691" y="2998529"/>
            <a:ext cx="2990371" cy="704932"/>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Times New Roman" panose="02020603050405020304" pitchFamily="18" charset="0"/>
                <a:cs typeface="Times New Roman" panose="02020603050405020304" pitchFamily="18" charset="0"/>
              </a:rPr>
              <a:t>ППМС-центры  </a:t>
            </a:r>
          </a:p>
        </p:txBody>
      </p:sp>
      <p:sp>
        <p:nvSpPr>
          <p:cNvPr id="17" name="Прямоугольник 16">
            <a:extLst>
              <a:ext uri="{FF2B5EF4-FFF2-40B4-BE49-F238E27FC236}">
                <a16:creationId xmlns:a16="http://schemas.microsoft.com/office/drawing/2014/main" id="{55DA00C0-7ABE-7B4B-BC6C-7DA3BAA7AE51}"/>
              </a:ext>
            </a:extLst>
          </p:cNvPr>
          <p:cNvSpPr/>
          <p:nvPr/>
        </p:nvSpPr>
        <p:spPr>
          <a:xfrm>
            <a:off x="8891207" y="5369008"/>
            <a:ext cx="3069228" cy="704932"/>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Times New Roman" panose="02020603050405020304" pitchFamily="18" charset="0"/>
                <a:cs typeface="Times New Roman" panose="02020603050405020304" pitchFamily="18" charset="0"/>
              </a:rPr>
              <a:t>базовые психологические кабинеты </a:t>
            </a:r>
          </a:p>
        </p:txBody>
      </p:sp>
      <p:sp>
        <p:nvSpPr>
          <p:cNvPr id="18" name="Прямоугольник 17">
            <a:extLst>
              <a:ext uri="{FF2B5EF4-FFF2-40B4-BE49-F238E27FC236}">
                <a16:creationId xmlns:a16="http://schemas.microsoft.com/office/drawing/2014/main" id="{0C66D09D-CC53-7A43-8282-810676901A01}"/>
              </a:ext>
            </a:extLst>
          </p:cNvPr>
          <p:cNvSpPr/>
          <p:nvPr/>
        </p:nvSpPr>
        <p:spPr>
          <a:xfrm>
            <a:off x="5759666" y="3863084"/>
            <a:ext cx="2874934" cy="1222939"/>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Times New Roman" panose="02020603050405020304" pitchFamily="18" charset="0"/>
                <a:cs typeface="Times New Roman" panose="02020603050405020304" pitchFamily="18" charset="0"/>
              </a:rPr>
              <a:t>центры практической психологии и психолого-педагогической реабилитации </a:t>
            </a:r>
          </a:p>
        </p:txBody>
      </p:sp>
      <p:sp>
        <p:nvSpPr>
          <p:cNvPr id="19" name="Прямоугольник 18">
            <a:extLst>
              <a:ext uri="{FF2B5EF4-FFF2-40B4-BE49-F238E27FC236}">
                <a16:creationId xmlns:a16="http://schemas.microsoft.com/office/drawing/2014/main" id="{29B80E41-3559-D140-905E-419336F7D968}"/>
              </a:ext>
            </a:extLst>
          </p:cNvPr>
          <p:cNvSpPr/>
          <p:nvPr/>
        </p:nvSpPr>
        <p:spPr>
          <a:xfrm>
            <a:off x="379307" y="6522586"/>
            <a:ext cx="11433386" cy="221238"/>
          </a:xfrm>
          <a:prstGeom prst="rect">
            <a:avLst/>
          </a:prstGeom>
          <a:solidFill>
            <a:srgbClr val="00B050"/>
          </a:solid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25" name="Рисунок 24">
            <a:extLst>
              <a:ext uri="{FF2B5EF4-FFF2-40B4-BE49-F238E27FC236}">
                <a16:creationId xmlns:a16="http://schemas.microsoft.com/office/drawing/2014/main" id="{FE9D49F9-6177-E944-B7C7-8210E49DCBF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4141" y="274936"/>
            <a:ext cx="1117114" cy="45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Рисунок 25">
            <a:extLst>
              <a:ext uri="{FF2B5EF4-FFF2-40B4-BE49-F238E27FC236}">
                <a16:creationId xmlns:a16="http://schemas.microsoft.com/office/drawing/2014/main" id="{53E5500C-BFF8-9840-99A0-F8C167D595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08901" y="275633"/>
            <a:ext cx="1117115" cy="5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527405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1960</TotalTime>
  <Words>2968</Words>
  <Application>Microsoft Office PowerPoint</Application>
  <PresentationFormat>Широкоэкранный</PresentationFormat>
  <Paragraphs>269</Paragraphs>
  <Slides>32</Slides>
  <Notes>3</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32</vt:i4>
      </vt:variant>
    </vt:vector>
  </HeadingPairs>
  <TitlesOfParts>
    <vt:vector size="41" baseType="lpstr">
      <vt:lpstr>Arial</vt:lpstr>
      <vt:lpstr>Arial Narrow</vt:lpstr>
      <vt:lpstr>Calibri</vt:lpstr>
      <vt:lpstr>Calibri Light</vt:lpstr>
      <vt:lpstr>Century Gothic</vt:lpstr>
      <vt:lpstr>Quattrocento Sans</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МГППУ – УНИВЕРСИТЕТ ДЛЯ НЕРАВНОДУШНЫХ ЛЮДЕЙ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Ирина Рыжова</dc:creator>
  <cp:lastModifiedBy>Ульяна Гутова</cp:lastModifiedBy>
  <cp:revision>47</cp:revision>
  <dcterms:created xsi:type="dcterms:W3CDTF">2022-10-05T10:05:10Z</dcterms:created>
  <dcterms:modified xsi:type="dcterms:W3CDTF">2022-12-19T10:20:47Z</dcterms:modified>
</cp:coreProperties>
</file>