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304" r:id="rId5"/>
    <p:sldId id="299" r:id="rId6"/>
    <p:sldId id="300" r:id="rId7"/>
    <p:sldId id="301" r:id="rId8"/>
    <p:sldId id="295" r:id="rId9"/>
    <p:sldId id="302" r:id="rId10"/>
    <p:sldId id="30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003300"/>
    <a:srgbClr val="663300"/>
    <a:srgbClr val="FF006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6" d="100"/>
          <a:sy n="96" d="100"/>
        </p:scale>
        <p:origin x="-103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3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1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8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1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9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4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36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41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2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95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6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24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6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9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6"/>
            <a:ext cx="12199377" cy="6853854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05745" y="1571282"/>
            <a:ext cx="690826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слет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учителей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преподавателей-организаторов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безопасности жизнедеятельности образовательных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организаций Ярославской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333105" y="33607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A52D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сентября 202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A52D3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66" y="5144912"/>
            <a:ext cx="113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3300"/>
                </a:solidFill>
              </a:rPr>
              <a:t>Цель Слета:</a:t>
            </a:r>
            <a:r>
              <a:rPr lang="ru-RU" sz="1400" dirty="0" smtClean="0">
                <a:solidFill>
                  <a:srgbClr val="003300"/>
                </a:solidFill>
              </a:rPr>
              <a:t> развитие кадрового </a:t>
            </a:r>
            <a:r>
              <a:rPr lang="ru-RU" sz="1400" dirty="0">
                <a:solidFill>
                  <a:srgbClr val="003300"/>
                </a:solidFill>
              </a:rPr>
              <a:t>потенциала системы образования Ярославской области, совершенствование профессионального и методического мастерства учителей и преподавателей-организаторов основ безопасности жизнедеятельности образовательных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" y="326131"/>
            <a:ext cx="2433694" cy="2433694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59" y="93650"/>
            <a:ext cx="928541" cy="928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5401" y="228600"/>
            <a:ext cx="25129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108">
              <a:lnSpc>
                <a:spcPct val="115000"/>
              </a:lnSpc>
            </a:pPr>
            <a:r>
              <a:rPr lang="ru-RU" sz="1600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УГИБДД УМВД России </a:t>
            </a:r>
          </a:p>
          <a:p>
            <a:pPr lvl="0" defTabSz="913108">
              <a:lnSpc>
                <a:spcPct val="115000"/>
              </a:lnSpc>
            </a:pPr>
            <a:r>
              <a:rPr lang="ru-RU" sz="1600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Ярославской области</a:t>
            </a:r>
            <a:endParaRPr lang="ru-RU" sz="1600" dirty="0">
              <a:solidFill>
                <a:srgbClr val="A32D3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xn--90adear.xn--p1ai/assets/img/logos/gib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87" y="192787"/>
            <a:ext cx="895714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1633" y="214397"/>
            <a:ext cx="3729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9105" y="1800372"/>
            <a:ext cx="4435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Директору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ГПОАУ ЯО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Ростовский колледж отраслевых технологий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Кудрявцевой Татьяна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Николаевна</a:t>
            </a:r>
          </a:p>
          <a:p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Руководитель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РУМЦ ВПВМ</a:t>
            </a:r>
          </a:p>
          <a:p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«АВАНГАРД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Потанину Александру Владиславовичу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1183" y="1800371"/>
            <a:ext cx="3975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Начальнику отдела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ДО ЯО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Волхонской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Алле Игоревне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ЯО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«Ярославская школа-интернат №7»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Жаворонковой Лилия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ГОБУ ЯО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«Ярославская школа-интернат №6»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Муриной Наталия Вячеславовна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3395" y="5398660"/>
            <a:ext cx="6381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Инспектору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особым поручениям УГИБДД УМВД России по Ярославской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Кристине Владимировне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632" y="958359"/>
            <a:ext cx="10583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Коллективу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 ГПОАУ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ЯО Ростовский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колледж отраслевых технологий 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 Регионального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учебно-методического центра военно-патриотического воспитания молодёжи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«Авангард» 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14" name="Рисунок 13" descr="C:\Users\perfilov\Downloads\LOGOTIP_novyy(7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7" y="5129799"/>
            <a:ext cx="1411528" cy="132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rc-it.edu.yar.ru/avangard/logotip/logo2_w300_h2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" y="1589199"/>
            <a:ext cx="1618974" cy="13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www.yarregion.ru/_layouts/images/UmSoft.YR/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yarregion.ru/_layouts/images/UmSoft.YR/lo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Департамент образования Ярославской области - отзывы, вакансии, новости,  персоналии. Компании Ярославля. Ярославский бизнес порт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71" y="1740808"/>
            <a:ext cx="1366629" cy="13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0431" y="1218165"/>
            <a:ext cx="7134920" cy="5639835"/>
            <a:chOff x="4253" y="876"/>
            <a:chExt cx="11148" cy="97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876"/>
              <a:ext cx="11148" cy="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117"/>
              <a:ext cx="10581" cy="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004887" y="264058"/>
            <a:ext cx="1092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08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(обновленный)</a:t>
            </a:r>
            <a:r>
              <a:rPr lang="ru-RU" sz="28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</a:t>
            </a:r>
            <a:r>
              <a:rPr lang="ru-RU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государственный</a:t>
            </a:r>
            <a:r>
              <a:rPr lang="ru-RU" sz="28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образовательный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стандарт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73163"/>
            <a:ext cx="12134850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244" y="4899392"/>
            <a:ext cx="11396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en-US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29</a:t>
            </a:r>
            <a:r>
              <a:rPr lang="ru-RU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сентября 2022 года </a:t>
            </a:r>
            <a:r>
              <a:rPr lang="ru-RU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учебников,</a:t>
            </a:r>
            <a:r>
              <a:rPr lang="ru-RU" sz="2400" spc="-8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прошедших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экспертизу</a:t>
            </a:r>
            <a:r>
              <a:rPr lang="ru-RU" sz="2400" spc="1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</a:t>
            </a:r>
            <a:r>
              <a:rPr lang="ru-RU" sz="2400" spc="-7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соответствие</a:t>
            </a:r>
            <a:r>
              <a:rPr lang="ru-RU" sz="2400" spc="-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требованиям</a:t>
            </a:r>
            <a:r>
              <a:rPr lang="ru-RU" sz="2400" spc="-10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обновлённых</a:t>
            </a:r>
            <a:r>
              <a:rPr lang="ru-RU" sz="2400" spc="-10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25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нет. Обучение проводим по действующему федеральному перечню 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учебников (утверждён Приказом </a:t>
            </a:r>
            <a:r>
              <a:rPr lang="ru-RU" sz="2400" spc="-25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Минпросвещения</a:t>
            </a:r>
            <a:r>
              <a:rPr lang="ru-RU" sz="2400" spc="-25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РФ № 254 от</a:t>
            </a:r>
            <a:r>
              <a:rPr lang="ru-RU" sz="2400" spc="-2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20.05.2020</a:t>
            </a:r>
            <a:r>
              <a:rPr lang="ru-RU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7773" y="463818"/>
            <a:ext cx="10787063" cy="45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920" algn="ctr" defTabSz="913108">
              <a:lnSpc>
                <a:spcPct val="97000"/>
              </a:lnSpc>
              <a:spcBef>
                <a:spcPts val="20"/>
              </a:spcBef>
              <a:buSzPts val="2400"/>
              <a:tabLst>
                <a:tab pos="713740" algn="l"/>
                <a:tab pos="7143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УММ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087" y="193328"/>
            <a:ext cx="10453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08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Учебники по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ОБЖ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период перехода на обновлённые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ФГОС-2022/2023 годы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814388"/>
            <a:ext cx="6543674" cy="6043612"/>
            <a:chOff x="914" y="-42"/>
            <a:chExt cx="8919" cy="803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2084"/>
              <a:ext cx="5857" cy="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3937"/>
              <a:ext cx="5951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-42"/>
              <a:ext cx="5975" cy="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600574" y="1182279"/>
            <a:ext cx="731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2800" dirty="0" smtClean="0">
                <a:solidFill>
                  <a:srgbClr val="C00000"/>
                </a:solidFill>
                <a:ea typeface="Calibri"/>
              </a:rPr>
              <a:t>«… могут </a:t>
            </a:r>
            <a:r>
              <a:rPr lang="ru-RU" sz="2800" dirty="0">
                <a:solidFill>
                  <a:srgbClr val="C00000"/>
                </a:solidFill>
                <a:ea typeface="Calibri"/>
              </a:rPr>
              <a:t>быть использованы </a:t>
            </a:r>
            <a:r>
              <a:rPr lang="ru-RU" sz="2800" b="1" dirty="0">
                <a:solidFill>
                  <a:srgbClr val="C00000"/>
                </a:solidFill>
                <a:ea typeface="Calibri"/>
              </a:rPr>
              <a:t>любые учебно-</a:t>
            </a:r>
            <a:r>
              <a:rPr lang="ru-RU" sz="2800" b="1" spc="5" dirty="0">
                <a:solidFill>
                  <a:srgbClr val="C0000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ea typeface="Calibri"/>
              </a:rPr>
              <a:t>методические комплекты, включённые в</a:t>
            </a:r>
            <a:r>
              <a:rPr lang="ru-RU" sz="2800" b="1" spc="-355" dirty="0">
                <a:solidFill>
                  <a:srgbClr val="C0000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ea typeface="Calibri"/>
              </a:rPr>
              <a:t>федеральный перечень </a:t>
            </a:r>
            <a:r>
              <a:rPr lang="ru-RU" sz="2800" b="1" dirty="0" smtClean="0">
                <a:solidFill>
                  <a:srgbClr val="C00000"/>
                </a:solidFill>
                <a:ea typeface="Calibri"/>
              </a:rPr>
              <a:t>учебников</a:t>
            </a:r>
            <a:r>
              <a:rPr lang="ru-RU" sz="2800" dirty="0" smtClean="0">
                <a:solidFill>
                  <a:srgbClr val="C00000"/>
                </a:solidFill>
                <a:ea typeface="Calibri"/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3676" y="2748577"/>
            <a:ext cx="5457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2000" i="1" dirty="0">
                <a:solidFill>
                  <a:prstClr val="black"/>
                </a:solidFill>
                <a:ea typeface="Calibri"/>
              </a:rPr>
              <a:t>Письмо Министерства просвещения от 11.11.2021 № 03-1899 «Об</a:t>
            </a:r>
            <a:r>
              <a:rPr lang="ru-RU" sz="2000" i="1" spc="5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обеспечении</a:t>
            </a:r>
            <a:r>
              <a:rPr lang="ru-RU" sz="2000" i="1" spc="-3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учебными</a:t>
            </a:r>
            <a:r>
              <a:rPr lang="ru-RU" sz="2000" i="1" spc="-3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изданиями</a:t>
            </a:r>
            <a:r>
              <a:rPr lang="ru-RU" sz="2000" i="1" spc="-5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(учебниками</a:t>
            </a:r>
            <a:r>
              <a:rPr lang="ru-RU" sz="2000" i="1" spc="-2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и</a:t>
            </a:r>
            <a:r>
              <a:rPr lang="ru-RU" sz="2000" i="1" spc="-2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учебными</a:t>
            </a:r>
            <a:r>
              <a:rPr lang="ru-RU" sz="2000" i="1" spc="-3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пособиями)</a:t>
            </a:r>
            <a:r>
              <a:rPr lang="ru-RU" sz="2000" i="1" spc="-255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обучающихся</a:t>
            </a:r>
            <a:r>
              <a:rPr lang="ru-RU" sz="2000" i="1" spc="5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в</a:t>
            </a:r>
            <a:r>
              <a:rPr lang="ru-RU" sz="2000" i="1" spc="-1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2022/23</a:t>
            </a:r>
            <a:r>
              <a:rPr lang="ru-RU" sz="2000" i="1" spc="-20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учебном</a:t>
            </a:r>
            <a:r>
              <a:rPr lang="ru-RU" sz="2000" i="1" spc="-5" dirty="0">
                <a:solidFill>
                  <a:prstClr val="black"/>
                </a:solidFill>
                <a:ea typeface="Calibri"/>
              </a:rPr>
              <a:t> </a:t>
            </a:r>
            <a:r>
              <a:rPr lang="ru-RU" sz="2000" i="1" dirty="0">
                <a:solidFill>
                  <a:prstClr val="black"/>
                </a:solidFill>
                <a:ea typeface="Calibri"/>
              </a:rPr>
              <a:t>году</a:t>
            </a: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8931" y="4379793"/>
            <a:ext cx="53125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1900" dirty="0" smtClean="0">
                <a:solidFill>
                  <a:prstClr val="black"/>
                </a:solidFill>
              </a:rPr>
              <a:t>особое </a:t>
            </a:r>
            <a:r>
              <a:rPr lang="ru-RU" sz="1900" dirty="0">
                <a:solidFill>
                  <a:prstClr val="black"/>
                </a:solidFill>
              </a:rPr>
              <a:t>внимание должно быть уделено изменению методики преподавания учебных предметов при одновременном использовании дополнительных</a:t>
            </a:r>
          </a:p>
          <a:p>
            <a:pPr defTabSz="913108"/>
            <a:r>
              <a:rPr lang="ru-RU" sz="1900" dirty="0">
                <a:solidFill>
                  <a:prstClr val="black"/>
                </a:solidFill>
              </a:rPr>
              <a:t>учебных, дидактических материалов, ориентированных на формирование предметных, </a:t>
            </a:r>
            <a:r>
              <a:rPr lang="ru-RU" sz="1900" dirty="0" err="1">
                <a:solidFill>
                  <a:prstClr val="black"/>
                </a:solidFill>
              </a:rPr>
              <a:t>метапредметных</a:t>
            </a:r>
            <a:r>
              <a:rPr lang="ru-RU" sz="1900" dirty="0">
                <a:solidFill>
                  <a:prstClr val="black"/>
                </a:solidFill>
              </a:rPr>
              <a:t> и личностных </a:t>
            </a:r>
            <a:r>
              <a:rPr lang="ru-RU" sz="1900" dirty="0" smtClean="0">
                <a:solidFill>
                  <a:prstClr val="black"/>
                </a:solidFill>
              </a:rPr>
              <a:t>результатов</a:t>
            </a:r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070" y="1670386"/>
            <a:ext cx="50146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«Средняя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№2»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Долгушина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Иванович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Александра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Сивагина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Чувилева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Вольницкая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Львович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Алексеевна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Косарев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9953" y="60322"/>
            <a:ext cx="1032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 ГАУ </a:t>
            </a:r>
            <a:r>
              <a:rPr lang="ru-RU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ЯО ИРО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6670" y="579026"/>
            <a:ext cx="815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учебно-материальная база по курсу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207" y="1033287"/>
            <a:ext cx="2919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7563" y="105852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3166" y="1516776"/>
            <a:ext cx="49430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место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ЯО Ростовский педагогический колледж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Рябинкина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Борисовна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lvl="0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ГПОАУ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ЯО Заволжский политехнический колледж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Кригер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Абрамовна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– организатор ОБЖ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Валерьевич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507705" y="33991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2022-2023 учебный год</a:t>
            </a:r>
            <a:endParaRPr lang="ru-RU" dirty="0" smtClean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0323" y="1099073"/>
            <a:ext cx="369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 </a:t>
            </a:r>
            <a:r>
              <a:rPr lang="ru-RU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</a:t>
            </a:r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«ПБЖ» </a:t>
            </a: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731" y="2138900"/>
            <a:ext cx="11161100" cy="401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1.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Перфилов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Владимир Павлович (ст. преподаватель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Центра СВР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ГАУ ДПО ЯО ИРО) – руководитель методического совета </a:t>
            </a: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2.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Барышев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Николай Александрович (учитель ОБЖ, МОУ СОШ № 4 им. Н.А. Некрасова г. Ярославль) </a:t>
            </a: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Мухина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Ольга Геннадьевна (преподаватель-организатор ОБЖ, МОУ СШ № 36 г. Ярославль)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4.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Ромашова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Стелла Станиславовна (учитель ОБЖ, МОУ СОШ № 75 г. Ярославль)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5.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Шумилова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Рита Анатольевна (педагог-организатор ОБЖ, МОУ СШ № 88 г. Ярославль)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6.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Шуров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Алексей Львович (преподаватель-организатор ОБЖ, СШ № 58 г. Ярославль)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7.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Максимова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Елена Анатольевна (преподаватель-организатор ОБЖ, МОУ СШ № 6 г. Рыбинск)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8.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Старкин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Михаил Александрович (учитель ФК и ОБЖ, МОУ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Вощажниковская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СОШ Борисоглебского района ЯО)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9.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Зуева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Елена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Анатольевна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(учитель ОБЖ МБОУ СШ № 2 им. В.И. Ленина, г. Данилов)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10.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Архипов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Игорь Валентинович (преподаватель-организатор ОБЖ, МОУ СШ 33 им. К. Маркса)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11.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Новикова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Лина Вадимовна (преподаватель-организатор ОБЖ, МОУ СШ № 70 г. Ярославль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12.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Ловкис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Татьяна Ивановна заместитель директора по безопасности МОУ СШ № 99 г.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Ярославль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4" descr="C:\Users\parfenov\Documents\УЧАСТИЕ В ФОРУМАХ\Слет ОБЖ 2020\Метод совет фото\P109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54" y="196844"/>
            <a:ext cx="2846181" cy="16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287" y="1920102"/>
            <a:ext cx="11309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Сборник «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Эффективные практики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проведения мероприятий патриотической направленности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составная часть системы нравственных и смысловых установок личности,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позволяющих противостоять идеологии терроризма и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экстремизма</a:t>
            </a:r>
            <a:endParaRPr lang="ru-RU" sz="32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638</Words>
  <Application>Microsoft Office PowerPoint</Application>
  <PresentationFormat>Произвольный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Владимир Павлович Перфилов</cp:lastModifiedBy>
  <cp:revision>106</cp:revision>
  <dcterms:created xsi:type="dcterms:W3CDTF">2017-01-30T13:00:35Z</dcterms:created>
  <dcterms:modified xsi:type="dcterms:W3CDTF">2022-09-29T05:23:13Z</dcterms:modified>
</cp:coreProperties>
</file>