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2" r:id="rId3"/>
    <p:sldId id="257" r:id="rId4"/>
    <p:sldId id="305" r:id="rId5"/>
    <p:sldId id="317" r:id="rId6"/>
    <p:sldId id="298" r:id="rId7"/>
    <p:sldId id="318" r:id="rId8"/>
    <p:sldId id="306" r:id="rId9"/>
    <p:sldId id="307" r:id="rId10"/>
    <p:sldId id="314" r:id="rId11"/>
    <p:sldId id="312" r:id="rId12"/>
    <p:sldId id="316" r:id="rId13"/>
    <p:sldId id="315" r:id="rId14"/>
    <p:sldId id="311" r:id="rId15"/>
    <p:sldId id="313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72"/>
            <p14:sldId id="257"/>
            <p14:sldId id="305"/>
            <p14:sldId id="317"/>
            <p14:sldId id="298"/>
            <p14:sldId id="318"/>
            <p14:sldId id="306"/>
            <p14:sldId id="307"/>
            <p14:sldId id="314"/>
            <p14:sldId id="312"/>
            <p14:sldId id="316"/>
            <p14:sldId id="315"/>
            <p14:sldId id="311"/>
            <p14:sldId id="31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86400" autoAdjust="0"/>
  </p:normalViewPr>
  <p:slideViewPr>
    <p:cSldViewPr snapToGrid="0">
      <p:cViewPr varScale="1">
        <p:scale>
          <a:sx n="99" d="100"/>
          <a:sy n="99" d="100"/>
        </p:scale>
        <p:origin x="10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F7DC-EA7D-471D-8F25-886BA78AA730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4E70-4D33-4879-A359-84E47AFB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9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4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1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1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1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5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6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20.04.2023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rtual-jurist.ru/new-1598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591911" y="2005386"/>
            <a:ext cx="9996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/>
              </a:rPr>
              <a:t>Обеспечение безопасности </a:t>
            </a:r>
            <a:r>
              <a:rPr lang="ru-RU" sz="4400" b="1" dirty="0" smtClean="0">
                <a:latin typeface="Times New Roman"/>
              </a:rPr>
              <a:t>детей в лагерях с дневным пребыванием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358" y="5098854"/>
            <a:ext cx="4406683" cy="1200325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 defTabSz="913108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 defTabSz="913108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сопровождения воспитательной работы</a:t>
            </a:r>
          </a:p>
          <a:p>
            <a:pPr algn="ctr" defTabSz="913108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униципальное бюджетное общеобразовательное учреждение &quot;Средняя школа № 18&quot;  города Дзержинска Нижегородской области. Лагерь с дневным пребыванием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37" y="3792707"/>
            <a:ext cx="3333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262597" y="3758058"/>
            <a:ext cx="11662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 время мероприятий не допускается полное погашение света в зале.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над входными и запасными дверями в зале должны быть включены табло "Выход". </a:t>
            </a:r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Эвакуационное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освещение должно включаться автоматически при прекращении электропитания рабочего освещения.</a:t>
            </a:r>
          </a:p>
          <a:p>
            <a:pPr marL="285750" lvl="0" indent="-285750" algn="just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системы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оповещения о пожаре должны обеспечивать в соответствии с планами эвакуации передачу сигналов оповещения одновременно по всему зданию (сооружению) или выборочно в отдельные его части (этажи, секции и т.п.).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зрительном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зале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все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кресла и стулья следует соединять в ряды между собой и прочно крепить к полу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2050" name="Picture 2" descr="http://te.ua/sev/uploads/images/pix1/atks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4" y="1231200"/>
            <a:ext cx="3749587" cy="24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9147" y="659042"/>
            <a:ext cx="75402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- в актовом зале каждый отряд должен иметь постоянное закрепленное место.</a:t>
            </a:r>
          </a:p>
          <a:p>
            <a:pPr marL="72000" lvl="0" algn="just"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</a:rPr>
              <a:t>Запрещается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устанавливать дополнительные места, загромождать проходы, переполнять зал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вожатые и воспитатели должны сидеть по краям, чтобы видеть детей в рядах.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при нахождении детей в зале замки и запоры входных и запасных дверей открыты.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 зале должны быть директор лагеря или его заместитель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0720" y="204187"/>
            <a:ext cx="9973994" cy="454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при проведении мероприятий в актовом зале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8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6" name="Прямоугольник 5"/>
          <p:cNvSpPr/>
          <p:nvPr/>
        </p:nvSpPr>
        <p:spPr>
          <a:xfrm>
            <a:off x="4651717" y="659042"/>
            <a:ext cx="754028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Перед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купанием воспитатель проверяет в душевой: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исправность кранов холодной и горячей воды;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чистоту.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Купание девочек и мальчиков проходит в разных душевых или в разное время.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 перед купанием детей проводит инструктаж с детьми о правилах поведения в душевой, правилах набора воды (холодной и горячей).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 соответствующего пола находится в душевой и следит за порядком.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Не разрешается купание детей в душевых натощак, вскоре после еды и физкультуры, упражнений с большой мышечной нагрузкой.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При купании детей присутствует медицинский работник с аптечкой первой помощи.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После выхода детей из душевой уборщица проводит уборку в душевой с использованием дезинфицирующих средств.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s://vplate.ru/images/article/thumb/715-0/2019/11/vse-dlya-plavaniya-v-bassejne-chto-nuzhno-vzyat-s-soboj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170"/>
            <a:ext cx="446883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51717" y="186268"/>
            <a:ext cx="7360391" cy="458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Безопасность при принятии водных процедур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-8805118"/>
            <a:ext cx="10217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224997" y="2309232"/>
            <a:ext cx="4224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Охранное </a:t>
            </a:r>
            <a:r>
              <a:rPr lang="ru-RU" sz="2400" dirty="0" smtClean="0"/>
              <a:t>освещение</a:t>
            </a:r>
            <a:endParaRPr lang="ru-RU" sz="2400" dirty="0">
              <a:effectLst/>
            </a:endParaRPr>
          </a:p>
        </p:txBody>
      </p:sp>
      <p:pic>
        <p:nvPicPr>
          <p:cNvPr id="3076" name="Picture 4" descr="https://avatars.mds.yandex.net/get-zen_doc/230233/pub_5c02f42cdad30903b0d0b1af_5c0300967dc8e6041552619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44" y="96283"/>
            <a:ext cx="4223167" cy="28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282682" y="174230"/>
            <a:ext cx="4087308" cy="112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Оборудование территории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территории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9680" y="4424402"/>
            <a:ext cx="11981794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Опасность хулиганских действий, преступлений террористической направленности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50902" y="1504708"/>
            <a:ext cx="3041702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Видеонаблюдение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0902" y="2074980"/>
            <a:ext cx="3041702" cy="1250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Система контроля и управления доступом (СКУД)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50902" y="3554752"/>
            <a:ext cx="3041702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Металлодетекторы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7098" y="1427865"/>
            <a:ext cx="3041702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Забор (целостность)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7098" y="2086262"/>
            <a:ext cx="3041702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Запираемая калитка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5552" y="2685739"/>
            <a:ext cx="3041702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Обход территории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694" y="6034883"/>
            <a:ext cx="1125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/>
              </a:rPr>
              <a:t>Письмо департамента образования Ярославской </a:t>
            </a:r>
            <a:r>
              <a:rPr lang="ru-RU" b="1" dirty="0" smtClean="0">
                <a:latin typeface="Arial"/>
              </a:rPr>
              <a:t>области от </a:t>
            </a:r>
            <a:r>
              <a:rPr lang="ru-RU" b="1" dirty="0">
                <a:latin typeface="Arial"/>
              </a:rPr>
              <a:t>22.01.2018 </a:t>
            </a:r>
            <a:r>
              <a:rPr lang="ru-RU" b="1" dirty="0" err="1">
                <a:latin typeface="Arial"/>
              </a:rPr>
              <a:t>No</a:t>
            </a:r>
            <a:r>
              <a:rPr lang="ru-RU" b="1" dirty="0">
                <a:latin typeface="Arial"/>
              </a:rPr>
              <a:t> ИХ. 24-0313/18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3617" y="6345700"/>
            <a:ext cx="1028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</a:rPr>
              <a:t>http://www.iro.yar.ru/fileadmin/iro/k_fk_bzh/2019/Organizacija_profilakt_dejat_po_PT_i_EH.pdf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514" y="3325510"/>
            <a:ext cx="3041702" cy="9510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  <a:ea typeface="Calibri"/>
                <a:cs typeface="Times New Roman"/>
              </a:rPr>
              <a:t>Допуск посторонних лиц на территорию лагеря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514" y="5111553"/>
            <a:ext cx="1192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С.-ПЕТЕРБУРГ, 13 </a:t>
            </a:r>
            <a:r>
              <a:rPr lang="ru-RU" b="1" dirty="0" err="1"/>
              <a:t>апр</a:t>
            </a:r>
            <a:r>
              <a:rPr lang="ru-RU" b="1" dirty="0"/>
              <a:t> - РИА Новости.</a:t>
            </a:r>
            <a:r>
              <a:rPr lang="ru-RU" dirty="0"/>
              <a:t> Полиция проводит проверку по факту инцидента в одной из школ Калининского района Санкт-Петербурга, где девятиклассник стрелял из пневматического пистолета в </a:t>
            </a:r>
            <a:r>
              <a:rPr lang="ru-RU"/>
              <a:t>других </a:t>
            </a:r>
            <a:r>
              <a:rPr lang="ru-RU" smtClean="0"/>
              <a:t>учащихся.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53" y="592563"/>
            <a:ext cx="84470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669621" y="83781"/>
            <a:ext cx="4597949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0381" y="896121"/>
            <a:ext cx="9247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В целях информационной безопасности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их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оздоровления рекомендуется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60355"/>
            <a:ext cx="12192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допускать распространение среди детей запрещенной информации (ч.2 ст.5 436-ФЗ.2)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Соблюдать положения части 3 Федерального закона 436-ФЗ в отношении информации, распространение которой ограничено среди детей определенных возрастных категорий.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допускать распространение информационной продукции, запрещенной для детей, на расстоянии менее чем сто метров от границ территорий указанных организаций. 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Организовывать и проводить зрелищные мероприятия способствующие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формированию 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детей позитивной картины мира и адекватных базисных представлений об окружающем мире и человеке 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Ориентироваться на детей старшей возрастной категории в случае демонстрации посредством зрелищных мероприятий нескольких видов информационной продукции для детей разных возрастных категорий.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Организовывать для детей концерты, игры, соревнования, викторины и иные мероприятия, в том числе направленные на патриотическое воспитание, ценностное, моральное и нравственно-этическое развитие детей, популяризацию традиционных семейных ценностей, здорового образа жизни, воспитание у детей ответственности за свою жизнь, здоровье и судьбу, а также формирование у детей чувства ответственности за свои действия в информационном пространстве.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Поддерживать и развивать творческие способности детей в целях их самореализации.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Минимизировать риски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десоциализации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развития и закрепления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девиантного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противоправного поведения детей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000" dirty="0"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6298" y="274432"/>
            <a:ext cx="4597949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3551" cy="1153551"/>
          </a:xfrm>
        </p:spPr>
      </p:pic>
      <p:sp>
        <p:nvSpPr>
          <p:cNvPr id="3" name="Прямоугольник 2"/>
          <p:cNvSpPr/>
          <p:nvPr/>
        </p:nvSpPr>
        <p:spPr>
          <a:xfrm>
            <a:off x="886265" y="733318"/>
            <a:ext cx="1093059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Создавать условия для формирования благоприятной атмосферы для детей вне зависимости от их социального положения, религиозной и этнической принадлежности.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проведении мероприятий по информационной безопасности, в том числе в сети «Интернет», формировать у детей навыки самостоятельного и ответственного потребления информационной продукции, а также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вовлечению 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различные асоциальные группы.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Соблюдать требования к административным и организационным мерам защиты детей от информации, причиняющей вред их здоровью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Использовать технические и программно-аппаратные средства защиты детей от информации, причиняющей вред их здоровью и (или) развитию, распространяемой посредством сети «Интернет».</a:t>
            </a: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Предусматривать установление различных программно-технических решений для повышения защищенности несовершеннолетних при наличии доступа детей к сети «Интернет» через технологии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Wi-Fi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Назначить работника, ответственного за применение административных и организационных мер защиты детей от информации.</a:t>
            </a: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2569" y="224536"/>
            <a:ext cx="4597949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>
            <a:off x="4853354" y="2926080"/>
            <a:ext cx="1252024" cy="128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03" y="287765"/>
            <a:ext cx="8266381" cy="655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5058" y="0"/>
            <a:ext cx="8646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solidFill>
                  <a:srgbClr val="FF0000"/>
                </a:solidFill>
              </a:rPr>
              <a:t>https://www.yarregion.ru/depts/socdem/Pages/orgregistr.aspx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02" y="3691866"/>
            <a:ext cx="7115198" cy="31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152" cy="49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2255" y="1228334"/>
            <a:ext cx="4182794" cy="543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20 минут до начала занятий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6660" y="1230434"/>
            <a:ext cx="5504835" cy="543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течение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 минут после окончания уроков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375049" y="1390308"/>
            <a:ext cx="1791611" cy="269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255" y="1787966"/>
            <a:ext cx="11479240" cy="6598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законодательством РФ установлена презумпция виновности школы. Школа должна доказать отсутствие своей вины в причинении вреда учащимся, которые находятся на территории школы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13110" y="416883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5473" y="2602522"/>
            <a:ext cx="5064369" cy="689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kern="1800" dirty="0">
                <a:solidFill>
                  <a:srgbClr val="FF0000"/>
                </a:solidFill>
                <a:latin typeface="Times New Roman"/>
                <a:ea typeface="Times New Roman"/>
              </a:rPr>
              <a:t>Безопасность жизнедеятельности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801" y="3426012"/>
            <a:ext cx="4281271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Медицинское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обслуживание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8800" y="3952912"/>
            <a:ext cx="4281271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Пожарная безопасность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31609" y="4501439"/>
            <a:ext cx="7360391" cy="458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Безопасность при принятии водных процедур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255" y="5524556"/>
            <a:ext cx="4597949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015" y="4505178"/>
            <a:ext cx="4281271" cy="454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Оборудование территории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45327" y="3929991"/>
            <a:ext cx="7360391" cy="474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Физическая безопасность – активные игры, спорт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1203" y="5541081"/>
            <a:ext cx="7189392" cy="49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Сигареты, алкоголь, наркотические средства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8801" y="4986997"/>
            <a:ext cx="4281271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Охрана территории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31609" y="3426011"/>
            <a:ext cx="7318986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при проведении мероприятий в актовом зале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90204" y="4990517"/>
            <a:ext cx="7360391" cy="458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Безопасность вне территории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3015" y="6185738"/>
            <a:ext cx="11981794" cy="508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Опасность хулиганских действий, преступлений террористической направленности 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31" name="Прямая соединительная линия 30"/>
          <p:cNvCxnSpPr>
            <a:stCxn id="17" idx="2"/>
          </p:cNvCxnSpPr>
          <p:nvPr/>
        </p:nvCxnSpPr>
        <p:spPr>
          <a:xfrm flipH="1">
            <a:off x="4677657" y="3291839"/>
            <a:ext cx="1" cy="2249242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" idx="3"/>
            <a:endCxn id="27" idx="1"/>
          </p:cNvCxnSpPr>
          <p:nvPr/>
        </p:nvCxnSpPr>
        <p:spPr>
          <a:xfrm flipV="1">
            <a:off x="4450072" y="3655254"/>
            <a:ext cx="381537" cy="1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483046" y="4741982"/>
            <a:ext cx="381537" cy="1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86889" y="5219759"/>
            <a:ext cx="381537" cy="1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890382" y="5788911"/>
            <a:ext cx="0" cy="355738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716503" y="5788910"/>
            <a:ext cx="381537" cy="1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445879" y="4209645"/>
            <a:ext cx="381537" cy="1"/>
          </a:xfrm>
          <a:prstGeom prst="line">
            <a:avLst/>
          </a:prstGeom>
          <a:ln w="28575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92255" y="305041"/>
            <a:ext cx="11443917" cy="923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Ответственность за безопасность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пришкольном лагере на территории школы несут директор школы и учредитель школы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6096" y="1135576"/>
            <a:ext cx="11469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Верховный Суд разъяснил, до какого момента школа отвечает за безопасность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детей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(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2"/>
              </a:rPr>
              <a:t>https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hlinkClick r:id="rId2"/>
              </a:rPr>
              <a:t>://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2"/>
              </a:rPr>
              <a:t>virtual-jurist.ru/new-1598.html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095" y="1843462"/>
            <a:ext cx="11783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1) школа обязана создавать безопасные условия обучения, воспитания </a:t>
            </a:r>
            <a:r>
              <a:rPr lang="ru-RU" sz="2000" dirty="0" smtClean="0">
                <a:latin typeface="Times New Roman"/>
                <a:ea typeface="Times New Roman"/>
              </a:rPr>
              <a:t>обучающихся и </a:t>
            </a:r>
            <a:r>
              <a:rPr lang="ru-RU" sz="2000" dirty="0">
                <a:latin typeface="Times New Roman"/>
                <a:ea typeface="Times New Roman"/>
              </a:rPr>
              <a:t>отвечает за неисполнение этой функции (ч. 6-7 ст. 28 Федерального закона от 29 декабря 2012 г. № 273-ФЗ "Об образовании в Российской Федерации");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096" y="2859125"/>
            <a:ext cx="117836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2) если малолетний гражданин причинил вред во время, когда он временно находился под надзором образовательной </a:t>
            </a:r>
            <a:r>
              <a:rPr lang="ru-RU" sz="2000" dirty="0" smtClean="0">
                <a:latin typeface="Times New Roman"/>
                <a:ea typeface="Times New Roman"/>
              </a:rPr>
              <a:t>организации, </a:t>
            </a:r>
            <a:r>
              <a:rPr lang="ru-RU" sz="2000" dirty="0">
                <a:latin typeface="Times New Roman"/>
                <a:ea typeface="Times New Roman"/>
              </a:rPr>
              <a:t>эта </a:t>
            </a:r>
            <a:r>
              <a:rPr lang="ru-RU" sz="2000" dirty="0" smtClean="0">
                <a:latin typeface="Times New Roman"/>
                <a:ea typeface="Times New Roman"/>
              </a:rPr>
              <a:t>организация несет ответственность (п.3 </a:t>
            </a:r>
            <a:r>
              <a:rPr lang="ru-RU" sz="2000" dirty="0">
                <a:latin typeface="Times New Roman"/>
                <a:ea typeface="Times New Roman"/>
              </a:rPr>
              <a:t>ст. 1073 Гражданского кодекса РФ). </a:t>
            </a:r>
            <a:r>
              <a:rPr lang="ru-RU" sz="2000" dirty="0" smtClean="0">
                <a:latin typeface="Times New Roman"/>
                <a:ea typeface="Times New Roman"/>
              </a:rPr>
              <a:t>Верховный </a:t>
            </a:r>
            <a:r>
              <a:rPr lang="ru-RU" sz="2000" dirty="0">
                <a:latin typeface="Times New Roman"/>
                <a:ea typeface="Times New Roman"/>
              </a:rPr>
              <a:t>Суд указал, что такой надзор должен осуществляться в течение всего периода нахождения малолетних в образовательном учреждении, в том числе и на закреплённой за образовательным учреждением территории;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094" y="4504885"/>
            <a:ext cx="11404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3) в "урочные" дни учителя должны привлекаться к дежурству по школе не ранее чем за 20 минут до начала занятий и не позднее 20 минут после окончания их последнего занятия (п. 2.3 Особенностей режима рабочего времени педагогов, утв. приказом </a:t>
            </a:r>
            <a:r>
              <a:rPr lang="ru-RU" dirty="0" err="1">
                <a:latin typeface="Times New Roman"/>
                <a:ea typeface="Times New Roman"/>
              </a:rPr>
              <a:t>Минобрнауки</a:t>
            </a:r>
            <a:r>
              <a:rPr lang="ru-RU" dirty="0">
                <a:latin typeface="Times New Roman"/>
                <a:ea typeface="Times New Roman"/>
              </a:rPr>
              <a:t> России от 11 мая 2016 г. № 536). Значит, за обеспечение безопасности детей в школе и на её территории (школьном земельном участке) за 20 минут до начала занятий и в течение 20 минут после окончания уроков, отвечает школа.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094" y="5969467"/>
            <a:ext cx="11324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4) законодательством РФ установлена презумпция виновности </a:t>
            </a:r>
            <a:r>
              <a:rPr lang="ru-RU" dirty="0" smtClean="0">
                <a:latin typeface="Times New Roman"/>
                <a:ea typeface="Times New Roman"/>
              </a:rPr>
              <a:t>школы. Школа </a:t>
            </a:r>
            <a:r>
              <a:rPr lang="ru-RU" dirty="0">
                <a:latin typeface="Times New Roman"/>
                <a:ea typeface="Times New Roman"/>
              </a:rPr>
              <a:t>должна доказать отсутствие своей вины в причинении вреда учащимся, которые находятся на территории школы непосредственно после окончания занятий (не позднее 20 минут).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4" y="126293"/>
            <a:ext cx="1178364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0837" cy="1420837"/>
          </a:xfrm>
        </p:spPr>
      </p:pic>
      <p:sp>
        <p:nvSpPr>
          <p:cNvPr id="6" name="Прямоугольник 5"/>
          <p:cNvSpPr/>
          <p:nvPr/>
        </p:nvSpPr>
        <p:spPr>
          <a:xfrm>
            <a:off x="920151" y="5936328"/>
            <a:ext cx="12025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7355" y="124214"/>
            <a:ext cx="5064369" cy="689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Медицинское обслуживание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3711" y="956603"/>
            <a:ext cx="9355015" cy="1448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Организовать медицинское обслуживание детей в школьном лагере можно: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 договору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 медицинской организацией;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</a:t>
            </a:r>
            <a:r>
              <a:rPr lang="ru-RU" sz="22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самостоятельно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если у школы есть лицензия на медицинскую деятельность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67089" y="2670517"/>
            <a:ext cx="7974036" cy="1448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 каждом школьном лагере должны быть: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медицинский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пункт или медицинский кабинет;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изолятор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3711" y="4349621"/>
            <a:ext cx="9507414" cy="7244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Медицинский пункт или медицинский кабинет в школьном лагере нужно укомплектовать лекарствами и медицинскими изделиями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3711" y="5440392"/>
            <a:ext cx="9507413" cy="896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во время массовых мероприятий (спартакиад, костров, фестивалей, концертов, кинофильмов и др.) с детьми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находятся медицинские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работники.</a:t>
            </a:r>
          </a:p>
        </p:txBody>
      </p:sp>
      <p:pic>
        <p:nvPicPr>
          <p:cNvPr id="3074" name="Picture 2" descr="Справка в детский лагерь (форма 079/у) (Александров) | Парацель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4308"/>
            <a:ext cx="3417775" cy="19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2702" cy="1392702"/>
          </a:xfrm>
        </p:spPr>
      </p:pic>
      <p:sp>
        <p:nvSpPr>
          <p:cNvPr id="2" name="Прямоугольник 1"/>
          <p:cNvSpPr/>
          <p:nvPr/>
        </p:nvSpPr>
        <p:spPr>
          <a:xfrm>
            <a:off x="1589649" y="1059680"/>
            <a:ext cx="10241280" cy="473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Инструктажи по пожарной безопасности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Назначение ответственного за пожарную безопасность руководителем организации, в ведении которого находится лагерь отдыха, оздоровления детей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Обучения пожарно-техническому минимуму, конкретным действиям при пожаре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Разработка планов эвакуации при пожаре для всех основных зданий – спальных корпусов, комплекса столовой, кино/спортзала, клуба, если в них могут находиться больше 50 человек одновременно.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Обеспечение зданий, строений водными, порошковыми, воздушно-пенными, углекислотными огнетушителями, ящиками пожарными для песка, а также другим пожарным инвентарем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Проверка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аварийных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выходов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Исправность электропроводки и ОПС.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478" y="5792899"/>
            <a:ext cx="86505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Особое внимание на проведение ремонтно-строительных работ!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" y="6318493"/>
            <a:ext cx="11286392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40094" y="264890"/>
            <a:ext cx="5064369" cy="689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Пожарная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5288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6431" cy="1336431"/>
          </a:xfrm>
        </p:spPr>
      </p:pic>
      <p:sp>
        <p:nvSpPr>
          <p:cNvPr id="2" name="Прямоугольник 1"/>
          <p:cNvSpPr/>
          <p:nvPr/>
        </p:nvSpPr>
        <p:spPr>
          <a:xfrm>
            <a:off x="309490" y="815814"/>
            <a:ext cx="116154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 </a:t>
            </a:r>
            <a:r>
              <a:rPr lang="ru-RU" sz="2200" dirty="0" smtClean="0">
                <a:latin typeface="Times New Roman"/>
                <a:ea typeface="Times New Roman"/>
              </a:rPr>
              <a:t>- </a:t>
            </a:r>
            <a:r>
              <a:rPr lang="ru-RU" sz="2200" dirty="0">
                <a:latin typeface="Times New Roman"/>
                <a:ea typeface="Times New Roman"/>
              </a:rPr>
              <a:t>на спортивные площадки дети допускаются только в спортивной одежде и обуви;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движущиеся спортивные приспособления, углубления </a:t>
            </a:r>
            <a:r>
              <a:rPr lang="ru-RU" sz="2200" dirty="0" smtClean="0">
                <a:latin typeface="Times New Roman"/>
                <a:ea typeface="Times New Roman"/>
              </a:rPr>
              <a:t>и </a:t>
            </a:r>
            <a:r>
              <a:rPr lang="ru-RU" sz="2200" dirty="0">
                <a:latin typeface="Times New Roman"/>
                <a:ea typeface="Times New Roman"/>
              </a:rPr>
              <a:t>т.п. должны быть ограждены;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проводить мероприятия и пользоваться спортивным </a:t>
            </a:r>
            <a:r>
              <a:rPr lang="ru-RU" sz="2200" dirty="0" smtClean="0">
                <a:latin typeface="Times New Roman"/>
                <a:ea typeface="Times New Roman"/>
              </a:rPr>
              <a:t>инвентарем на </a:t>
            </a:r>
            <a:r>
              <a:rPr lang="ru-RU" sz="2200" dirty="0">
                <a:latin typeface="Times New Roman"/>
                <a:ea typeface="Times New Roman"/>
              </a:rPr>
              <a:t>сырой площадке </a:t>
            </a:r>
            <a:r>
              <a:rPr lang="ru-RU" sz="2200" b="1" dirty="0">
                <a:latin typeface="Times New Roman"/>
                <a:ea typeface="Times New Roman"/>
              </a:rPr>
              <a:t>не допускается;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дети должны быть обучены правильному и безопасному пользованию </a:t>
            </a:r>
            <a:r>
              <a:rPr lang="ru-RU" sz="2200" dirty="0" smtClean="0">
                <a:latin typeface="Times New Roman"/>
                <a:ea typeface="Times New Roman"/>
              </a:rPr>
              <a:t>оборудованием</a:t>
            </a:r>
            <a:r>
              <a:rPr lang="ru-RU" sz="2200" dirty="0">
                <a:latin typeface="Times New Roman"/>
                <a:ea typeface="Times New Roman"/>
              </a:rPr>
              <a:t>, спортинвентарем.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подготовка </a:t>
            </a:r>
            <a:r>
              <a:rPr lang="ru-RU" sz="2200" dirty="0">
                <a:latin typeface="Times New Roman"/>
                <a:ea typeface="Times New Roman"/>
              </a:rPr>
              <a:t>мест спортивных </a:t>
            </a:r>
            <a:r>
              <a:rPr lang="ru-RU" sz="2200" dirty="0" smtClean="0">
                <a:latin typeface="Times New Roman"/>
                <a:ea typeface="Times New Roman"/>
              </a:rPr>
              <a:t>мероприятий.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обеспечение исправности </a:t>
            </a:r>
            <a:r>
              <a:rPr lang="ru-RU" sz="2200" dirty="0">
                <a:latin typeface="Times New Roman"/>
                <a:ea typeface="Times New Roman"/>
              </a:rPr>
              <a:t>спортивного </a:t>
            </a:r>
            <a:r>
              <a:rPr lang="ru-RU" sz="2200" dirty="0" smtClean="0">
                <a:latin typeface="Times New Roman"/>
                <a:ea typeface="Times New Roman"/>
              </a:rPr>
              <a:t>инвентаря, страховки на </a:t>
            </a:r>
            <a:r>
              <a:rPr lang="ru-RU" sz="2200" dirty="0">
                <a:latin typeface="Times New Roman"/>
                <a:ea typeface="Times New Roman"/>
              </a:rPr>
              <a:t>гимнастических снарядах.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во </a:t>
            </a:r>
            <a:r>
              <a:rPr lang="ru-RU" sz="2200" dirty="0">
                <a:latin typeface="Times New Roman"/>
                <a:ea typeface="Times New Roman"/>
              </a:rPr>
              <a:t>время проведения спортивных мероприятий дети должны находиться вместе с вожатыми, воспитателями.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врач </a:t>
            </a:r>
            <a:r>
              <a:rPr lang="ru-RU" sz="2200" dirty="0">
                <a:latin typeface="Times New Roman"/>
                <a:ea typeface="Times New Roman"/>
              </a:rPr>
              <a:t>лагеря обязан присутствовать на всех спортивно-массовых </a:t>
            </a:r>
            <a:r>
              <a:rPr lang="ru-RU" sz="2200" dirty="0" smtClean="0">
                <a:latin typeface="Times New Roman"/>
                <a:ea typeface="Times New Roman"/>
              </a:rPr>
              <a:t>мероприятиях.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детские </a:t>
            </a:r>
            <a:r>
              <a:rPr lang="ru-RU" sz="2200" dirty="0">
                <a:latin typeface="Times New Roman"/>
                <a:ea typeface="Times New Roman"/>
              </a:rPr>
              <a:t>спортивные команды направляются на соревнования только в сопровождении вожатых, </a:t>
            </a:r>
            <a:r>
              <a:rPr lang="ru-RU" sz="2200" dirty="0" smtClean="0">
                <a:latin typeface="Times New Roman"/>
                <a:ea typeface="Times New Roman"/>
              </a:rPr>
              <a:t>воспитателей.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во время </a:t>
            </a:r>
            <a:r>
              <a:rPr lang="ru-RU" sz="2200" dirty="0">
                <a:latin typeface="Times New Roman"/>
                <a:ea typeface="Times New Roman"/>
              </a:rPr>
              <a:t>массовых мероприятий (спартакиад, костров, фестивалей, </a:t>
            </a:r>
            <a:r>
              <a:rPr lang="ru-RU" sz="2200" dirty="0" smtClean="0">
                <a:latin typeface="Times New Roman"/>
                <a:ea typeface="Times New Roman"/>
              </a:rPr>
              <a:t>концертов</a:t>
            </a:r>
            <a:r>
              <a:rPr lang="ru-RU" sz="2200" dirty="0">
                <a:latin typeface="Times New Roman"/>
                <a:ea typeface="Times New Roman"/>
              </a:rPr>
              <a:t>, кинофильмов и др.) с детьми находятся директор лагеря, вожатые, воспитатели отрядов, </a:t>
            </a:r>
            <a:r>
              <a:rPr lang="ru-RU" sz="2200" dirty="0" smtClean="0">
                <a:latin typeface="Times New Roman"/>
                <a:ea typeface="Times New Roman"/>
              </a:rPr>
              <a:t>медицинские </a:t>
            </a:r>
            <a:r>
              <a:rPr lang="ru-RU" sz="2200" dirty="0">
                <a:latin typeface="Times New Roman"/>
                <a:ea typeface="Times New Roman"/>
              </a:rPr>
              <a:t>работники.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занятия </a:t>
            </a:r>
            <a:r>
              <a:rPr lang="ru-RU" sz="2200" dirty="0">
                <a:latin typeface="Times New Roman"/>
                <a:ea typeface="Times New Roman"/>
              </a:rPr>
              <a:t>детей в спортивных секциях согласовываются с врачом лагеря.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6996" y="173917"/>
            <a:ext cx="7360391" cy="474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Физическая безопасность – активные игры, спорт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6035040" y="939100"/>
            <a:ext cx="595063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/>
                <a:ea typeface="Times New Roman"/>
              </a:rPr>
              <a:t> </a:t>
            </a:r>
            <a:r>
              <a:rPr lang="ru-RU" sz="2200" dirty="0" smtClean="0">
                <a:latin typeface="Times New Roman"/>
                <a:ea typeface="Times New Roman"/>
              </a:rPr>
              <a:t>- в </a:t>
            </a:r>
            <a:r>
              <a:rPr lang="ru-RU" sz="2200" dirty="0">
                <a:latin typeface="Times New Roman"/>
                <a:ea typeface="Times New Roman"/>
              </a:rPr>
              <a:t>технической мастерской, кружках, секциях </a:t>
            </a:r>
            <a:r>
              <a:rPr lang="ru-RU" sz="2200" dirty="0" smtClean="0">
                <a:latin typeface="Times New Roman"/>
                <a:ea typeface="Times New Roman"/>
              </a:rPr>
              <a:t>и </a:t>
            </a:r>
            <a:r>
              <a:rPr lang="ru-RU" sz="2200" dirty="0">
                <a:latin typeface="Times New Roman"/>
                <a:ea typeface="Times New Roman"/>
              </a:rPr>
              <a:t>т.д. руководители кружков несут ответственность за обеспечение безопасности жизни и здоровья детей, отвечают за исправность инструментов, электроприборов, наличие запирающих устройств электрических шкафов и рубильников, движущихся частей станков, механизмов и другого оборудования, достаточное естественное и искусственное освещение, использование материалов, безопасных для здоровья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endParaRPr lang="ru-RU" sz="2200" dirty="0">
              <a:latin typeface="Times New Roman"/>
              <a:ea typeface="Times New Roman"/>
            </a:endParaRP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- перед </a:t>
            </a:r>
            <a:r>
              <a:rPr lang="ru-RU" sz="2200" dirty="0">
                <a:latin typeface="Times New Roman"/>
                <a:ea typeface="Times New Roman"/>
              </a:rPr>
              <a:t>занятием руководитель кружка знакомит каждого ребенка на рабочем месте с правилами обращения с оборудованием, инструментами, показывает безопасные методы и приемы работы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xn--1-7sb4aqiec2d.xn--p1ai/wp-content/uploads/2015/04/DSCN2145-1030x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246"/>
            <a:ext cx="5956090" cy="44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11680" y="242668"/>
            <a:ext cx="9973994" cy="454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в технических мастерских и на занятиях в кружках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76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1532</Words>
  <Application>Microsoft Office PowerPoint</Application>
  <PresentationFormat>Широкоэкранный</PresentationFormat>
  <Paragraphs>117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1_Тема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Елена Станиславовна Боярова</cp:lastModifiedBy>
  <cp:revision>295</cp:revision>
  <cp:lastPrinted>2023-04-18T10:43:47Z</cp:lastPrinted>
  <dcterms:created xsi:type="dcterms:W3CDTF">2017-01-12T11:53:49Z</dcterms:created>
  <dcterms:modified xsi:type="dcterms:W3CDTF">2023-04-20T06:43:24Z</dcterms:modified>
</cp:coreProperties>
</file>