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5" autoAdjust="0"/>
    <p:restoredTop sz="94660"/>
  </p:normalViewPr>
  <p:slideViewPr>
    <p:cSldViewPr>
      <p:cViewPr varScale="1">
        <p:scale>
          <a:sx n="79" d="100"/>
          <a:sy n="79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614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27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01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0321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99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932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145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005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465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50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731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27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890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637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60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501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23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51DC6B-D56E-4329-A45C-BBE67A30078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B22675-485F-4276-A53E-E4EB1A6AD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86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Когнитивные нарушения у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-1058513"/>
            <a:ext cx="791986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ЗПР не является тотальным недоразвитием, а выражается в замедлении темпа психического развития. Следует понимать, что состояние носит обратимый характер, но при условии должного специфического обучения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детей с ЗПР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Для обучения и воспитания детей с ЗПР в нашей стране созданы специальные коррекционные учреждения VII вида. Ведущим в воспитании и обучении детей с ЗПР являются профилактика и ранняя коррекция отставания в развитии. В основу специализированной помощи положен принцип единства диагностики и коррекции нарушений. Практика показывает целесообразность и эффективность ранней и своевременной помощи ребенку. Профилактику трудностей школьного обучения и адаптации необходимо проводить в наиболее ранние сроки. При качественной квалифицированной помощи детям с ЗПР значительная часть учащихся может быть подготовлена к успешному обучению в средней школе.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Умственная  отсталость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Группа состояний, обусловленных врожденным или рано приобретенным недоразвитием психики с выраженной недостаточностью интеллекта. У больных отмечается нарушение когнитивных, речевых, моторных и социальных способностей. </a:t>
            </a:r>
            <a:r>
              <a:rPr lang="ru-RU" dirty="0"/>
              <a:t>Умственная отсталость имеет необратимый </a:t>
            </a:r>
            <a:r>
              <a:rPr lang="ru-RU" dirty="0" smtClean="0"/>
              <a:t>характер.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возникновения умственной отсталости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генетические </a:t>
            </a:r>
            <a:r>
              <a:rPr lang="ru-RU" dirty="0" smtClean="0"/>
              <a:t>заболевания (95%).</a:t>
            </a:r>
          </a:p>
          <a:p>
            <a:r>
              <a:rPr lang="ru-RU" dirty="0"/>
              <a:t>экзогенные факторы: травмы, интоксикации, инфекции, гипоксия </a:t>
            </a:r>
            <a:r>
              <a:rPr lang="ru-RU" dirty="0" smtClean="0"/>
              <a:t>плода.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Стадии умственной отсталости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Легкая умственная отсталость;</a:t>
            </a:r>
          </a:p>
          <a:p>
            <a:r>
              <a:rPr lang="ru-RU" dirty="0" smtClean="0"/>
              <a:t>Умеренная умственная отсталость;</a:t>
            </a:r>
          </a:p>
          <a:p>
            <a:r>
              <a:rPr lang="ru-RU" dirty="0" smtClean="0"/>
              <a:t>Тяжелая умственная отсталость;</a:t>
            </a:r>
          </a:p>
          <a:p>
            <a:r>
              <a:rPr lang="ru-RU" dirty="0" smtClean="0"/>
              <a:t>Глубокая умственная отсталость.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Психологические особенности детей с умственной отсталостью.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первом году жизни умственная отсталость проявляется отставанием в развитии моторики и недостаточностью </a:t>
            </a:r>
            <a:r>
              <a:rPr lang="ru-RU" dirty="0" smtClean="0"/>
              <a:t>эмоциональной сферы.</a:t>
            </a:r>
          </a:p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2—3-м году умственная отсталость проявляется, прежде всего, в особенностях игровой деятельности. Игры отличаются манипулированием и непониманием игровых правил. У детей отмечается крайне низкая познавательная и коммуникативная активность. Они с трудом овладевают навыками самообслуживания.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Интеллектуальная </a:t>
            </a:r>
            <a:r>
              <a:rPr lang="ru-RU" dirty="0"/>
              <a:t>недостаточность наиболее ярко себя проявляет с началом обучения в школе (7 — 8 лет). Недостаточная способность к отвлеченному мышлению находит свое отражение в слабости предпосылок интеллекта, в частности внимания, памяти, психической работоспособности.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934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Легкая умственная отсталость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	Дети с легкой степенью умственной отсталости имеют уровень </a:t>
            </a:r>
            <a:r>
              <a:rPr lang="ru-RU" dirty="0"/>
              <a:t>IQ </a:t>
            </a:r>
            <a:r>
              <a:rPr lang="ru-RU" dirty="0" smtClean="0"/>
              <a:t>к от 50 </a:t>
            </a:r>
            <a:r>
              <a:rPr lang="ru-RU" dirty="0"/>
              <a:t>до 69 баллов. В</a:t>
            </a:r>
            <a:r>
              <a:rPr lang="ru-RU" dirty="0" smtClean="0"/>
              <a:t>нешне </a:t>
            </a:r>
            <a:r>
              <a:rPr lang="ru-RU" dirty="0"/>
              <a:t>практически ничем не отличаются от своих здоровых сверстников. </a:t>
            </a:r>
            <a:r>
              <a:rPr lang="ru-RU" dirty="0" smtClean="0"/>
              <a:t>Проблемы начинаются </a:t>
            </a:r>
            <a:r>
              <a:rPr lang="ru-RU" dirty="0"/>
              <a:t>в школьном возрасте: детям тяжело воспринимать и запоминать </a:t>
            </a:r>
            <a:r>
              <a:rPr lang="ru-RU" dirty="0" smtClean="0"/>
              <a:t>информацию, </a:t>
            </a:r>
            <a:r>
              <a:rPr lang="ru-RU" dirty="0"/>
              <a:t>им трудно сконцентрироваться на выполнении задания, они постоянно отвлекаются</a:t>
            </a:r>
            <a:r>
              <a:rPr lang="ru-RU" dirty="0" smtClean="0"/>
              <a:t>.</a:t>
            </a:r>
            <a:r>
              <a:rPr lang="ru-RU" dirty="0"/>
              <a:t> Они могут быть замкнутыми, нелюдимыми, тяжело идти на контакт и панически бояться всего нового, в частности новых знакомств. А бывает, что такой ребенок напротив гиперактивен, он излишне дурачится, совершает какие-то странные поступки, таким образом, пытаясь проявить себя, привлечь к себе внимание. </a:t>
            </a:r>
            <a:r>
              <a:rPr lang="ru-RU" dirty="0" smtClean="0"/>
              <a:t>Дети </a:t>
            </a:r>
            <a:r>
              <a:rPr lang="ru-RU" dirty="0"/>
              <a:t>могут слишком наивными и внушаемыми, поэтому могут </a:t>
            </a:r>
            <a:r>
              <a:rPr lang="ru-RU" dirty="0" smtClean="0"/>
              <a:t>попасть под </a:t>
            </a:r>
            <a:r>
              <a:rPr lang="ru-RU" dirty="0"/>
              <a:t>дурное влияние.</a:t>
            </a:r>
            <a:br>
              <a:rPr lang="ru-RU" dirty="0"/>
            </a:br>
            <a:r>
              <a:rPr lang="ru-RU" dirty="0" smtClean="0"/>
              <a:t>	Как </a:t>
            </a:r>
            <a:r>
              <a:rPr lang="ru-RU" dirty="0"/>
              <a:t>правило, дети с легкой степенью умственной отсталостью могут учиться в коррекционной школе по специальной облегченной программе. В дальнейшем они могут получить средне-специальное образование и найти себе достойную рабочую профессию, обзавестись семьей и детьми.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Умеренная умственная отсталость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		При </a:t>
            </a:r>
            <a:r>
              <a:rPr lang="ru-RU" dirty="0"/>
              <a:t>умеренной (средней) форме умственной отсталости у детей уровень IQ варьируется от 35 до 49 баллов. Дети с умеренной формой умственной отсталости внешне отличаются от здоровых детей: их лицо практически лишено мимики, глаза мигают очень редко</a:t>
            </a:r>
            <a:r>
              <a:rPr lang="ru-RU" dirty="0" smtClean="0"/>
              <a:t>.</a:t>
            </a:r>
            <a:r>
              <a:rPr lang="ru-RU" dirty="0"/>
              <a:t> Походка у таких детей медлительная и скованная, очень плохо развита мелкая </a:t>
            </a:r>
            <a:r>
              <a:rPr lang="ru-RU" dirty="0" smtClean="0"/>
              <a:t>моторика.</a:t>
            </a:r>
          </a:p>
          <a:p>
            <a:pPr algn="just">
              <a:buNone/>
            </a:pPr>
            <a:r>
              <a:rPr lang="ru-RU" dirty="0" smtClean="0"/>
              <a:t>    		У </a:t>
            </a:r>
            <a:r>
              <a:rPr lang="ru-RU" dirty="0"/>
              <a:t>детей с умеренной формой умственной отсталости есть серьезные проблемы с восприятием и выражением информации, собственных </a:t>
            </a:r>
            <a:r>
              <a:rPr lang="ru-RU" dirty="0" smtClean="0"/>
              <a:t>эмоций.</a:t>
            </a:r>
            <a:r>
              <a:rPr lang="ru-RU" dirty="0"/>
              <a:t> Память очень ограниченная и </a:t>
            </a:r>
            <a:r>
              <a:rPr lang="ru-RU" dirty="0" smtClean="0"/>
              <a:t>избирательная.</a:t>
            </a:r>
          </a:p>
          <a:p>
            <a:pPr algn="just">
              <a:buNone/>
            </a:pPr>
            <a:r>
              <a:rPr lang="ru-RU" dirty="0" smtClean="0"/>
              <a:t>      	Детей возможно </a:t>
            </a:r>
            <a:r>
              <a:rPr lang="ru-RU" dirty="0"/>
              <a:t>научить навыкам самообслуживания, а вот со школьным обучением уже возникают серьезные проблемы. Даже чтение и простейший счет могут стать невыполнимой задачей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	О </a:t>
            </a:r>
            <a:r>
              <a:rPr lang="ru-RU" dirty="0"/>
              <a:t>получении какого-либо образовании речи уже не идет, но в дальнейшем люди с умеренной формой умственной отсталости могут выполнять какую-то простую работу, не требующую принятия решений. Жить они могут и дома, в семье, под присмотром близких.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Тяжелая умственная отсталость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		Тяжелая </a:t>
            </a:r>
            <a:r>
              <a:rPr lang="ru-RU" dirty="0"/>
              <a:t>форма умственной отсталости у детей характеризуется серьезным органическим поражением головного мозга и интеллектом, не превышающим 34 балла. При этой форме умственной отсталости практически полностью отсутствует речь и </a:t>
            </a:r>
            <a:r>
              <a:rPr lang="ru-RU" dirty="0" smtClean="0"/>
              <a:t>мышление, и больные </a:t>
            </a:r>
            <a:r>
              <a:rPr lang="ru-RU" dirty="0"/>
              <a:t>общаются только при помощи мычания и нечленораздельных звуков. Чаще всего, дети не могут ходить самостоятельно, имеют множественные внутренние пороки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Дети практически </a:t>
            </a:r>
            <a:r>
              <a:rPr lang="ru-RU" dirty="0"/>
              <a:t>не способны испытывать осознанные эмоции, но во время неконтролируемых вспышек гнева могут быть агрессивны и опасны для окружающих. Часто причиняют вред </a:t>
            </a:r>
            <a:r>
              <a:rPr lang="ru-RU" dirty="0" smtClean="0"/>
              <a:t>себе.</a:t>
            </a:r>
            <a:r>
              <a:rPr lang="ru-RU" dirty="0"/>
              <a:t> </a:t>
            </a:r>
            <a:endParaRPr lang="ru-RU" dirty="0" smtClean="0"/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		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Глубокая умственная отсталость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	Ребенок </a:t>
            </a:r>
            <a:r>
              <a:rPr lang="ru-RU" dirty="0"/>
              <a:t>с глубокой степенью умственной отсталости совсем необучаем, не способен даже на элементарные навыки самообслуживания, не контролирует процессы мочеиспускания и дефекации, не отличает съедобное от несъедобного, холодное от горячего, не способен чувствовать насыщение, открыто занимается онанизмом.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	Часто </a:t>
            </a:r>
            <a:r>
              <a:rPr lang="ru-RU" dirty="0"/>
              <a:t>дети не могут жить и воспитываться в обычной семье, и их определяют в специализированные </a:t>
            </a:r>
            <a:r>
              <a:rPr lang="ru-RU" dirty="0" smtClean="0"/>
              <a:t>интернаты.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Задержка психического развития.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   	Задержка </a:t>
            </a:r>
            <a:r>
              <a:rPr lang="ru-RU" b="1" dirty="0"/>
              <a:t>психического развития </a:t>
            </a:r>
            <a:r>
              <a:rPr lang="ru-RU" dirty="0"/>
              <a:t>– это пограничное состояние между нормой и умственной отсталостью, выражающееся в замедлении темпа нормального психического развития, а именно в развитии мышления, </a:t>
            </a:r>
            <a:r>
              <a:rPr lang="ru-RU" dirty="0" smtClean="0"/>
              <a:t>памяти</a:t>
            </a:r>
            <a:r>
              <a:rPr lang="ru-RU" u="sng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внимания, эмоциональной и волевой сферах.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	Это </a:t>
            </a:r>
            <a:r>
              <a:rPr lang="ru-RU" dirty="0"/>
              <a:t>проявляется в скудной интеллектуальной деятельности, ограниченности знаний и представлений, доминировании игровых интересов, быстрой утомляемости от интеллектуальной работы. Иными словами, ребенок ведет себя инфантильно. Его поведение не соответствует реальному возрасту и повторяет поведение детей более младшего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Лечебно-педагогическая работа.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Большое </a:t>
            </a:r>
            <a:r>
              <a:rPr lang="ru-RU" dirty="0"/>
              <a:t>значение в улучшении нервно-психического развития имеют логопедические и </a:t>
            </a:r>
            <a:r>
              <a:rPr lang="ru-RU" dirty="0" err="1"/>
              <a:t>психокоррекционные</a:t>
            </a:r>
            <a:r>
              <a:rPr lang="ru-RU" dirty="0"/>
              <a:t> занятия, лечебная физкультура, общие оздоровительные мероприятия. Школьники обучаются по адаптированным программам в соответствии со специальным образовательным стандартом.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Учебно-воспитательная </a:t>
            </a:r>
            <a:r>
              <a:rPr lang="ru-RU" dirty="0"/>
              <a:t>работа включает начальные этапы </a:t>
            </a:r>
            <a:r>
              <a:rPr lang="ru-RU" dirty="0" smtClean="0"/>
              <a:t>организации трудового </a:t>
            </a:r>
            <a:r>
              <a:rPr lang="ru-RU" dirty="0"/>
              <a:t>обучения, которое занимает одно из основных мест в процессе подготовки умственно отсталых детей </a:t>
            </a:r>
            <a:r>
              <a:rPr lang="ru-RU" dirty="0" smtClean="0"/>
              <a:t>к  самостоятельной </a:t>
            </a:r>
            <a:r>
              <a:rPr lang="ru-RU" dirty="0"/>
              <a:t>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32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возникновения задержки психического развития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биологические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беременности,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недоношенность;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родовые травмы;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генетические заболевания;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тяжелые соматические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заболевания;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инфекции в раннем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возрасте;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слуха и зрения.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социальные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педагогическая запущенность;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систематические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психотравмы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неприемлемые условия воспитания;</a:t>
            </a:r>
          </a:p>
          <a:p>
            <a:pPr>
              <a:buFont typeface="Wingdings" pitchFamily="2" charset="2"/>
              <a:buChar char="§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задержки психического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конституционального генеза;</a:t>
            </a:r>
          </a:p>
          <a:p>
            <a:r>
              <a:rPr lang="ru-RU" dirty="0" smtClean="0"/>
              <a:t> </a:t>
            </a:r>
            <a:r>
              <a:rPr lang="ru-RU" dirty="0"/>
              <a:t>соматогенного генеза;</a:t>
            </a:r>
          </a:p>
          <a:p>
            <a:r>
              <a:rPr lang="ru-RU" dirty="0" smtClean="0"/>
              <a:t> </a:t>
            </a:r>
            <a:r>
              <a:rPr lang="ru-RU" dirty="0"/>
              <a:t>психогенного генеза;</a:t>
            </a:r>
          </a:p>
          <a:p>
            <a:r>
              <a:rPr lang="ru-RU" dirty="0" smtClean="0"/>
              <a:t> </a:t>
            </a:r>
            <a:r>
              <a:rPr lang="ru-RU" dirty="0"/>
              <a:t>церебрально-органического генеза.</a:t>
            </a:r>
            <a:br>
              <a:rPr lang="ru-RU" dirty="0"/>
            </a:br>
            <a:r>
              <a:rPr lang="ru-RU" dirty="0" smtClean="0"/>
              <a:t>                                               К.С</a:t>
            </a:r>
            <a:r>
              <a:rPr lang="ru-RU" dirty="0"/>
              <a:t>. Лебединская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Задержка конституционального генеза.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К данному </a:t>
            </a:r>
            <a:r>
              <a:rPr lang="ru-RU" dirty="0"/>
              <a:t>типу относят наследственно обусловленный </a:t>
            </a:r>
            <a:r>
              <a:rPr lang="ru-RU" dirty="0" smtClean="0"/>
              <a:t>психический (</a:t>
            </a:r>
            <a:r>
              <a:rPr lang="ru-RU" dirty="0"/>
              <a:t>психофизический) инфантилизм.</a:t>
            </a:r>
          </a:p>
          <a:p>
            <a:pPr algn="just">
              <a:buNone/>
            </a:pPr>
            <a:r>
              <a:rPr lang="ru-RU" dirty="0"/>
              <a:t>	Детям с психическим инфантилизмом свойственны общая живость, повышенный интерес к окружающему, отсутствие инертности, </a:t>
            </a:r>
            <a:r>
              <a:rPr lang="ru-RU" dirty="0" err="1"/>
              <a:t>тугоподвижности</a:t>
            </a:r>
            <a:r>
              <a:rPr lang="ru-RU" dirty="0"/>
              <a:t> психических процессов. Их развитие отстает от возрастной нормы, соответствуя более ранней стадии развития. Они с головой вовлекаются в игровую деятельность, творчески проявляя себя, очень подвижны.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Задержка психического развития соматогенного генеза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Данный </a:t>
            </a:r>
            <a:r>
              <a:rPr lang="ru-RU" dirty="0"/>
              <a:t>тип обусловлен хроническими соматическими заболеваниями сердца, легких, почек, печени, эндокринной системы и др</a:t>
            </a:r>
            <a:r>
              <a:rPr lang="ru-RU" dirty="0" smtClean="0"/>
              <a:t>.</a:t>
            </a:r>
            <a:r>
              <a:rPr lang="ru-RU" dirty="0"/>
              <a:t> Соматические заболевания вызывают упадок сил, снижают активность деятельности. Это формирует такие особенности характера, как неуверенность в своих силах, различного рода опасения, сомнения, </a:t>
            </a:r>
            <a:r>
              <a:rPr lang="ru-RU" dirty="0" smtClean="0"/>
              <a:t>робость.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Задержка психического развития психогенного генеза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Данный тип связан </a:t>
            </a:r>
            <a:r>
              <a:rPr lang="ru-RU" dirty="0"/>
              <a:t>с неблагоприятными условиями воспитания (</a:t>
            </a:r>
            <a:r>
              <a:rPr lang="ru-RU" dirty="0" err="1"/>
              <a:t>гипер</a:t>
            </a:r>
            <a:r>
              <a:rPr lang="ru-RU" dirty="0"/>
              <a:t>- или </a:t>
            </a:r>
            <a:r>
              <a:rPr lang="ru-RU" dirty="0" err="1"/>
              <a:t>гипоопека</a:t>
            </a:r>
            <a:r>
              <a:rPr lang="ru-RU" dirty="0"/>
              <a:t>) и психотравмирующим воздействием среды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/>
              <a:t>Если ребенок развивается в условиях дефицита внимания, он приобретает такие черты, как бесконтрольность над собственными эмоциями, импульсивность, безответственность. </a:t>
            </a:r>
            <a:r>
              <a:rPr lang="ru-RU" dirty="0" err="1"/>
              <a:t>Гиперопека</a:t>
            </a:r>
            <a:r>
              <a:rPr lang="ru-RU" dirty="0"/>
              <a:t> приводит к эгоцентризму, безволию, тунеядству. В целом, ребенок имеет хорошо развитые психические функции </a:t>
            </a:r>
            <a:r>
              <a:rPr lang="ru-RU" dirty="0" smtClean="0"/>
              <a:t>(память, мышление</a:t>
            </a:r>
            <a:r>
              <a:rPr lang="ru-RU" dirty="0"/>
              <a:t>, внимание), но при этом может не уметь читать, считать, не знает элементарных геометрических, математических понятий.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Задержка психического развития церебрально-органического генеза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Этот </a:t>
            </a:r>
            <a:r>
              <a:rPr lang="ru-RU" dirty="0"/>
              <a:t>тип встречается наиболее часто и обусловлен  органическим поражением ЦНС во время беременности, родов и на протяжении первого года жизни. Но это органическое поражение носит очаговый характер и не вызывает стойкого нарушения познавательной деятельности, не приводит к умственной отсталости. Незрелость и инфантилизм проявляются во всех сферах.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детей с ЗПР всех видов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Ребенок </a:t>
            </a:r>
            <a:r>
              <a:rPr lang="ru-RU" dirty="0"/>
              <a:t>с </a:t>
            </a:r>
            <a:r>
              <a:rPr lang="ru-RU" dirty="0" smtClean="0"/>
              <a:t>ЗПР наивен, несамостоятелен, часто </a:t>
            </a:r>
            <a:r>
              <a:rPr lang="ru-RU" dirty="0"/>
              <a:t>конфликтует со сверстниками, не </a:t>
            </a:r>
            <a:r>
              <a:rPr lang="ru-RU" dirty="0" smtClean="0"/>
              <a:t>выполняет </a:t>
            </a:r>
            <a:r>
              <a:rPr lang="ru-RU" dirty="0"/>
              <a:t>школьных </a:t>
            </a:r>
            <a:r>
              <a:rPr lang="ru-RU" dirty="0" smtClean="0"/>
              <a:t>требований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Ребенок затрудняется </a:t>
            </a:r>
            <a:r>
              <a:rPr lang="ru-RU" dirty="0"/>
              <a:t>в организации собственной целенаправленной деятельности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Ребенок медленно воспринимает и перерабатывает информацию.</a:t>
            </a:r>
          </a:p>
          <a:p>
            <a:r>
              <a:rPr lang="ru-RU" dirty="0"/>
              <a:t>У детей </a:t>
            </a:r>
            <a:r>
              <a:rPr lang="ru-RU" dirty="0" smtClean="0"/>
              <a:t>низкий </a:t>
            </a:r>
            <a:r>
              <a:rPr lang="ru-RU" dirty="0"/>
              <a:t>уровень работоспособности, быстрая </a:t>
            </a:r>
            <a:r>
              <a:rPr lang="ru-RU" dirty="0" smtClean="0"/>
              <a:t>утомляемость.</a:t>
            </a:r>
          </a:p>
          <a:p>
            <a:r>
              <a:rPr lang="ru-RU" dirty="0"/>
              <a:t>Для них недоступно обучение по программе массовой </a:t>
            </a:r>
            <a:r>
              <a:rPr lang="ru-RU" dirty="0" smtClean="0"/>
              <a:t>школы.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318</TotalTime>
  <Words>549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Натуральные материалы</vt:lpstr>
      <vt:lpstr>Когнитивные нарушения у детей</vt:lpstr>
      <vt:lpstr>Задержка психического развития.</vt:lpstr>
      <vt:lpstr>Причины возникновения задержки психического развития</vt:lpstr>
      <vt:lpstr>Виды задержки психического развития</vt:lpstr>
      <vt:lpstr>Задержка конституционального генеза.</vt:lpstr>
      <vt:lpstr>Задержка психического развития соматогенного генеза</vt:lpstr>
      <vt:lpstr>Задержка психического развития психогенного генеза</vt:lpstr>
      <vt:lpstr>Задержка психического развития церебрально-органического генеза</vt:lpstr>
      <vt:lpstr>Особенности детей с ЗПР всех видов</vt:lpstr>
      <vt:lpstr>Слайд 10</vt:lpstr>
      <vt:lpstr>Обучение детей с ЗПР</vt:lpstr>
      <vt:lpstr>Умственная  отсталость</vt:lpstr>
      <vt:lpstr>Причины возникновения умственной отсталости</vt:lpstr>
      <vt:lpstr>Стадии умственной отсталости</vt:lpstr>
      <vt:lpstr>Психологические особенности детей с умственной отсталостью. </vt:lpstr>
      <vt:lpstr>Легкая умственная отсталость</vt:lpstr>
      <vt:lpstr>Умеренная умственная отсталость</vt:lpstr>
      <vt:lpstr>Тяжелая умственная отсталость</vt:lpstr>
      <vt:lpstr>Глубокая умственная отсталость</vt:lpstr>
      <vt:lpstr>Лечебно-педагогическая работа.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2023-03-17T10:52:17Z</dcterms:created>
  <dcterms:modified xsi:type="dcterms:W3CDTF">2023-03-27T07:50:16Z</dcterms:modified>
</cp:coreProperties>
</file>