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7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6" r:id="rId14"/>
    <p:sldId id="269" r:id="rId15"/>
    <p:sldId id="277" r:id="rId16"/>
    <p:sldId id="270" r:id="rId17"/>
    <p:sldId id="278" r:id="rId18"/>
    <p:sldId id="271" r:id="rId19"/>
    <p:sldId id="279" r:id="rId20"/>
    <p:sldId id="272" r:id="rId21"/>
    <p:sldId id="280" r:id="rId22"/>
    <p:sldId id="273" r:id="rId23"/>
    <p:sldId id="274" r:id="rId24"/>
    <p:sldId id="275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400"/>
              <a:t>Отношение</a:t>
            </a:r>
            <a:r>
              <a:rPr lang="ru-RU" sz="1400" baseline="0"/>
              <a:t> воспитанников к общественно-полезному труду</a:t>
            </a:r>
            <a:endParaRPr lang="ru-RU" sz="1400"/>
          </a:p>
        </c:rich>
      </c:tx>
      <c:layout>
        <c:manualLayout>
          <c:xMode val="edge"/>
          <c:yMode val="edge"/>
          <c:x val="0.12472922134733277"/>
          <c:y val="1.3888888888889074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Проценты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Самостоятельно</c:v>
                </c:pt>
                <c:pt idx="1">
                  <c:v>По требованию</c:v>
                </c:pt>
                <c:pt idx="2">
                  <c:v>Под контролем</c:v>
                </c:pt>
                <c:pt idx="3">
                  <c:v>Отказываются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0.36000000000000032</c:v>
                </c:pt>
                <c:pt idx="1">
                  <c:v>0.1</c:v>
                </c:pt>
                <c:pt idx="2">
                  <c:v>0.48000000000000032</c:v>
                </c:pt>
                <c:pt idx="3">
                  <c:v>6.0000000000000338E-2</c:v>
                </c:pt>
              </c:numCache>
            </c:numRef>
          </c:val>
        </c:ser>
        <c:axId val="162497280"/>
        <c:axId val="162498816"/>
      </c:barChart>
      <c:catAx>
        <c:axId val="162497280"/>
        <c:scaling>
          <c:orientation val="minMax"/>
        </c:scaling>
        <c:axPos val="b"/>
        <c:numFmt formatCode="General" sourceLinked="0"/>
        <c:tickLblPos val="nextTo"/>
        <c:crossAx val="162498816"/>
        <c:crosses val="autoZero"/>
        <c:auto val="1"/>
        <c:lblAlgn val="ctr"/>
        <c:lblOffset val="100"/>
      </c:catAx>
      <c:valAx>
        <c:axId val="162498816"/>
        <c:scaling>
          <c:orientation val="minMax"/>
        </c:scaling>
        <c:axPos val="l"/>
        <c:majorGridlines/>
        <c:numFmt formatCode="0%" sourceLinked="1"/>
        <c:tickLblPos val="nextTo"/>
        <c:crossAx val="162497280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400"/>
              <a:t>Выполнение трудовых поручений воспитанниками</a:t>
            </a:r>
          </a:p>
        </c:rich>
      </c:tx>
      <c:layout>
        <c:manualLayout>
          <c:xMode val="edge"/>
          <c:yMode val="edge"/>
          <c:x val="0.12472922134733277"/>
          <c:y val="1.3888888888889063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Проценты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Самостоятельно</c:v>
                </c:pt>
                <c:pt idx="1">
                  <c:v>По требованию</c:v>
                </c:pt>
                <c:pt idx="2">
                  <c:v>Под контролем</c:v>
                </c:pt>
                <c:pt idx="3">
                  <c:v>Отказываются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0.36000000000000032</c:v>
                </c:pt>
                <c:pt idx="1">
                  <c:v>0.1</c:v>
                </c:pt>
                <c:pt idx="2">
                  <c:v>0.48000000000000032</c:v>
                </c:pt>
                <c:pt idx="3">
                  <c:v>6.0000000000000032E-2</c:v>
                </c:pt>
              </c:numCache>
            </c:numRef>
          </c:val>
        </c:ser>
        <c:axId val="163517952"/>
        <c:axId val="163519488"/>
      </c:barChart>
      <c:catAx>
        <c:axId val="163517952"/>
        <c:scaling>
          <c:orientation val="minMax"/>
        </c:scaling>
        <c:axPos val="b"/>
        <c:numFmt formatCode="General" sourceLinked="0"/>
        <c:tickLblPos val="nextTo"/>
        <c:crossAx val="163519488"/>
        <c:crosses val="autoZero"/>
        <c:auto val="1"/>
        <c:lblAlgn val="ctr"/>
        <c:lblOffset val="100"/>
      </c:catAx>
      <c:valAx>
        <c:axId val="163519488"/>
        <c:scaling>
          <c:orientation val="minMax"/>
        </c:scaling>
        <c:axPos val="l"/>
        <c:majorGridlines/>
        <c:numFmt formatCode="0%" sourceLinked="1"/>
        <c:tickLblPos val="nextTo"/>
        <c:crossAx val="163517952"/>
        <c:crosses val="autoZero"/>
        <c:crossBetween val="between"/>
      </c:valAx>
    </c:plotArea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9563-5B00-489D-B9D6-4C2E03650D0F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64E1-BE6B-4C0A-BE1C-DB4BDF647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9563-5B00-489D-B9D6-4C2E03650D0F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64E1-BE6B-4C0A-BE1C-DB4BDF647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9563-5B00-489D-B9D6-4C2E03650D0F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64E1-BE6B-4C0A-BE1C-DB4BDF647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9563-5B00-489D-B9D6-4C2E03650D0F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64E1-BE6B-4C0A-BE1C-DB4BDF647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9563-5B00-489D-B9D6-4C2E03650D0F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64E1-BE6B-4C0A-BE1C-DB4BDF647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9563-5B00-489D-B9D6-4C2E03650D0F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64E1-BE6B-4C0A-BE1C-DB4BDF647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9563-5B00-489D-B9D6-4C2E03650D0F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64E1-BE6B-4C0A-BE1C-DB4BDF647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9563-5B00-489D-B9D6-4C2E03650D0F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64E1-BE6B-4C0A-BE1C-DB4BDF647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9563-5B00-489D-B9D6-4C2E03650D0F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64E1-BE6B-4C0A-BE1C-DB4BDF647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9563-5B00-489D-B9D6-4C2E03650D0F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64E1-BE6B-4C0A-BE1C-DB4BDF647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9563-5B00-489D-B9D6-4C2E03650D0F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64E1-BE6B-4C0A-BE1C-DB4BDF647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09563-5B00-489D-B9D6-4C2E03650D0F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E64E1-BE6B-4C0A-BE1C-DB4BDF647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259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76155" y="908720"/>
            <a:ext cx="45654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ГУ ЯО «Переславль-Залесский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Санаторный детский дом»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6430" y="2967335"/>
            <a:ext cx="677114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«ДОМ,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КОТОРОМ Я ЖИВУ»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1988840"/>
            <a:ext cx="50241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latin typeface="Arial Black" pitchFamily="34" charset="0"/>
              </a:rPr>
              <a:t>ПРОГРАММА ПО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ТРУДОВОМУ ВОСПИТАНИЮ</a:t>
            </a:r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476673"/>
            <a:ext cx="8892480" cy="504055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ru-RU" altLang="ja-JP" sz="2000" b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ФОРМЫ И МЕТОДЫ РЕАЛИЗАЦИИ ПРОГРАММЫ</a:t>
            </a:r>
          </a:p>
          <a:p>
            <a:pPr algn="ctr"/>
            <a:endParaRPr lang="ru-RU" altLang="ja-JP" sz="2000" b="1" dirty="0" smtClean="0">
              <a:latin typeface="Times New Roman" pitchFamily="18" charset="0"/>
              <a:ea typeface="Andale Sans UI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уроки трудолюбия;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индивидуальная и групповая деятельность;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практическая деятельность;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проектная деятельность;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конкурсы;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встречи с людьми различных профессий;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э</a:t>
            </a: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кскурсии</a:t>
            </a: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, демонстрация натуральных объектов;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ИТК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наглядные пособия, раздаточный материал;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создание увлекательных ситуаций;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занимательные упражнения;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беседы и дискуссии;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положительный пример;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организация взаимодействия с учебными заведениями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 для определения дальнейшего образовательного пути воспитанника;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тематические праздники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5536" y="476672"/>
            <a:ext cx="828092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ja-JP" sz="2000" b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ОЖИДАЕМЫЕ РЕЗУЛЬТАТЫ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осознанный профессиональный выбор с учетом потребностей региона, а также своими интересами и способностями;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создание сплоченного детского коллектива, через включение воспитанников в активную трудовую деятельность;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сформированность у воспитанников привычки к систематическому, осознанному труду;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готовность воспитанников к продолжению обучения и дальнейшей трудовой деятельности;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владеют навыками самообслуживания;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умеют правильно планировать свой труд.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908720"/>
            <a:ext cx="842493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ja-JP" sz="2000" b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САМООБСЛУЖИВАНИЕ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    Воспитанники должны знать и уметь: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Поддерживать чистоту и порядок в доме.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Правильно ухаживать за одеждой и обувью.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Выполнять мелкий ремонт одежды, обуви.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Выполнять работы по обслуживающему труду.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Уметь пользоваться бытовыми приборами.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Соблюдать и выполнять правила по самообслуживанию без требования, из внутренней потребности.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476671"/>
          <a:ext cx="8784976" cy="6171418"/>
        </p:xfrm>
        <a:graphic>
          <a:graphicData uri="http://schemas.openxmlformats.org/drawingml/2006/table">
            <a:tbl>
              <a:tblPr/>
              <a:tblGrid>
                <a:gridCol w="1294629"/>
                <a:gridCol w="3276260"/>
                <a:gridCol w="2285443"/>
                <a:gridCol w="1928644"/>
              </a:tblGrid>
              <a:tr h="224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Сроки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деятельности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Решаемые задачи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Примечание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7921">
                <a:tc rowSpan="4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                           </a:t>
                      </a:r>
                      <a:endParaRPr lang="ru-RU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течение года</a:t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260" marR="2326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утренний и вечерний туалет; 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соблюдение гигиены рук; 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соблюдение правил личной гигиены;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проведение банных дней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Сформировать потребность в соблюдении правил личной гигиены, научить их выполнению.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ежедневно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перед каждым приемом пищи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 в неделю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57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смена одежды: домашняя, школьная, праздничная, повседневная;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подбирать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одежду и обувь адекватно предстоящим занятиям</a:t>
                      </a: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ежедневно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79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уборка и наведение порядка в личных вещах, - заправка кровати;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разовые трудовые поручения по наведению порядка в группе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Сформировать потребность в поддержании чистоты в спальне и комнате, научить правилам выполнения уборки помещения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ежедневно </a:t>
                      </a:r>
                      <a:b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79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стирка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личных вещей (носки, нательное белье);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ремонт личных вещей (штопка, зашивание дырок, пришивание пуговиц и пр.)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Сформировать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потребность ухода за личными вещами, содержание их в чистоте, научить проведению мелкого ремонта одежды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ежедневно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(по мере необходимости)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мере необходимости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6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сентябрь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«Секреты чистой посуды» - практическое занятие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Приучаем детей самостоятельно мыть посуду и видеть свой результат</a:t>
                      </a: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4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сезонам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Условия хранения сезонной одежды – практическое занятие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самостоятельно чистят и складывают вещи, убирая их в шкаф до следующего сезона</a:t>
                      </a: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68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Октябрь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Беседа: «Гигиена спального места»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Повторить и закрепить особенности личной гигиены и правила гигиены постельного белья. Сформировать стойкую привычку регулярно менять постельное белье</a:t>
                      </a: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260" marR="2326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836712"/>
            <a:ext cx="889248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ja-JP" sz="2000" b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ХОЗЯЙСТВЕННО – БЫТОВОЙ ТРУД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   Воспитанники должны знать и уметь: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Поддерживать чистоту и порядок в группе и спальной комнате, проводить сухую и влажную уборку, уметь создать уют в комнате своими руками.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 Уметь мыть посуду с применением моющих средств, сервировать стол по назначению, соблюдать технику безопасности.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Выполнять мелкий ремонт одежды.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Проводить косметический ремонт помещения, побелку и покраску, оклейку стен, ремонт скамеек на участке.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Готовить простые первые, вторые блюда, напитки, десерты с использованием кухонного оборудования.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332656"/>
          <a:ext cx="8712967" cy="5883053"/>
        </p:xfrm>
        <a:graphic>
          <a:graphicData uri="http://schemas.openxmlformats.org/drawingml/2006/table">
            <a:tbl>
              <a:tblPr/>
              <a:tblGrid>
                <a:gridCol w="1008111"/>
                <a:gridCol w="2808312"/>
                <a:gridCol w="3719116"/>
                <a:gridCol w="1177428"/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Сроки</a:t>
                      </a:r>
                      <a:endParaRPr lang="ru-RU" sz="105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деятельности 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Решаемые задачи 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Примечание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9695">
                <a:tc rowSpan="3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В течение года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 vert="vert27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дежурство по столовой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Самостоятельное выполнение и соблюдение санитарно – гигиенических правил при сервировке стола и его уборке 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графику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0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проведение генеральной уборки в спальнях и группе;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Формировать потребность в поддержании порядка в доме, соблюдении чистоты 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раз в неделю (суббота)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13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применение электробытовой техники 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Правильно применять в повседневной жизни с соблюдением техники безопасности</a:t>
                      </a:r>
                      <a:endParaRPr lang="ru-RU" sz="105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 время генеральной уборки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занятиях по домоведению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82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Летний период</a:t>
                      </a:r>
                      <a:endParaRPr lang="ru-RU" sz="105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71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Работа в трудовых бригадах по выполнению косметического ремонта в группе и детском доме</a:t>
                      </a:r>
                      <a:endParaRPr lang="ru-RU" sz="105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навыков 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проведения мелких 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ремонтов мебели, 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косметических ремонтов 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помещений.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плану детского дома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5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Сентябрь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«Утепление окон» - практическое занятие</a:t>
                      </a: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Закрепляем знания детей, в правильном утеплении окон, создаем тепло и уют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Октябрь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«Как создать уют в доме»</a:t>
                      </a: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Оформлять личное пространство в соответствии со своей индивидуальностью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Декабрь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«Украшение группы к праздничному событию»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День рождения;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Новый год</a:t>
                      </a: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Формирование навыков и умения в организации праздничных событий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Январь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«Мой помощник в уборке – бытовая химия»</a:t>
                      </a: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Учить правильно применять бытовую химию, определять степень опасности и условия ее хранения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Февраль - май</a:t>
                      </a:r>
                      <a:endParaRPr lang="ru-RU" sz="105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«Азбука кухни»</a:t>
                      </a:r>
                    </a:p>
                  </a:txBody>
                  <a:tcPr marL="25236" marR="2523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Участие в приготовлении праздничного стола, вечернего чаепития.</a:t>
                      </a:r>
                      <a:r>
                        <a:rPr lang="ru-RU" sz="1050">
                          <a:latin typeface="Times New Roman" pitchFamily="18" charset="0"/>
                          <a:cs typeface="Times New Roman" pitchFamily="18" charset="0"/>
                        </a:rPr>
                        <a:t> Сформировать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нтерес к тонкостям приготовления пищи</a:t>
                      </a:r>
                      <a:endParaRPr lang="ru-RU" sz="105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908720"/>
            <a:ext cx="8208913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ja-JP" sz="2000" b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СЕЛЬСКОХОЗЯЙСТВЕННЫЙ ТРУД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Воспитанники должны знать и уметь: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Уметь выращивать рассаду овощей и высаживать ее в открытый грунт и теплицу, вскапывать почву на грядке.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Уметь ухаживать за овощами от посадки до уборки, закладывать корнеплоды на хранение.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Проводить посадку однолетних и многолетних растений, ухаживать за ними.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Уметь разбивать цветник и ухаживать за цветами.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8" y="620688"/>
          <a:ext cx="8424936" cy="5256584"/>
        </p:xfrm>
        <a:graphic>
          <a:graphicData uri="http://schemas.openxmlformats.org/drawingml/2006/table">
            <a:tbl>
              <a:tblPr/>
              <a:tblGrid>
                <a:gridCol w="1723927"/>
                <a:gridCol w="2372936"/>
                <a:gridCol w="2372936"/>
                <a:gridCol w="1955137"/>
              </a:tblGrid>
              <a:tr h="453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Сроки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деятельности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Решаемые задачи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Примечание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24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ежедневно с мая по сентябрь/октябрь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Работа на огороде: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обработка почвы;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выращивание рассады, высадка в открытый грунт;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уход за посадками (поливка, прополка, рыхление, подкормка);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уборка и хранение урожая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Дать знания, связанные с выращиванием овощных, плодово-ягодных культур; Формировать навыки работы с землёй, ухода за растениями.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Совместно с педагогом дополнительного образования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0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мая по сентябрь/октябрь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Работа на клумбах: разбивка клумб;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посадка однолетних и многолетних растений, уход за ними;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уборка многолетних растений на хранение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Дать знания о разбивке клумб и выращивании однолетних и многолетних цветов, научить ухаживать за ними.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Совместно с педагогом дополнительного образования</a:t>
                      </a:r>
                      <a:b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7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течение года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Уход за комнатными растениями в группе: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посадка и пересадка, черенкование  растений;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уход за комнатными растениями (подкормки)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Научить способам разведения домашних цветов и уходу за ними.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Совместно с педагогом дополнительного образования 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908720"/>
            <a:ext cx="856895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ja-JP" sz="2000" b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ОБЩЕСТВЕННО – ПОЛЕЗНЫЙ ТРУД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Воспитанники должны знать и уметь: 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Уметь трудиться в коллективе.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Уметь осуществлять уборку территории в любое время года.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Принимать участие в волонтерских движениях, понимать ценность оказанной помощи 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Бережно относиться к общественному имуществу, сохранять чистоту и порядок в общественных местах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19" y="548680"/>
          <a:ext cx="8568953" cy="5112568"/>
        </p:xfrm>
        <a:graphic>
          <a:graphicData uri="http://schemas.openxmlformats.org/drawingml/2006/table">
            <a:tbl>
              <a:tblPr/>
              <a:tblGrid>
                <a:gridCol w="1761663"/>
                <a:gridCol w="2465665"/>
                <a:gridCol w="2465665"/>
                <a:gridCol w="1875960"/>
              </a:tblGrid>
              <a:tr h="423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Сроки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274" marR="5427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деятельности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Решаемые задачи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274" marR="5427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Примечание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274" marR="5427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2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течение года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274" marR="5427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Уборка территории детского дома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уборка территории от листьев и мусора;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чистка снега;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уход за зелеными насаждениями; 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благоустройство территории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Научить правилам уборки территории детского дома, сформировать потребность в поддержании чистоты и порядка на территории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274" marR="5427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раз в неделю и 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мере необходимости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274" marR="5427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86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Май - октябрь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274" marR="5427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Озеленение участка детского дома 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высадка зеленых насаждений;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уход за посадками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Привить навыки благоустройства территории детского дома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274" marR="5427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Воспитатели и педагог дополнительного образования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274" marR="5427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0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течение года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мая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274" marR="5427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КТД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Трудовые десанты;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Участие в конкурсах декоративно-прикладного творчества;</a:t>
                      </a:r>
                      <a:b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Участие в акциях: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«Чистый двор» «Птичья столовая», «Возьмите дерево в семью», «Сделаем планету чище»;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Праздник весны и труда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Развивать знания об окружающей жизни, взгляды на трудовую деятельность как основной источник радостной жизни людей, стремление вносить свой вклад в улучшение окружающей жизни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274" marR="5427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плану воспитательной работы в детском доме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274" marR="54274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25903"/>
          </a:xfrm>
          <a:prstGeom prst="rect">
            <a:avLst/>
          </a:prstGeom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691680" y="980728"/>
            <a:ext cx="60486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Arial Black" pitchFamily="34" charset="0"/>
              </a:rPr>
              <a:t>«Нет и быть не может </a:t>
            </a:r>
          </a:p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Arial Black" pitchFamily="34" charset="0"/>
              </a:rPr>
              <a:t>воспитания вне труда и без труда»</a:t>
            </a:r>
          </a:p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Arial Black" pitchFamily="34" charset="0"/>
            </a:endParaRPr>
          </a:p>
          <a:p>
            <a:pPr marR="0" lv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Arial Black" pitchFamily="34" charset="0"/>
              </a:rPr>
              <a:t>В.А.Сухомлинский </a:t>
            </a:r>
          </a:p>
        </p:txBody>
      </p:sp>
      <p:pic>
        <p:nvPicPr>
          <p:cNvPr id="9219" name="Picture 3" descr="http://svetmurc.rusedu.net/gallery/516/133901-Suhomlinskii.jpg"/>
          <p:cNvPicPr>
            <a:picLocks noChangeAspect="1" noChangeArrowheads="1"/>
          </p:cNvPicPr>
          <p:nvPr/>
        </p:nvPicPr>
        <p:blipFill>
          <a:blip r:embed="rId3" cstate="print"/>
          <a:srcRect l="53302" b="15712"/>
          <a:stretch>
            <a:fillRect/>
          </a:stretch>
        </p:blipFill>
        <p:spPr bwMode="auto">
          <a:xfrm>
            <a:off x="3635896" y="2907491"/>
            <a:ext cx="2603780" cy="35247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1" y="1124744"/>
            <a:ext cx="856895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ja-JP" sz="2000" b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ПРОФОРИЕНТАЦИЯ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Воспитанники должны знать и уметь: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Понятия «профессия» и «специальность».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О потребностях общества в специалистах различных профессий.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Где получить сведения о той или иной профессии.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Пробовать свои силы в различных областях профессиональной  деятельности.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Представлять требования профессии к человеку.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Планировать профессиональную деятельность.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548679"/>
          <a:ext cx="8712969" cy="5539671"/>
        </p:xfrm>
        <a:graphic>
          <a:graphicData uri="http://schemas.openxmlformats.org/drawingml/2006/table">
            <a:tbl>
              <a:tblPr/>
              <a:tblGrid>
                <a:gridCol w="1791271"/>
                <a:gridCol w="2506263"/>
                <a:gridCol w="2507946"/>
                <a:gridCol w="1907489"/>
              </a:tblGrid>
              <a:tr h="229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Сроки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деятельности 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Решаемые задачи 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Примечание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В течение года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Экскурсии на предприятия города Переславля-Залесского и Москвы;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День открытых дверей в колледже имени А. Невского;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Встречи с интересными людьми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Знакомство с профессиями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По плану педагога-организатора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Сентябрь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Деловая игра «Калейдоскоп профессий»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Создать условия для повышения готовности воспитанников к профессиональному определению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По плану воспитательной программы на группе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2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Октябрь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День учителя. Поздравление учителей и воспитателей.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Воспитывать уважительное отношение к профессии учитель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плану воспитательной работы в детском доме</a:t>
                      </a:r>
                      <a:endParaRPr lang="ru-RU" sz="1100" kern="150">
                        <a:latin typeface="Times New Roman" pitchFamily="18" charset="0"/>
                        <a:ea typeface="Andale Sans UI"/>
                        <a:cs typeface="Times New Roman" pitchFamily="18" charset="0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6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Декабрь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«Что важнее при выборе профессии: «Хочу – могу – надо»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Нацелить воспитанников на серьезное осмысление выбора профессии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Совместно с психологом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2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Февраль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Дискуссия: «Взгляд в будущее. Мои планы»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Формировать умение ставить четкие цели и планировать будущее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Воспитатель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2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Март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solidFill>
                            <a:srgbClr val="000000"/>
                          </a:solidFill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«Трудовая дисциплина и трудовой порядок».</a:t>
                      </a:r>
                      <a:endParaRPr lang="ru-RU" sz="1100" kern="150">
                        <a:latin typeface="Times New Roman" pitchFamily="18" charset="0"/>
                        <a:ea typeface="Andale Sans UI"/>
                        <a:cs typeface="Times New Roman" pitchFamily="18" charset="0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solidFill>
                            <a:srgbClr val="000000"/>
                          </a:solidFill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Знакомство с Трудовым Кодексом Российской Федерации</a:t>
                      </a:r>
                      <a:endParaRPr lang="ru-RU" sz="1100" kern="150">
                        <a:latin typeface="Times New Roman" pitchFamily="18" charset="0"/>
                        <a:ea typeface="Andale Sans UI"/>
                        <a:cs typeface="Times New Roman" pitchFamily="18" charset="0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Воспитатель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2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Апрель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solidFill>
                            <a:srgbClr val="181818"/>
                          </a:solidFill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«Трудоустройство и поступление на работу».</a:t>
                      </a:r>
                      <a:endParaRPr lang="ru-RU" sz="1100" kern="150">
                        <a:latin typeface="Times New Roman" pitchFamily="18" charset="0"/>
                        <a:ea typeface="Andale Sans UI"/>
                        <a:cs typeface="Times New Roman" pitchFamily="18" charset="0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solidFill>
                            <a:srgbClr val="181818"/>
                          </a:solidFill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Познакомить с юридическими основами устройства на работу</a:t>
                      </a:r>
                      <a:endParaRPr lang="ru-RU" sz="1100" kern="150">
                        <a:latin typeface="Times New Roman" pitchFamily="18" charset="0"/>
                        <a:ea typeface="Andale Sans UI"/>
                        <a:cs typeface="Times New Roman" pitchFamily="18" charset="0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Воспитатель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8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Май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Урок-рассуждение: «Я и мой выбор профессии» 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Осознанный подход к выбору профессии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50" dirty="0">
                          <a:latin typeface="Times New Roman" pitchFamily="18" charset="0"/>
                          <a:ea typeface="Andale Sans UI"/>
                          <a:cs typeface="Times New Roman" pitchFamily="18" charset="0"/>
                        </a:rPr>
                        <a:t>Совместно с социальным педагогом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836712"/>
            <a:ext cx="864096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ja-JP" sz="2000" b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МЕТОДИЧЕСКОЕ ОБЕСПЕЧЕНИЕ ПРОГРАММЫ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методическими разработками занятий, бесед, практикумов;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конспектами занятий и методическими материалами;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созданием индивидуальных воспитательных маршрутов воспитанников;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разработкой форм подведения итогов по направлениям;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тестами, </a:t>
            </a:r>
            <a:r>
              <a:rPr lang="ru-RU" altLang="ja-JP" sz="2000" dirty="0" err="1" smtClean="0">
                <a:latin typeface="Times New Roman" pitchFamily="18" charset="0"/>
                <a:ea typeface="Andale Sans UI"/>
                <a:cs typeface="Times New Roman" pitchFamily="18" charset="0"/>
              </a:rPr>
              <a:t>опросниками</a:t>
            </a: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, анкетами, методиками самооценки развития </a:t>
            </a: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                              личностных </a:t>
            </a: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качеств;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участием в методической работе учреждения;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участием в обмене передовыми педагогическими идеями внутри учреждения и среди образовательных и воспитательных учреждений города.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ru-RU" altLang="ja-JP" sz="2000" dirty="0" smtClean="0">
              <a:latin typeface="Times New Roman" pitchFamily="18" charset="0"/>
              <a:ea typeface="Andale Sans UI"/>
              <a:cs typeface="Times New Roman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19" y="764704"/>
            <a:ext cx="774702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ja-JP" sz="2000" b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МОНИТОРИНГ РЕЗУЛЬТАТОВ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Диагностика «Я и мое профессиональное будущее»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Методика «Профессиональная готовность»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Диагностика самооценки готовности к выполнению трудовых действий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5576" y="1916832"/>
            <a:ext cx="77748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097"/>
            <a:ext cx="9144000" cy="6825903"/>
          </a:xfrm>
          <a:prstGeom prst="rect">
            <a:avLst/>
          </a:prstGeom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95536" y="636658"/>
            <a:ext cx="83164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Анализ уровня трудовой подготовки воспитанников группы «Солнышко»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195736" y="1268760"/>
          <a:ext cx="4752528" cy="2063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2267744" y="3573016"/>
          <a:ext cx="4678461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097"/>
            <a:ext cx="9144000" cy="6825903"/>
          </a:xfrm>
          <a:prstGeom prst="rect">
            <a:avLst/>
          </a:prstGeom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23528" y="2193478"/>
            <a:ext cx="8424936" cy="188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Ц</a:t>
            </a:r>
            <a:r>
              <a:rPr kumimoji="0" lang="ru-RU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ЕЛЬ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: </a:t>
            </a:r>
            <a:endParaRPr kumimoji="0" lang="ru-RU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ndale Sans UI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ФОРМИРОВАНИЕ ТРУДОВЫХ ЗНАНИЙ, УМЕНИЙ И ПРАКТИЧЕСКИХ НАВЫКОВ, НЕОБХОДИМЫХ В САМОСТОЯТЕЛЬНОЙ ЖИЗНИ</a:t>
            </a:r>
            <a:endParaRPr kumimoji="0" lang="ru-RU" altLang="ja-JP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097"/>
            <a:ext cx="9144000" cy="6825903"/>
          </a:xfrm>
          <a:prstGeom prst="rect">
            <a:avLst/>
          </a:prstGeom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51520" y="549982"/>
            <a:ext cx="889248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ЗАДАЧИ: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Образовательные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Закреплять трудовые умения и навыки по самообслуживанию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Приобретать и применять знания, умения и навыки на практике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Оказать помощь воспитанникам в профессиональном самоопределении.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Воспитательные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Воспитывать уважение к своему труду и труду других людей.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Воспитывать трудолюбие, творческое отношение к труду, чувство долга и ответственности.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Воспитывать умение сотрудничать в коллективной трудовой деятельности, оказывать взаимопомощь и взаимную поддержку.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097"/>
            <a:ext cx="9144000" cy="68259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3528" y="836712"/>
            <a:ext cx="74888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Коррекционно-развивающие</a:t>
            </a:r>
            <a:endParaRPr lang="ru-RU" altLang="ja-JP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развивать трудовое умение, умение планировать и организовывать свою работу;</a:t>
            </a:r>
            <a:endParaRPr lang="ru-RU" altLang="ja-JP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развивать трудовые навыки через привлечение детей к занятиям прикладным искусством в кружках дополнительного образования;</a:t>
            </a:r>
            <a:endParaRPr lang="ru-RU" altLang="ja-JP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формировать знания, умения и навыки, необходимых для                       овладения определенной трудовой специальностью;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корректировать недостатки психофизического развития в процессе трудовой деятельности;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altLang="ja-JP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формировать потребности в труде и положительной мо­тивации</a:t>
            </a:r>
            <a:br>
              <a:rPr lang="ru-RU" altLang="ja-JP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altLang="ja-JP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трудовой деятельности.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23528" y="476672"/>
            <a:ext cx="8820472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Условия реализации поставленных целей и задач :</a:t>
            </a:r>
            <a:endParaRPr kumimoji="0" lang="ru-RU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оптимальное сочетание практических и теоретических занятий;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сотрудничество детей и воспитателей;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сочетание общественной значимости труда с личными интересами воспитанников, их убежденность в целесообразности и полезности предстоящей деятельности для общества, их группы и для себя;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создание благоприятных условий и возможностей для полноценного развития личности, для охраны здоровья и жизни детей;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создание условий проявления и мотивации творческой активности воспитанников в различных сферах деятельности;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постоянное взаимодействие и тесное сотрудничество со всеми специалистами в учреждении.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7584" y="836712"/>
            <a:ext cx="6726457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ja-JP" sz="2000" b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ОСНОВНЫЕ ПРИНЦИПЫ</a:t>
            </a:r>
          </a:p>
          <a:p>
            <a:endParaRPr lang="ru-RU" dirty="0" smtClean="0"/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Разнообразие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Доступность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Результативность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Системность и продолжительность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Заинтересованность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Эстетичность и эмоциональная удовлетворенность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Наглядность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02247_80-p-fon-dlya-slaidov-v-prezentatsii-shkolnie-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99592" y="980728"/>
            <a:ext cx="73448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ja-JP" sz="2000" b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ОСНОВНЫЕ ВИДЫ ТРУДОВОГО ВОСПИТАНИЯ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Самообслуживание</a:t>
            </a:r>
            <a:endParaRPr lang="ru-RU" altLang="ja-JP" sz="2000" b="1" i="1" dirty="0" smtClean="0">
              <a:latin typeface="Times New Roman" pitchFamily="18" charset="0"/>
              <a:ea typeface="Andale Sans UI"/>
              <a:cs typeface="Times New Roman" pitchFamily="18" charset="0"/>
            </a:endParaRP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Хозяйственно – бытовой труд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Сельскохозяйственный труд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Общественно - бытовой труд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altLang="ja-JP" sz="2000" b="1" i="1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Профориентация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1701</Words>
  <Application>Microsoft Office PowerPoint</Application>
  <PresentationFormat>Экран (4:3)</PresentationFormat>
  <Paragraphs>294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днс</cp:lastModifiedBy>
  <cp:revision>24</cp:revision>
  <dcterms:created xsi:type="dcterms:W3CDTF">2023-03-27T07:57:05Z</dcterms:created>
  <dcterms:modified xsi:type="dcterms:W3CDTF">2023-03-27T21:10:53Z</dcterms:modified>
</cp:coreProperties>
</file>