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Некоузский МР 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Классный руководитель использует интерактивный элемент из методических рекомендаций к занятию</c:v>
                </c:pt>
                <c:pt idx="1">
                  <c:v>На занятии реализован региональный компонент</c:v>
                </c:pt>
                <c:pt idx="2">
                  <c:v>К проведению «Разговоров о важном» привлечены социальные партнёры – родители, представители учреждений доп. образования и т.д.</c:v>
                </c:pt>
                <c:pt idx="3">
                  <c:v>Занятие выстроено логично, нет замечаний к содержанию</c:v>
                </c:pt>
                <c:pt idx="4">
                  <c:v>Класс принимает активное участие в занятии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F-4346-968B-06224E0B2A0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Ростовский МР 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Классный руководитель использует интерактивный элемент из методических рекомендаций к занятию</c:v>
                </c:pt>
                <c:pt idx="1">
                  <c:v>На занятии реализован региональный компонент</c:v>
                </c:pt>
                <c:pt idx="2">
                  <c:v>К проведению «Разговоров о важном» привлечены социальные партнёры – родители, представители учреждений доп. образования и т.д.</c:v>
                </c:pt>
                <c:pt idx="3">
                  <c:v>Занятие выстроено логично, нет замечаний к содержанию</c:v>
                </c:pt>
                <c:pt idx="4">
                  <c:v>Класс принимает активное участие в занятии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27</c:v>
                </c:pt>
                <c:pt idx="1">
                  <c:v>28</c:v>
                </c:pt>
                <c:pt idx="2">
                  <c:v>27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F-4346-968B-06224E0B2A0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Ярославский МР 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Классный руководитель использует интерактивный элемент из методических рекомендаций к занятию</c:v>
                </c:pt>
                <c:pt idx="1">
                  <c:v>На занятии реализован региональный компонент</c:v>
                </c:pt>
                <c:pt idx="2">
                  <c:v>К проведению «Разговоров о важном» привлечены социальные партнёры – родители, представители учреждений доп. образования и т.д.</c:v>
                </c:pt>
                <c:pt idx="3">
                  <c:v>Занятие выстроено логично, нет замечаний к содержанию</c:v>
                </c:pt>
                <c:pt idx="4">
                  <c:v>Класс принимает активное участие в занятии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84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FF-4346-968B-06224E0B2A0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Тутаевский МР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Классный руководитель использует интерактивный элемент из методических рекомендаций к занятию</c:v>
                </c:pt>
                <c:pt idx="1">
                  <c:v>На занятии реализован региональный компонент</c:v>
                </c:pt>
                <c:pt idx="2">
                  <c:v>К проведению «Разговоров о важном» привлечены социальные партнёры – родители, представители учреждений доп. образования и т.д.</c:v>
                </c:pt>
                <c:pt idx="3">
                  <c:v>Занятие выстроено логично, нет замечаний к содержанию</c:v>
                </c:pt>
                <c:pt idx="4">
                  <c:v>Класс принимает активное участие в занятии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FF-4346-968B-06224E0B2A0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Пошехонский МР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Классный руководитель использует интерактивный элемент из методических рекомендаций к занятию</c:v>
                </c:pt>
                <c:pt idx="1">
                  <c:v>На занятии реализован региональный компонент</c:v>
                </c:pt>
                <c:pt idx="2">
                  <c:v>К проведению «Разговоров о важном» привлечены социальные партнёры – родители, представители учреждений доп. образования и т.д.</c:v>
                </c:pt>
                <c:pt idx="3">
                  <c:v>Занятие выстроено логично, нет замечаний к содержанию</c:v>
                </c:pt>
                <c:pt idx="4">
                  <c:v>Класс принимает активное участие в занятии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80</c:v>
                </c:pt>
                <c:pt idx="1">
                  <c:v>100</c:v>
                </c:pt>
                <c:pt idx="2">
                  <c:v>50</c:v>
                </c:pt>
                <c:pt idx="3">
                  <c:v>70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FF-4346-968B-06224E0B2A0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438205552"/>
        <c:axId val="1438211376"/>
      </c:barChart>
      <c:catAx>
        <c:axId val="1438205552"/>
        <c:scaling>
          <c:orientation val="minMax"/>
        </c:scaling>
        <c:delete val="0"/>
        <c:axPos val="b"/>
        <c:majorGridlines>
          <c:spPr bwMode="auto">
            <a:prstGeom prst="rect">
              <a:avLst/>
            </a:prstGeom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 bwMode="auto">
          <a:prstGeom prst="rect">
            <a:avLst/>
          </a:prstGeom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cap="none" spc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8211376"/>
        <c:crosses val="autoZero"/>
        <c:auto val="1"/>
        <c:lblAlgn val="ctr"/>
        <c:lblOffset val="100"/>
        <c:noMultiLvlLbl val="0"/>
      </c:catAx>
      <c:valAx>
        <c:axId val="1438211376"/>
        <c:scaling>
          <c:orientation val="minMax"/>
        </c:scaling>
        <c:delete val="0"/>
        <c:axPos val="l"/>
        <c:majorGridlines>
          <c:spPr bwMode="auto">
            <a:prstGeom prst="rect">
              <a:avLst/>
            </a:prstGeom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8205552"/>
        <c:crosses val="autoZero"/>
        <c:crossBetween val="between"/>
      </c:valAx>
      <c:spPr bwMode="auto">
        <a:prstGeom prst="rect">
          <a:avLst/>
        </a:prstGeom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813262" y="1800687"/>
      <a:ext cx="10515600" cy="4351338"/>
    </a:xfrm>
    <a:prstGeom prst="rect">
      <a:avLst/>
    </a:prstGeom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200" b="1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200" cap="none" spc="0"/>
  </cs:categoryAxis>
  <cs:chartArea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 bwMode="auto">
      <a:prstGeom prst="rect">
        <a:avLst/>
      </a:prstGeom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 bwMode="auto">
      <a:prstGeom prst="rect">
        <a:avLst/>
      </a:prstGeom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 bwMode="auto">
      <a:prstGeom prst="rect">
        <a:avLst/>
      </a:prstGeom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 bwMode="auto">
      <a:prstGeom prst="rect">
        <a:avLst/>
      </a:prstGeom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/>
  <cs:dataPointWireframe>
    <cs:lnRef idx="0">
      <cs:styleClr val="auto"/>
    </cs:lnRef>
    <cs:fillRef idx="0"/>
    <cs:effectRef idx="0"/>
    <cs:fontRef idx="minor">
      <a:schemeClr val="dk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50"/>
  </cs:dataTable>
  <cs:downBar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 bwMode="auto">
      <a:prstGeom prst="rect">
        <a:avLst/>
      </a:prstGeom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 bwMode="auto">
      <a:prstGeom prst="rect">
        <a:avLst/>
      </a:prstGeom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 bwMode="auto">
      <a:prstGeom prst="rect">
        <a:avLst/>
      </a:prstGeom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 bwMode="auto">
      <a:prstGeom prst="rect">
        <a:avLst/>
      </a:prstGeom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 bwMode="auto">
      <a:prstGeom prst="rect">
        <a:avLst/>
      </a:prstGeom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 bwMode="auto">
      <a:prstGeom prst="rect">
        <a:avLst/>
      </a:prstGeom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 bwMode="auto">
      <a:prstGeom prst="rect">
        <a:avLst/>
      </a:prstGeom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dk1"/>
    </cs:fontRef>
    <cs:spPr bwMode="auto">
      <a:prstGeom prst="rect">
        <a:avLst/>
      </a:prstGeom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dk1"/>
    </cs:fontRef>
    <cs:spPr bwMode="auto">
      <a:prstGeom prst="rect">
        <a:avLst/>
      </a:prstGeom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50" b="1" cap="none" spc="0"/>
  </cs:title>
  <cs:trendline>
    <cs:lnRef idx="0">
      <cs:styleClr val="auto"/>
    </cs:lnRef>
    <cs:fillRef idx="0"/>
    <cs:effectRef idx="0"/>
    <cs:fontRef idx="minor">
      <a:schemeClr val="dk1"/>
    </cs:fontRef>
    <cs:spPr bwMode="auto">
      <a:prstGeom prst="rect">
        <a:avLst/>
      </a:prstGeom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dk1"/>
    </cs:fontRef>
    <cs:spPr bwMode="auto">
      <a:prstGeom prst="rect">
        <a:avLst/>
      </a:prstGeom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386669-0314-4340-91C3-6B430135CA94}" type="doc">
      <dgm:prSet loTypeId="urn:microsoft.com/office/officeart/2008/layout/LinedList" loCatId="list" qsTypeId="urn:microsoft.com/office/officeart/2005/8/quickstyle/simple5" qsCatId="simple" csTypeId="urn:microsoft.com/office/officeart/2005/8/colors/colorful4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112C5C7B-967F-4753-8FD8-0D0B38A78707}">
      <dgm:prSet phldrT="[Text]" custT="1"/>
      <dgm:spPr bwMode="auto"/>
      <dgm:t>
        <a:bodyPr/>
        <a:lstStyle/>
        <a:p>
          <a:pPr>
            <a:defRPr/>
          </a:pPr>
          <a:r>
            <a:rPr lang="ru-RU" sz="1600">
              <a:solidFill>
                <a:schemeClr val="bg1"/>
              </a:solidFill>
              <a:latin typeface="Times New Roman"/>
              <a:cs typeface="Times New Roman"/>
            </a:rPr>
            <a:t>Разработана в  соответствии с  требованиями федеральных государственных образовательных стандартов начального общего, основного общего и среднего общего образования</a:t>
          </a:r>
          <a:endParaRPr/>
        </a:p>
        <a:p>
          <a:pPr>
            <a:defRPr/>
          </a:pPr>
          <a:r>
            <a:rPr lang="ru-RU" sz="1600">
              <a:solidFill>
                <a:schemeClr val="bg1"/>
              </a:solidFill>
              <a:latin typeface="Times New Roman"/>
              <a:cs typeface="Times New Roman"/>
            </a:rPr>
            <a:t>Ориентирована на обеспечение индивидуальных потребностей обучающихся</a:t>
          </a:r>
          <a:endParaRPr/>
        </a:p>
        <a:p>
          <a:pPr>
            <a:defRPr/>
          </a:pPr>
          <a:r>
            <a:rPr lang="ru-RU" sz="1600">
              <a:solidFill>
                <a:schemeClr val="bg1"/>
              </a:solidFill>
              <a:latin typeface="Times New Roman"/>
              <a:cs typeface="Times New Roman"/>
            </a:rPr>
            <a:t>Направлена на достижение планируемых результатов освоения программы начального общего, основного общего и среднего общего образования с учётом выбора участниками образовательных отношений курсов внеурочной деятельности</a:t>
          </a:r>
        </a:p>
      </dgm:t>
    </dgm:pt>
    <dgm:pt modelId="{04EC7B85-783F-40B3-98CE-07E2C35291A6}" type="parTrans" cxnId="{F73310D6-8B2F-4C82-AE7C-1516054C7BC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AD77A28-2222-4838-9EDF-A8E962865DDC}" type="sibTrans" cxnId="{F73310D6-8B2F-4C82-AE7C-1516054C7BC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8494E03-1F38-4EFA-876B-C68E713B3A51}" type="pres">
      <dgm:prSet presAssocID="{D0386669-0314-4340-91C3-6B430135CA94}" presName="vert0" presStyleCnt="0">
        <dgm:presLayoutVars>
          <dgm:dir/>
          <dgm:animOne val="branch"/>
          <dgm:animLvl val="lvl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2265D25B-AFE5-4824-A83A-92E7F2F2F664}" type="pres">
      <dgm:prSet presAssocID="{112C5C7B-967F-4753-8FD8-0D0B38A78707}" presName="thickLine" presStyleLbl="alignNode1" presStyleIdx="0" presStyleCnt="1"/>
      <dgm:spPr bwMode="auto"/>
    </dgm:pt>
    <dgm:pt modelId="{AC686C62-0CB2-4C4E-B701-FE1B1CA80E99}" type="pres">
      <dgm:prSet presAssocID="{112C5C7B-967F-4753-8FD8-0D0B38A78707}" presName="horz1" presStyleCnt="0"/>
      <dgm:spPr bwMode="auto"/>
    </dgm:pt>
    <dgm:pt modelId="{CC94F736-5238-4805-85EF-BF79C79B9B92}" type="pres">
      <dgm:prSet presAssocID="{112C5C7B-967F-4753-8FD8-0D0B38A78707}" presName="tx1" presStyleLbl="revTx" presStyleIdx="0" presStyleCnt="1"/>
      <dgm:spPr bwMode="auto"/>
      <dgm:t>
        <a:bodyPr/>
        <a:lstStyle/>
        <a:p>
          <a:pPr>
            <a:defRPr/>
          </a:pPr>
          <a:endParaRPr lang="ru-RU"/>
        </a:p>
      </dgm:t>
    </dgm:pt>
    <dgm:pt modelId="{850663C4-D2F3-4855-8D62-1702B762442E}" type="pres">
      <dgm:prSet presAssocID="{112C5C7B-967F-4753-8FD8-0D0B38A78707}" presName="vert1" presStyleCnt="0"/>
      <dgm:spPr bwMode="auto"/>
    </dgm:pt>
  </dgm:ptLst>
  <dgm:cxnLst>
    <dgm:cxn modelId="{BDAF6E01-DADF-4E44-9918-A97FF8A01FC9}" type="presOf" srcId="{112C5C7B-967F-4753-8FD8-0D0B38A78707}" destId="{CC94F736-5238-4805-85EF-BF79C79B9B92}" srcOrd="0" destOrd="0" presId="urn:microsoft.com/office/officeart/2008/layout/LinedList"/>
    <dgm:cxn modelId="{F73310D6-8B2F-4C82-AE7C-1516054C7BCA}" srcId="{D0386669-0314-4340-91C3-6B430135CA94}" destId="{112C5C7B-967F-4753-8FD8-0D0B38A78707}" srcOrd="0" destOrd="0" parTransId="{04EC7B85-783F-40B3-98CE-07E2C35291A6}" sibTransId="{7AD77A28-2222-4838-9EDF-A8E962865DDC}"/>
    <dgm:cxn modelId="{76959AB7-3B92-485C-94E7-171F2F61BD2A}" type="presOf" srcId="{D0386669-0314-4340-91C3-6B430135CA94}" destId="{58494E03-1F38-4EFA-876B-C68E713B3A51}" srcOrd="0" destOrd="0" presId="urn:microsoft.com/office/officeart/2008/layout/LinedList"/>
    <dgm:cxn modelId="{988127FE-10DB-43B4-9DD9-B909DC775208}" type="presParOf" srcId="{58494E03-1F38-4EFA-876B-C68E713B3A51}" destId="{2265D25B-AFE5-4824-A83A-92E7F2F2F664}" srcOrd="0" destOrd="0" presId="urn:microsoft.com/office/officeart/2008/layout/LinedList"/>
    <dgm:cxn modelId="{2F8C418F-1E74-4897-BCE6-2BBA4400BD41}" type="presParOf" srcId="{58494E03-1F38-4EFA-876B-C68E713B3A51}" destId="{AC686C62-0CB2-4C4E-B701-FE1B1CA80E99}" srcOrd="1" destOrd="0" presId="urn:microsoft.com/office/officeart/2008/layout/LinedList"/>
    <dgm:cxn modelId="{4B4C42ED-8A84-4416-AE43-7230B4178D35}" type="presParOf" srcId="{AC686C62-0CB2-4C4E-B701-FE1B1CA80E99}" destId="{CC94F736-5238-4805-85EF-BF79C79B9B92}" srcOrd="0" destOrd="0" presId="urn:microsoft.com/office/officeart/2008/layout/LinedList"/>
    <dgm:cxn modelId="{B14818AB-B58A-493B-9A19-E6CCE4C31806}" type="presParOf" srcId="{AC686C62-0CB2-4C4E-B701-FE1B1CA80E99}" destId="{850663C4-D2F3-4855-8D62-1702B762442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5D25B-AFE5-4824-A83A-92E7F2F2F664}">
      <dsp:nvSpPr>
        <dsp:cNvPr id="0" name=""/>
        <dsp:cNvSpPr/>
      </dsp:nvSpPr>
      <dsp:spPr bwMode="auto">
        <a:xfrm>
          <a:off x="0" y="0"/>
          <a:ext cx="11107641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94F736-5238-4805-85EF-BF79C79B9B92}">
      <dsp:nvSpPr>
        <dsp:cNvPr id="0" name=""/>
        <dsp:cNvSpPr/>
      </dsp:nvSpPr>
      <dsp:spPr bwMode="auto">
        <a:xfrm>
          <a:off x="0" y="0"/>
          <a:ext cx="11107641" cy="2062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1600" kern="1200">
              <a:solidFill>
                <a:schemeClr val="bg1"/>
              </a:solidFill>
              <a:latin typeface="Times New Roman"/>
              <a:cs typeface="Times New Roman"/>
            </a:rPr>
            <a:t>Разработана в  соответствии с  требованиями федеральных государственных образовательных стандартов начального общего, основного общего и среднего общего образования</a:t>
          </a:r>
          <a:endParaRPr kern="120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1600" kern="1200">
              <a:solidFill>
                <a:schemeClr val="bg1"/>
              </a:solidFill>
              <a:latin typeface="Times New Roman"/>
              <a:cs typeface="Times New Roman"/>
            </a:rPr>
            <a:t>Ориентирована на обеспечение индивидуальных потребностей обучающихся</a:t>
          </a:r>
          <a:endParaRPr kern="120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1600" kern="1200">
              <a:solidFill>
                <a:schemeClr val="bg1"/>
              </a:solidFill>
              <a:latin typeface="Times New Roman"/>
              <a:cs typeface="Times New Roman"/>
            </a:rPr>
            <a:t>Направлена на достижение планируемых результатов освоения программы начального общего, основного общего и среднего общего образования с учётом выбора участниками образовательных отношений курсов внеурочной деятельности</a:t>
          </a:r>
        </a:p>
      </dsp:txBody>
      <dsp:txXfrm>
        <a:off x="0" y="0"/>
        <a:ext cx="11107641" cy="2062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bg object 21"/>
          <p:cNvPicPr/>
          <p:nvPr userDrawn="1"/>
        </p:nvPicPr>
        <p:blipFill>
          <a:blip r:embed="rId2"/>
          <a:stretch/>
        </p:blipFill>
        <p:spPr bwMode="auto">
          <a:xfrm>
            <a:off x="1" y="793"/>
            <a:ext cx="12191999" cy="6857206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pic>
        <p:nvPicPr>
          <p:cNvPr id="9" name="bg object 22"/>
          <p:cNvPicPr/>
          <p:nvPr userDrawn="1"/>
        </p:nvPicPr>
        <p:blipFill>
          <a:blip r:embed="rId3"/>
          <a:stretch/>
        </p:blipFill>
        <p:spPr bwMode="auto">
          <a:xfrm>
            <a:off x="9648020" y="183918"/>
            <a:ext cx="2022956" cy="1127451"/>
          </a:xfrm>
          <a:prstGeom prst="rect">
            <a:avLst/>
          </a:prstGeom>
        </p:spPr>
      </p:pic>
      <p:pic>
        <p:nvPicPr>
          <p:cNvPr id="10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384625" y="136525"/>
            <a:ext cx="631372" cy="112745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Объект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-13165"/>
            <a:ext cx="12192000" cy="6990908"/>
          </a:xfrm>
          <a:prstGeom prst="rect">
            <a:avLst/>
          </a:prstGeom>
        </p:spPr>
      </p:pic>
      <p:pic>
        <p:nvPicPr>
          <p:cNvPr id="8" name="object 4"/>
          <p:cNvPicPr/>
          <p:nvPr userDrawn="1"/>
        </p:nvPicPr>
        <p:blipFill>
          <a:blip r:embed="rId3"/>
          <a:stretch/>
        </p:blipFill>
        <p:spPr bwMode="auto">
          <a:xfrm>
            <a:off x="9613516" y="152400"/>
            <a:ext cx="2109730" cy="1127451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pic>
        <p:nvPicPr>
          <p:cNvPr id="10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356916" y="183918"/>
            <a:ext cx="631372" cy="112745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bg object 21"/>
          <p:cNvPicPr/>
          <p:nvPr userDrawn="1"/>
        </p:nvPicPr>
        <p:blipFill>
          <a:blip r:embed="rId2"/>
          <a:stretch/>
        </p:blipFill>
        <p:spPr bwMode="auto">
          <a:xfrm>
            <a:off x="1" y="793"/>
            <a:ext cx="12191999" cy="6857206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pic>
        <p:nvPicPr>
          <p:cNvPr id="9" name="bg object 22"/>
          <p:cNvPicPr/>
          <p:nvPr userDrawn="1"/>
        </p:nvPicPr>
        <p:blipFill>
          <a:blip r:embed="rId3"/>
          <a:stretch/>
        </p:blipFill>
        <p:spPr bwMode="auto">
          <a:xfrm>
            <a:off x="9648020" y="183918"/>
            <a:ext cx="2022956" cy="1127451"/>
          </a:xfrm>
          <a:prstGeom prst="rect">
            <a:avLst/>
          </a:prstGeom>
        </p:spPr>
      </p:pic>
      <p:pic>
        <p:nvPicPr>
          <p:cNvPr id="10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384625" y="136525"/>
            <a:ext cx="631372" cy="112745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  <p:sp>
        <p:nvSpPr>
          <p:cNvPr id="3" name="TextBox 2"/>
          <p:cNvSpPr txBox="1"/>
          <p:nvPr userDrawn="1"/>
        </p:nvSpPr>
        <p:spPr bwMode="auto">
          <a:xfrm>
            <a:off x="2421822" y="6270301"/>
            <a:ext cx="79617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Августовское совещание педагогических и руководящих работников </a:t>
            </a:r>
            <a:endParaRPr/>
          </a:p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системы образования Ярославской области</a:t>
            </a:r>
          </a:p>
        </p:txBody>
      </p:sp>
      <p:sp>
        <p:nvSpPr>
          <p:cNvPr id="8" name="TextBox 7"/>
          <p:cNvSpPr txBox="1"/>
          <p:nvPr userDrawn="1"/>
        </p:nvSpPr>
        <p:spPr bwMode="auto">
          <a:xfrm>
            <a:off x="10086102" y="6241652"/>
            <a:ext cx="17326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3600">
                <a:solidFill>
                  <a:schemeClr val="bg1"/>
                </a:solidFill>
                <a:latin typeface="Arial Black"/>
                <a:ea typeface="Arial Unicode MS"/>
                <a:cs typeface="Arial Unicode MS"/>
              </a:rPr>
              <a:t>2023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Объект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-13165"/>
            <a:ext cx="12192000" cy="6958251"/>
          </a:xfrm>
          <a:prstGeom prst="rect">
            <a:avLst/>
          </a:prstGeom>
        </p:spPr>
      </p:pic>
      <p:pic>
        <p:nvPicPr>
          <p:cNvPr id="8" name="object 4"/>
          <p:cNvPicPr/>
          <p:nvPr userDrawn="1"/>
        </p:nvPicPr>
        <p:blipFill>
          <a:blip r:embed="rId3"/>
          <a:stretch/>
        </p:blipFill>
        <p:spPr bwMode="auto">
          <a:xfrm>
            <a:off x="9613516" y="152400"/>
            <a:ext cx="2109730" cy="1127451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pic>
        <p:nvPicPr>
          <p:cNvPr id="10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356916" y="183918"/>
            <a:ext cx="631372" cy="112745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  <p:sp>
        <p:nvSpPr>
          <p:cNvPr id="2" name="TextBox 1"/>
          <p:cNvSpPr txBox="1"/>
          <p:nvPr userDrawn="1"/>
        </p:nvSpPr>
        <p:spPr bwMode="auto">
          <a:xfrm>
            <a:off x="2421822" y="6270301"/>
            <a:ext cx="79617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Августовское совещание педагогических и руководящих работников </a:t>
            </a:r>
            <a:endParaRPr/>
          </a:p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системы образования Ярославской области</a:t>
            </a:r>
          </a:p>
        </p:txBody>
      </p:sp>
      <p:sp>
        <p:nvSpPr>
          <p:cNvPr id="9" name="TextBox 8"/>
          <p:cNvSpPr txBox="1"/>
          <p:nvPr userDrawn="1"/>
        </p:nvSpPr>
        <p:spPr bwMode="auto">
          <a:xfrm>
            <a:off x="10086102" y="6241652"/>
            <a:ext cx="17326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3600">
                <a:solidFill>
                  <a:schemeClr val="bg1"/>
                </a:solidFill>
                <a:latin typeface="Arial Black"/>
                <a:ea typeface="Arial Unicode MS"/>
                <a:cs typeface="Arial Unicode MS"/>
              </a:rPr>
              <a:t>2023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bg object 21"/>
          <p:cNvPicPr/>
          <p:nvPr userDrawn="1"/>
        </p:nvPicPr>
        <p:blipFill>
          <a:blip r:embed="rId2"/>
          <a:stretch/>
        </p:blipFill>
        <p:spPr bwMode="auto">
          <a:xfrm>
            <a:off x="1" y="793"/>
            <a:ext cx="12191999" cy="6857206"/>
          </a:xfrm>
          <a:prstGeom prst="rect">
            <a:avLst/>
          </a:prstGeom>
        </p:spPr>
      </p:pic>
      <p:pic>
        <p:nvPicPr>
          <p:cNvPr id="8" name="bg object 22"/>
          <p:cNvPicPr/>
          <p:nvPr userDrawn="1"/>
        </p:nvPicPr>
        <p:blipFill>
          <a:blip r:embed="rId3"/>
          <a:stretch/>
        </p:blipFill>
        <p:spPr bwMode="auto">
          <a:xfrm>
            <a:off x="9648020" y="183918"/>
            <a:ext cx="2022956" cy="1127451"/>
          </a:xfrm>
          <a:prstGeom prst="rect">
            <a:avLst/>
          </a:prstGeom>
        </p:spPr>
      </p:pic>
      <p:pic>
        <p:nvPicPr>
          <p:cNvPr id="9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4"/>
          <a:stretch/>
        </p:blipFill>
        <p:spPr bwMode="auto">
          <a:xfrm>
            <a:off x="384625" y="136525"/>
            <a:ext cx="631372" cy="112745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2576945" y="291305"/>
            <a:ext cx="7038110" cy="779463"/>
          </a:xfrm>
        </p:spPr>
        <p:txBody>
          <a:bodyPr>
            <a:normAutofit/>
          </a:bodyPr>
          <a:lstStyle>
            <a:lvl1pPr algn="ctr">
              <a:defRPr lang="ru-RU" sz="1800" b="1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  <a:lvl2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2pPr>
            <a:lvl3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3pPr>
            <a:lvl4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4pPr>
            <a:lvl5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 userDrawn="1"/>
        </p:nvCxnSpPr>
        <p:spPr bwMode="auto">
          <a:xfrm flipV="1">
            <a:off x="19438" y="1263976"/>
            <a:ext cx="12172562" cy="292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 bwMode="auto">
          <a:xfrm>
            <a:off x="2421822" y="6270301"/>
            <a:ext cx="79617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Августовское совещание педагогических и руководящих работников </a:t>
            </a:r>
            <a:endParaRPr/>
          </a:p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системы образования Ярославской области</a:t>
            </a:r>
          </a:p>
        </p:txBody>
      </p:sp>
      <p:sp>
        <p:nvSpPr>
          <p:cNvPr id="14" name="TextBox 13"/>
          <p:cNvSpPr txBox="1"/>
          <p:nvPr userDrawn="1"/>
        </p:nvSpPr>
        <p:spPr bwMode="auto">
          <a:xfrm>
            <a:off x="10086102" y="6241652"/>
            <a:ext cx="17326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3600">
                <a:solidFill>
                  <a:schemeClr val="bg1"/>
                </a:solidFill>
                <a:latin typeface="Arial Black"/>
                <a:ea typeface="Arial Unicode MS"/>
                <a:cs typeface="Arial Unicode MS"/>
              </a:rPr>
              <a:t>2023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" name="Объект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9438" y="0"/>
            <a:ext cx="12192000" cy="6934200"/>
          </a:xfrm>
          <a:prstGeom prst="rect">
            <a:avLst/>
          </a:prstGeom>
        </p:spPr>
      </p:pic>
      <p:pic>
        <p:nvPicPr>
          <p:cNvPr id="9" name="Picture 3" descr="C:\Users\1\Desktop\Презентация_Лобода\logo.png"/>
          <p:cNvPicPr>
            <a:picLocks noChangeAspect="1" noChangeArrowheads="1"/>
          </p:cNvPicPr>
          <p:nvPr userDrawn="1"/>
        </p:nvPicPr>
        <p:blipFill>
          <a:blip r:embed="rId3"/>
          <a:stretch/>
        </p:blipFill>
        <p:spPr bwMode="auto">
          <a:xfrm>
            <a:off x="384625" y="136525"/>
            <a:ext cx="631372" cy="112745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 bwMode="auto">
          <a:xfrm>
            <a:off x="1111650" y="533449"/>
            <a:ext cx="268605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ДЕПАРТАМЕНТ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ОБРАЗОВАНИЯ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ЯРОСЛАВСКОЙ </a:t>
            </a:r>
            <a:endParaRPr/>
          </a:p>
          <a:p>
            <a:pPr>
              <a:lnSpc>
                <a:spcPts val="1000"/>
              </a:lnSpc>
              <a:defRPr/>
            </a:pPr>
            <a:r>
              <a:rPr lang="ru-RU" sz="1400" b="1">
                <a:solidFill>
                  <a:schemeClr val="bg1"/>
                </a:solidFill>
              </a:rPr>
              <a:t>ОБЛАСТИ</a:t>
            </a:r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2576945" y="291305"/>
            <a:ext cx="7038110" cy="779463"/>
          </a:xfrm>
        </p:spPr>
        <p:txBody>
          <a:bodyPr>
            <a:normAutofit/>
          </a:bodyPr>
          <a:lstStyle>
            <a:lvl1pPr algn="ctr">
              <a:defRPr lang="ru-RU" sz="1800" b="1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  <a:lvl2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2pPr>
            <a:lvl3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3pPr>
            <a:lvl4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4pPr>
            <a:lvl5pPr>
              <a:defRPr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>
            <a:cxnSpLocks/>
          </p:cNvCxnSpPr>
          <p:nvPr userDrawn="1"/>
        </p:nvCxnSpPr>
        <p:spPr bwMode="auto">
          <a:xfrm flipV="1">
            <a:off x="19438" y="1263976"/>
            <a:ext cx="12172562" cy="292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ject 4"/>
          <p:cNvPicPr/>
          <p:nvPr userDrawn="1"/>
        </p:nvPicPr>
        <p:blipFill>
          <a:blip r:embed="rId4"/>
          <a:stretch/>
        </p:blipFill>
        <p:spPr bwMode="auto">
          <a:xfrm>
            <a:off x="9613516" y="152400"/>
            <a:ext cx="2109730" cy="1127451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 bwMode="auto">
          <a:xfrm>
            <a:off x="2421822" y="6270301"/>
            <a:ext cx="79617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Августовское совещание педагогических и руководящих работников </a:t>
            </a:r>
            <a:endParaRPr/>
          </a:p>
          <a:p>
            <a:pPr algn="r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системы образования Ярославской области</a:t>
            </a:r>
          </a:p>
        </p:txBody>
      </p:sp>
      <p:sp>
        <p:nvSpPr>
          <p:cNvPr id="14" name="TextBox 13"/>
          <p:cNvSpPr txBox="1"/>
          <p:nvPr userDrawn="1"/>
        </p:nvSpPr>
        <p:spPr bwMode="auto">
          <a:xfrm>
            <a:off x="10086102" y="6241652"/>
            <a:ext cx="17326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3600">
                <a:solidFill>
                  <a:schemeClr val="bg1"/>
                </a:solidFill>
                <a:latin typeface="Arial Black"/>
                <a:ea typeface="Arial Unicode MS"/>
                <a:cs typeface="Arial Unicode MS"/>
              </a:rPr>
              <a:t>2023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1F34E5-E6F3-4952-BF2B-627162C443D5}" type="datetimeFigureOut">
              <a:rPr lang="ru-RU"/>
              <a:t>25.09.2023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8D77DC-8C48-4359-A8BD-9AEDE30477EF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object 7"/>
          <p:cNvPicPr/>
          <p:nvPr/>
        </p:nvPicPr>
        <p:blipFill>
          <a:blip r:embed="rId2"/>
          <a:stretch/>
        </p:blipFill>
        <p:spPr bwMode="auto">
          <a:xfrm>
            <a:off x="84335" y="1449724"/>
            <a:ext cx="5802115" cy="398007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 bwMode="auto">
          <a:xfrm>
            <a:off x="3814618" y="2257714"/>
            <a:ext cx="76107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ru-RU" sz="2400" b="1" cap="all">
                <a:solidFill>
                  <a:schemeClr val="bg1"/>
                </a:solidFill>
                <a:latin typeface="Tahoma"/>
                <a:ea typeface="Tahoma"/>
                <a:cs typeface="Tahoma"/>
              </a:rPr>
              <a:t>Актуальные аспекты и эффективные решения реализации проекта «Разговоры о важном»</a:t>
            </a:r>
            <a:endParaRPr lang="ru-RU" cap="all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814618" y="4829234"/>
            <a:ext cx="33286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28.09 2023</a:t>
            </a:r>
            <a:endParaRPr lang="ru-RU" sz="105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object 7"/>
          <p:cNvPicPr/>
          <p:nvPr/>
        </p:nvPicPr>
        <p:blipFill>
          <a:blip r:embed="rId2"/>
          <a:stretch/>
        </p:blipFill>
        <p:spPr bwMode="auto">
          <a:xfrm>
            <a:off x="84335" y="1449724"/>
            <a:ext cx="5802115" cy="398007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 bwMode="auto">
          <a:xfrm>
            <a:off x="5550865" y="2257714"/>
            <a:ext cx="43075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ru-RU" sz="2400" b="1" cap="all">
                <a:solidFill>
                  <a:schemeClr val="bg1"/>
                </a:solidFill>
                <a:latin typeface="Tahoma"/>
                <a:ea typeface="Tahoma"/>
                <a:cs typeface="Tahoma"/>
              </a:rPr>
              <a:t>Цикл внеурочных занятий </a:t>
            </a:r>
            <a:endParaRPr/>
          </a:p>
          <a:p>
            <a:pPr defTabSz="844083">
              <a:defRPr/>
            </a:pPr>
            <a:r>
              <a:rPr lang="ru-RU" sz="2400" b="1" cap="all">
                <a:solidFill>
                  <a:schemeClr val="bg1"/>
                </a:solidFill>
                <a:latin typeface="Tahoma"/>
                <a:ea typeface="Tahoma"/>
                <a:cs typeface="Tahoma"/>
              </a:rPr>
              <a:t>«Разговоры о важном»</a:t>
            </a:r>
            <a:br>
              <a:rPr lang="ru-RU" sz="2400" b="1" cap="all">
                <a:solidFill>
                  <a:schemeClr val="bg1"/>
                </a:solidFill>
                <a:latin typeface="Tahoma"/>
                <a:ea typeface="Tahoma"/>
                <a:cs typeface="Tahoma"/>
              </a:rPr>
            </a:br>
            <a:endParaRPr lang="ru-RU" sz="2400" b="1" cap="all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5550865" y="4616798"/>
            <a:ext cx="3328635" cy="82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ru-RU" sz="16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Боярова Елена Станиславовна</a:t>
            </a:r>
            <a:endParaRPr lang="en-US" sz="160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pPr defTabSz="844083">
              <a:defRPr/>
            </a:pPr>
            <a:r>
              <a:rPr lang="ru-RU" sz="1050">
                <a:solidFill>
                  <a:schemeClr val="bg1"/>
                </a:solidFill>
                <a:latin typeface="Tahoma"/>
                <a:ea typeface="Tahoma"/>
                <a:cs typeface="Tahoma"/>
              </a:rPr>
              <a:t>Старший преподаватель Центра сопровождения воспитательной работы ГАУ ДПО ЯО Институт развития образования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" name="object 7"/>
          <p:cNvPicPr/>
          <p:nvPr/>
        </p:nvPicPr>
        <p:blipFill>
          <a:blip r:embed="rId2"/>
          <a:stretch/>
        </p:blipFill>
        <p:spPr bwMode="auto">
          <a:xfrm flipH="1">
            <a:off x="6389885" y="2900050"/>
            <a:ext cx="5802115" cy="3980071"/>
          </a:xfrm>
          <a:prstGeom prst="rect">
            <a:avLst/>
          </a:prstGeom>
        </p:spPr>
      </p:pic>
      <p:graphicFrame>
        <p:nvGraphicFramePr>
          <p:cNvPr id="4" name="Схема 3"/>
          <p:cNvGraphicFramePr>
            <a:graphicFrameLocks/>
          </p:cNvGraphicFramePr>
          <p:nvPr/>
        </p:nvGraphicFramePr>
        <p:xfrm>
          <a:off x="730380" y="1920906"/>
          <a:ext cx="11107641" cy="2062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Заголовок 15"/>
          <p:cNvSpPr>
            <a:spLocks noGrp="1"/>
          </p:cNvSpPr>
          <p:nvPr>
            <p:ph type="title"/>
          </p:nvPr>
        </p:nvSpPr>
        <p:spPr bwMode="auto">
          <a:xfrm>
            <a:off x="4075853" y="243934"/>
            <a:ext cx="4628062" cy="1325562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defTabSz="844083">
              <a:defRPr/>
            </a:pPr>
            <a:r>
              <a:rPr lang="ru-RU" sz="2400" cap="all">
                <a:solidFill>
                  <a:schemeClr val="bg1"/>
                </a:solidFill>
              </a:rPr>
              <a:t>Цикл внеурочных занятий </a:t>
            </a:r>
            <a:br>
              <a:rPr lang="ru-RU" sz="2400" cap="all">
                <a:solidFill>
                  <a:schemeClr val="bg1"/>
                </a:solidFill>
              </a:rPr>
            </a:br>
            <a:r>
              <a:rPr lang="ru-RU" sz="2400" cap="all">
                <a:solidFill>
                  <a:schemeClr val="bg1"/>
                </a:solidFill>
              </a:rPr>
              <a:t>«Разговоры о важном»</a:t>
            </a:r>
            <a:endParaRPr sz="240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730380" y="1449600"/>
            <a:ext cx="4237057" cy="3616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100"/>
              </a:lnSpc>
              <a:defRPr/>
            </a:pPr>
            <a:r>
              <a:rPr lang="ru-RU" b="1">
                <a:solidFill>
                  <a:schemeClr val="bg1">
                    <a:lumMod val="95000"/>
                  </a:schemeClr>
                </a:solidFill>
              </a:rPr>
              <a:t>Актуальность и назначение программы 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638194" y="3497831"/>
            <a:ext cx="421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solidFill>
                  <a:schemeClr val="bg1">
                    <a:lumMod val="95000"/>
                  </a:schemeClr>
                </a:solidFill>
              </a:rPr>
              <a:t>Взаимосвязь с программой воспитания </a:t>
            </a:r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139611" y="1898590"/>
            <a:ext cx="516856" cy="51685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139611" y="2347416"/>
            <a:ext cx="516856" cy="51685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121338" y="2749762"/>
            <a:ext cx="516856" cy="516856"/>
          </a:xfrm>
          <a:prstGeom prst="rect">
            <a:avLst/>
          </a:prstGeom>
        </p:spPr>
      </p:pic>
      <p:cxnSp>
        <p:nvCxnSpPr>
          <p:cNvPr id="21" name="Прямая соединительная линия 20"/>
          <p:cNvCxnSpPr>
            <a:cxnSpLocks/>
          </p:cNvCxnSpPr>
          <p:nvPr/>
        </p:nvCxnSpPr>
        <p:spPr bwMode="auto">
          <a:xfrm flipV="1">
            <a:off x="638194" y="3946657"/>
            <a:ext cx="11199827" cy="11274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 bwMode="auto">
          <a:xfrm>
            <a:off x="526690" y="5272940"/>
            <a:ext cx="5576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</a:rPr>
              <a:t>совместная деятельность с педагогом и сверстниками </a:t>
            </a:r>
            <a:endParaRPr/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526690" y="4855620"/>
            <a:ext cx="5072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</a:rPr>
              <a:t>интерактивные формы занятий для обучающихся</a:t>
            </a:r>
            <a:endParaRPr/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526690" y="4370236"/>
            <a:ext cx="3698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</a:rPr>
              <a:t>приоритет личностных результатов </a:t>
            </a: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550612" y="3999255"/>
            <a:ext cx="3463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</a:rPr>
              <a:t>наличие ценностных ориентиров</a:t>
            </a:r>
            <a:endParaRPr/>
          </a:p>
        </p:txBody>
      </p:sp>
      <p:cxnSp>
        <p:nvCxnSpPr>
          <p:cNvPr id="35" name="Прямая соединительная линия 34"/>
          <p:cNvCxnSpPr>
            <a:cxnSpLocks/>
          </p:cNvCxnSpPr>
          <p:nvPr/>
        </p:nvCxnSpPr>
        <p:spPr bwMode="auto">
          <a:xfrm>
            <a:off x="628566" y="4390889"/>
            <a:ext cx="3896757" cy="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cxnSpLocks/>
          </p:cNvCxnSpPr>
          <p:nvPr/>
        </p:nvCxnSpPr>
        <p:spPr bwMode="auto">
          <a:xfrm>
            <a:off x="628566" y="4827648"/>
            <a:ext cx="4126548" cy="0"/>
          </a:xfrm>
          <a:prstGeom prst="line">
            <a:avLst/>
          </a:prstGeom>
          <a:ln w="9525" cap="flat" cmpd="sng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cxnSpLocks/>
          </p:cNvCxnSpPr>
          <p:nvPr/>
        </p:nvCxnSpPr>
        <p:spPr bwMode="auto">
          <a:xfrm>
            <a:off x="612666" y="5272940"/>
            <a:ext cx="5160466" cy="0"/>
          </a:xfrm>
          <a:prstGeom prst="line">
            <a:avLst/>
          </a:prstGeom>
          <a:ln w="9525" cap="flat" cmpd="sng" algn="ctr">
            <a:solidFill>
              <a:schemeClr val="accent4">
                <a:lumMod val="20000"/>
                <a:lumOff val="8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 bwMode="auto">
          <a:xfrm>
            <a:off x="2718976" y="4352668"/>
            <a:ext cx="427696" cy="413555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140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535649" y="5182514"/>
            <a:ext cx="2143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95000"/>
                  </a:schemeClr>
                </a:solidFill>
                <a:latin typeface="Times New Roman"/>
                <a:cs typeface="Times New Roman"/>
              </a:rPr>
              <a:t>Письмо от 14.09.2022 «О рекомендации внедрения регионального компонента» </a:t>
            </a:r>
            <a:endParaRPr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Нормативно-правовые документы</a:t>
            </a:r>
          </a:p>
        </p:txBody>
      </p:sp>
      <p:pic>
        <p:nvPicPr>
          <p:cNvPr id="1026" name="Picture 2" descr="https://edu.gov.ru/application/frontend/skin/default/assets/data/logo/logo_sm.png?v=1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9109348" y="1283286"/>
            <a:ext cx="505707" cy="586328"/>
          </a:xfrm>
          <a:prstGeom prst="rect">
            <a:avLst/>
          </a:prstGeom>
          <a:noFill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755382" y="4358014"/>
            <a:ext cx="369510" cy="36334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 bwMode="auto">
          <a:xfrm>
            <a:off x="7358605" y="3154377"/>
            <a:ext cx="19576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95000"/>
                  </a:schemeClr>
                </a:solidFill>
                <a:latin typeface="Times New Roman"/>
                <a:cs typeface="Times New Roman"/>
              </a:rPr>
              <a:t>Письмо от 25.08.2022 № 07-5789 «Об организации цикла внеурочных занятий «Разговоры о важном» для обучающихся с ОВЗ»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9615055" y="3103035"/>
            <a:ext cx="23073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95000"/>
                  </a:schemeClr>
                </a:solidFill>
                <a:latin typeface="Times New Roman"/>
                <a:cs typeface="Times New Roman"/>
              </a:rPr>
              <a:t>Методические рекомендации по организации цикла внеурочных занятий «Разговоры о важном»  для адаптированных основных общеобразовательных программ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-11776" y="3154378"/>
            <a:ext cx="17687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/>
                </a:solidFill>
                <a:latin typeface="Times New Roman"/>
                <a:cs typeface="Times New Roman"/>
              </a:rPr>
              <a:t>Примерная рабочая программа курса внеурочной деятельности «Разговоры о важном»</a:t>
            </a:r>
            <a:endParaRPr lang="ru-RU" sz="120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4864425" y="3238964"/>
            <a:ext cx="194768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95000"/>
                  </a:schemeClr>
                </a:solidFill>
                <a:latin typeface="Times New Roman"/>
                <a:cs typeface="Times New Roman"/>
              </a:rPr>
              <a:t>Письмо от 15.08.2022 № 03-1190 «О направлении методических рекомендаций»</a:t>
            </a:r>
          </a:p>
          <a:p>
            <a:pPr>
              <a:defRPr/>
            </a:pPr>
            <a:endParaRPr lang="ru-RU" sz="1400">
              <a:latin typeface="Calibri"/>
              <a:cs typeface="Calibri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2302065" y="3232710"/>
            <a:ext cx="20158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95000"/>
                  </a:schemeClr>
                </a:solidFill>
                <a:latin typeface="Times New Roman"/>
                <a:cs typeface="Times New Roman"/>
              </a:rPr>
              <a:t>Письмо от 17.06.2022 № 03-871 «Об организации занятий «Разговоры о важном»</a:t>
            </a: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653215" y="5136729"/>
            <a:ext cx="21315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/>
                </a:solidFill>
                <a:latin typeface="Times New Roman"/>
                <a:cs typeface="Times New Roman"/>
              </a:rPr>
              <a:t>Письмо от 07.09.2022 «Об актуализации методических материалов»</a:t>
            </a:r>
          </a:p>
          <a:p>
            <a:pPr algn="ctr">
              <a:defRPr/>
            </a:pPr>
            <a:r>
              <a:rPr lang="ru-RU" sz="1400">
                <a:solidFill>
                  <a:schemeClr val="bg1"/>
                </a:solidFill>
                <a:latin typeface="Calibri"/>
                <a:cs typeface="Calibri"/>
              </a:rPr>
              <a:t/>
            </a:r>
            <a:br>
              <a:rPr lang="ru-RU" sz="1400">
                <a:solidFill>
                  <a:schemeClr val="bg1"/>
                </a:solidFill>
                <a:latin typeface="Calibri"/>
                <a:cs typeface="Calibri"/>
              </a:rPr>
            </a:br>
            <a:endParaRPr lang="ru-RU" sz="140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7429786" y="5141523"/>
            <a:ext cx="4589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/>
                </a:solidFill>
                <a:latin typeface="Times New Roman"/>
                <a:cs typeface="Times New Roman"/>
              </a:rPr>
              <a:t>Приказ от 04.04.2023 г. № 01-03/61 «О проведении мониторинга реализации проекта «Разговоры о важном» и проведения Церемонии поднятия Государственного флага </a:t>
            </a:r>
            <a:br>
              <a:rPr lang="ru-RU" sz="1200">
                <a:solidFill>
                  <a:schemeClr val="bg1"/>
                </a:solidFill>
                <a:latin typeface="Times New Roman"/>
                <a:cs typeface="Times New Roman"/>
              </a:rPr>
            </a:br>
            <a:r>
              <a:rPr lang="ru-RU" sz="1200">
                <a:solidFill>
                  <a:schemeClr val="bg1"/>
                </a:solidFill>
                <a:latin typeface="Times New Roman"/>
                <a:cs typeface="Times New Roman"/>
              </a:rPr>
              <a:t>Российской Федерации»</a:t>
            </a:r>
            <a:endParaRPr lang="ru-RU" sz="1200" b="0" i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45935" y="2009500"/>
            <a:ext cx="1043319" cy="104331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7808693" y="2004643"/>
            <a:ext cx="1041395" cy="104139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10151280" y="2011424"/>
            <a:ext cx="1041395" cy="1041395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5298883" y="2009502"/>
            <a:ext cx="1075540" cy="107554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2755382" y="2009500"/>
            <a:ext cx="1109231" cy="1109231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9"/>
          <a:stretch/>
        </p:blipFill>
        <p:spPr bwMode="auto">
          <a:xfrm>
            <a:off x="345935" y="4851107"/>
            <a:ext cx="957521" cy="95752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 bwMode="auto">
          <a:xfrm>
            <a:off x="3196729" y="140262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Министерство просвещения Российской Федерации</a:t>
            </a:r>
          </a:p>
        </p:txBody>
      </p:sp>
      <p:cxnSp>
        <p:nvCxnSpPr>
          <p:cNvPr id="4" name="Прямая соединительная линия 3"/>
          <p:cNvCxnSpPr>
            <a:cxnSpLocks/>
          </p:cNvCxnSpPr>
          <p:nvPr/>
        </p:nvCxnSpPr>
        <p:spPr bwMode="auto">
          <a:xfrm>
            <a:off x="2426675" y="1851085"/>
            <a:ext cx="7548863" cy="0"/>
          </a:xfrm>
          <a:prstGeom prst="line">
            <a:avLst/>
          </a:prstGeom>
          <a:ln w="9525" cap="flat" cmpd="sng" algn="ctr">
            <a:solidFill>
              <a:schemeClr val="accent4">
                <a:lumMod val="20000"/>
                <a:lumOff val="8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 bwMode="auto">
          <a:xfrm>
            <a:off x="3196729" y="440769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ГАУ ДПО ЯО «Институт развития образования»</a:t>
            </a:r>
          </a:p>
        </p:txBody>
      </p:sp>
      <p:cxnSp>
        <p:nvCxnSpPr>
          <p:cNvPr id="29" name="Прямая соединительная линия 28"/>
          <p:cNvCxnSpPr>
            <a:cxnSpLocks/>
          </p:cNvCxnSpPr>
          <p:nvPr/>
        </p:nvCxnSpPr>
        <p:spPr bwMode="auto">
          <a:xfrm>
            <a:off x="2066192" y="4898695"/>
            <a:ext cx="7548863" cy="0"/>
          </a:xfrm>
          <a:prstGeom prst="line">
            <a:avLst/>
          </a:prstGeom>
          <a:ln w="9525" cap="flat" cmpd="sng" algn="ctr">
            <a:solidFill>
              <a:schemeClr val="accent4">
                <a:lumMod val="20000"/>
                <a:lumOff val="8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" name="object 7"/>
          <p:cNvPicPr/>
          <p:nvPr/>
        </p:nvPicPr>
        <p:blipFill>
          <a:blip r:embed="rId2"/>
          <a:stretch/>
        </p:blipFill>
        <p:spPr bwMode="auto">
          <a:xfrm flipH="1">
            <a:off x="6389885" y="2906632"/>
            <a:ext cx="5802115" cy="3980071"/>
          </a:xfrm>
          <a:prstGeom prst="rect">
            <a:avLst/>
          </a:prstGeom>
        </p:spPr>
      </p:pic>
      <p:sp>
        <p:nvSpPr>
          <p:cNvPr id="16" name="Заголовок 15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ru-RU"/>
              <a:t>Результаты мониторинга реализации проекта «Разговоры о важном» в общеобразовательных организациях Ярославской области за </a:t>
            </a:r>
            <a:r>
              <a:rPr lang="en-US"/>
              <a:t>I </a:t>
            </a:r>
            <a:r>
              <a:rPr lang="ru-RU"/>
              <a:t>полугодие 2023 года</a:t>
            </a:r>
            <a:endParaRPr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813262" y="180068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1" name="object 7"/>
          <p:cNvPicPr/>
          <p:nvPr/>
        </p:nvPicPr>
        <p:blipFill>
          <a:blip r:embed="rId2"/>
          <a:stretch/>
        </p:blipFill>
        <p:spPr bwMode="auto">
          <a:xfrm>
            <a:off x="84335" y="1449724"/>
            <a:ext cx="5802115" cy="3980071"/>
          </a:xfrm>
          <a:prstGeom prst="rect">
            <a:avLst/>
          </a:prstGeom>
        </p:spPr>
      </p:pic>
      <p:sp>
        <p:nvSpPr>
          <p:cNvPr id="3" name="Подзаголовок 2"/>
          <p:cNvSpPr txBox="1"/>
          <p:nvPr/>
        </p:nvSpPr>
        <p:spPr bwMode="auto">
          <a:xfrm>
            <a:off x="1518444" y="3938267"/>
            <a:ext cx="8964612" cy="21124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  <a:defRPr/>
            </a:pPr>
            <a:r>
              <a:rPr lang="ru-RU" sz="2400">
                <a:solidFill>
                  <a:schemeClr val="bg1"/>
                </a:solidFill>
              </a:rPr>
              <a:t>Контактная информация: ГАУ ДПО ЯО ИРО, Центр сопровождения воспитательной работы</a:t>
            </a:r>
          </a:p>
          <a:p>
            <a:pPr marL="0" indent="0" algn="ctr">
              <a:buFont typeface="Arial"/>
              <a:buNone/>
              <a:defRPr/>
            </a:pPr>
            <a:r>
              <a:rPr lang="ru-RU" sz="2400">
                <a:solidFill>
                  <a:schemeClr val="bg1"/>
                </a:solidFill>
              </a:rPr>
              <a:t>Адрес: г. Ярославль, ул. Богдановича, д.16</a:t>
            </a:r>
          </a:p>
          <a:p>
            <a:pPr marL="0" indent="0" algn="ctr">
              <a:buFont typeface="Arial"/>
              <a:buNone/>
              <a:defRPr/>
            </a:pPr>
            <a:r>
              <a:rPr lang="ru-RU" sz="2400">
                <a:solidFill>
                  <a:schemeClr val="bg1"/>
                </a:solidFill>
              </a:rPr>
              <a:t>Тел.: 8 (4852) 23-08-14</a:t>
            </a:r>
          </a:p>
          <a:p>
            <a:pPr marL="0" indent="0" algn="ctr">
              <a:buNone/>
              <a:defRPr/>
            </a:pPr>
            <a:r>
              <a:rPr lang="ru-RU" sz="2400">
                <a:solidFill>
                  <a:schemeClr val="bg1"/>
                </a:solidFill>
              </a:rPr>
              <a:t>Сайт: </a:t>
            </a:r>
            <a:r>
              <a:rPr lang="en-US" sz="2400">
                <a:solidFill>
                  <a:schemeClr val="bg1"/>
                </a:solidFill>
              </a:rPr>
              <a:t>http://www.iro.yar.ru/index.php?id=6346</a:t>
            </a:r>
            <a:endParaRPr lang="ru-RU" sz="2400">
              <a:solidFill>
                <a:schemeClr val="bg1"/>
              </a:solidFill>
            </a:endParaRPr>
          </a:p>
          <a:p>
            <a:pPr marL="0" indent="0" algn="ctr">
              <a:buFont typeface="Arial"/>
              <a:buNone/>
              <a:defRPr/>
            </a:pPr>
            <a:r>
              <a:rPr lang="ru-RU" sz="2400">
                <a:solidFill>
                  <a:schemeClr val="bg1"/>
                </a:solidFill>
              </a:rPr>
              <a:t>E-mail: </a:t>
            </a:r>
            <a:r>
              <a:rPr lang="en-US" sz="2400">
                <a:solidFill>
                  <a:schemeClr val="bg1"/>
                </a:solidFill>
              </a:rPr>
              <a:t>csvr.iro@yarregion.ru</a:t>
            </a: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10" name="Заголовок 1"/>
          <p:cNvSpPr txBox="1"/>
          <p:nvPr/>
        </p:nvSpPr>
        <p:spPr bwMode="auto">
          <a:xfrm>
            <a:off x="1847850" y="2488230"/>
            <a:ext cx="8305800" cy="1297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4000" b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Спасибо</a:t>
            </a:r>
            <a:r>
              <a:rPr lang="ru-RU" sz="4000">
                <a:solidFill>
                  <a:schemeClr val="bg1"/>
                </a:solidFill>
              </a:rPr>
              <a:t> </a:t>
            </a:r>
            <a:r>
              <a:rPr lang="ru-RU" sz="4000" b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 внимание!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327</Words>
  <Application>Microsoft Office PowerPoint</Application>
  <DocSecurity>0</DocSecurity>
  <PresentationFormat>Широкоэкранный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Arial Unicode MS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Цикл внеурочных занятий  «Разговоры о важном»</vt:lpstr>
      <vt:lpstr>Нормативно-правовые документы</vt:lpstr>
      <vt:lpstr>Результаты мониторинга реализации проекта «Разговоры о важном» в общеобразовательных организациях Ярославской области за I полугодие 2023 года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Наталья Новикова</dc:creator>
  <cp:keywords/>
  <dc:description/>
  <cp:lastModifiedBy>Елена Станиславовна Боярова</cp:lastModifiedBy>
  <cp:revision>58</cp:revision>
  <dcterms:created xsi:type="dcterms:W3CDTF">2023-06-26T09:15:50Z</dcterms:created>
  <dcterms:modified xsi:type="dcterms:W3CDTF">2023-09-25T08:08:55Z</dcterms:modified>
  <cp:category/>
  <dc:identifier/>
  <cp:contentStatus/>
  <dc:language/>
  <cp:version/>
</cp:coreProperties>
</file>