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1" r:id="rId3"/>
    <p:sldId id="306" r:id="rId4"/>
    <p:sldId id="273" r:id="rId5"/>
    <p:sldId id="274" r:id="rId6"/>
    <p:sldId id="288" r:id="rId7"/>
    <p:sldId id="294" r:id="rId8"/>
    <p:sldId id="289" r:id="rId9"/>
    <p:sldId id="296" r:id="rId10"/>
    <p:sldId id="290" r:id="rId11"/>
    <p:sldId id="297" r:id="rId12"/>
    <p:sldId id="292" r:id="rId13"/>
    <p:sldId id="299" r:id="rId14"/>
    <p:sldId id="293" r:id="rId15"/>
    <p:sldId id="307" r:id="rId16"/>
    <p:sldId id="301" r:id="rId17"/>
    <p:sldId id="303" r:id="rId18"/>
    <p:sldId id="275" r:id="rId19"/>
    <p:sldId id="26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F541E-38DE-4955-B769-2026892E10EA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D48B4-11F1-4AAE-9917-6C2D65935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0D7F-1DBB-4EAE-AB3C-268FD4EFFEF0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FE72F-680B-4B7A-8E1C-99189A9CE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792D-FCBC-4C1A-9496-74F58DD7F79A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DC423-9F63-47C0-AAE3-EEF58F4A2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BF15D-3A87-4409-A4FF-8BD838EDF159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81287-9D10-40F4-BB8D-1F1F014CAB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1A176-7D5D-40D1-BE12-B55BB4BB41EC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CA1E5-2BAA-4118-B659-8BEABEB6B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C47BA-F6DD-4D11-822C-BD7DA450C30F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85606-4C9F-4B18-9A92-D9D1D941D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095E-8F9D-4947-8EC4-5F4CA91A1749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88706-D2A3-425A-BEB4-6658BF747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1528B-4711-4EB7-AE6F-C99C47540604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B3BF1-B134-4F20-948D-CFEDFDFE71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DFF5E-6549-4D17-88A1-82A3831E5038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84011-32FB-4A3B-8854-CCA9A188A6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9D408-DD07-420F-924E-A1EA424C42EC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6DBA3-6EFF-436A-9332-CE560C5EB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1A083-BD05-4A5B-A4AC-2CC7AF46AF9E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8048-4756-4E41-8DCE-4FB90F62F7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902DC4C1-3F2C-4483-B7A2-35CF6DCFFB2E}" type="datetimeFigureOut">
              <a:rPr lang="ru-RU"/>
              <a:pPr>
                <a:defRPr/>
              </a:pPr>
              <a:t>05.12.2023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  <a:cs typeface="+mn-cs"/>
              </a:defRPr>
            </a:lvl1pPr>
          </a:lstStyle>
          <a:p>
            <a:pPr>
              <a:defRPr/>
            </a:pPr>
            <a:fld id="{FE56A043-36F7-4FB3-9191-38E46169F2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80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D6F5D6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D6F5D6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D6F5D6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D6F5D6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D6F5D6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title"/>
          </p:nvPr>
        </p:nvSpPr>
        <p:spPr bwMode="auto">
          <a:xfrm>
            <a:off x="4140200" y="4581525"/>
            <a:ext cx="4319588" cy="13684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ru-RU" sz="18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г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. Ярославль, ул.Пионерская,д.19</a:t>
            </a:r>
            <a:b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</a:b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тел./факс: (4852) 55-50-64 </a:t>
            </a:r>
            <a:b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</a:b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centr-doverie.edu.yar.ru</a:t>
            </a:r>
            <a: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ru-RU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</a:b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moucentredoverie@mail.ru</a:t>
            </a:r>
            <a:endParaRPr lang="ru-RU" sz="2000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body" idx="1"/>
          </p:nvPr>
        </p:nvSpPr>
        <p:spPr>
          <a:xfrm>
            <a:off x="684213" y="1268413"/>
            <a:ext cx="8064500" cy="2592387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6600"/>
                </a:solidFill>
                <a:latin typeface="Times New Roman" pitchFamily="18" charset="0"/>
              </a:rPr>
              <a:t>Муниципальное учреждение </a:t>
            </a:r>
            <a:br>
              <a:rPr lang="ru-RU" sz="3600" b="1" smtClean="0">
                <a:solidFill>
                  <a:srgbClr val="006600"/>
                </a:solidFill>
                <a:latin typeface="Times New Roman" pitchFamily="18" charset="0"/>
              </a:rPr>
            </a:br>
            <a:r>
              <a:rPr lang="ru-RU" sz="3600" b="1" smtClean="0">
                <a:solidFill>
                  <a:srgbClr val="006600"/>
                </a:solidFill>
                <a:latin typeface="Times New Roman" pitchFamily="18" charset="0"/>
              </a:rPr>
              <a:t>Центр психолого-педагогической, медицинской и социальной помощи </a:t>
            </a:r>
            <a:endParaRPr lang="en-US" sz="3600" b="1" smtClean="0">
              <a:solidFill>
                <a:srgbClr val="006600"/>
              </a:solidFill>
              <a:latin typeface="Times New Roman" pitchFamily="18" charset="0"/>
            </a:endParaRPr>
          </a:p>
          <a:p>
            <a:pPr eaLnBrk="1" hangingPunct="1"/>
            <a:r>
              <a:rPr lang="ru-RU" sz="3600" b="1" smtClean="0">
                <a:solidFill>
                  <a:srgbClr val="006600"/>
                </a:solidFill>
                <a:latin typeface="Times New Roman" pitchFamily="18" charset="0"/>
              </a:rPr>
              <a:t>«Доверие»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pPr>
              <a:defRPr/>
            </a:pPr>
            <a:r>
              <a:rPr lang="ru-RU" sz="3200" dirty="0" smtClean="0">
                <a:solidFill>
                  <a:srgbClr val="000000"/>
                </a:solidFill>
              </a:rPr>
              <a:t>Информационный блок</a:t>
            </a:r>
            <a:endParaRPr lang="ru-RU" sz="3200" dirty="0">
              <a:solidFill>
                <a:srgbClr val="000000"/>
              </a:solidFill>
            </a:endParaRPr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Потребности развития приемного ребенка.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0-3 лет.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3-7 лет.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7-10 лет.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10-14 лет.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особенности детей 14-18 лет.</a:t>
            </a:r>
          </a:p>
          <a:p>
            <a:pPr marL="530225" indent="-530225" defTabSz="711200"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Половое воспитание и личная безопасность</a:t>
            </a:r>
          </a:p>
          <a:p>
            <a:pPr marL="530225" indent="-530225" defTabSz="711200">
              <a:lnSpc>
                <a:spcPct val="150000"/>
              </a:lnSpc>
            </a:pPr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 bwMode="auto">
          <a:xfrm>
            <a:off x="587375" y="0"/>
            <a:ext cx="8229600" cy="1000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3000" b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Коррекция травматического опыта членов замещающей семьи</a:t>
            </a:r>
            <a:endParaRPr lang="ru-RU" sz="3000" b="1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6275" y="1125538"/>
            <a:ext cx="2155825" cy="1081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19425" y="12922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649288" y="3135313"/>
            <a:ext cx="2157412" cy="1152525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 bwMode="auto">
          <a:xfrm rot="10800000" flipV="1">
            <a:off x="611188" y="5468938"/>
            <a:ext cx="2232025" cy="1128712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19425" y="33369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87675" y="5468938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1000125"/>
            <a:ext cx="4897437" cy="1333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травматического опыта членов замещающей семьи</a:t>
            </a:r>
            <a:endParaRPr lang="ru-RU" altLang="ru-RU" sz="2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738" y="2333625"/>
            <a:ext cx="4897437" cy="21748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itchFamily="18" charset="0"/>
              </a:rPr>
              <a:t>Повысить информированность о травматическом опыте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itchFamily="18" charset="0"/>
              </a:rPr>
              <a:t>Развить умения выявлять признаки травматического опыта</a:t>
            </a:r>
            <a:endParaRPr lang="ru-RU" altLang="ru-RU" sz="21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Обучить навыкам помощи и самопомощи 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3995738" y="4652963"/>
            <a:ext cx="4897437" cy="19446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itchFamily="18" charset="0"/>
              </a:rPr>
              <a:t>Повышение информированности о травматическом опыте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itchFamily="18" charset="0"/>
              </a:rPr>
              <a:t>Умение выявлять признаки травматического опыта</a:t>
            </a:r>
            <a:endParaRPr lang="ru-RU" altLang="ru-RU" sz="21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100" b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altLang="ru-RU" sz="21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навыков помощи и самопомощи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255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2400" b="1" smtClean="0">
                <a:solidFill>
                  <a:srgbClr val="000000"/>
                </a:solidFill>
                <a:effectLst/>
              </a:rPr>
              <a:t>Коррекция травматического опыта членов замещающей семьи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539750" y="1268413"/>
            <a:ext cx="8229600" cy="5329237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Мотивы приемы ребенка в замещающую семью.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Горе и утрата в замещающей семье.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Последствия от разрыва с кровными родственниками/ нарушение привязанности.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«Трудное» поведение: агрессия/ аутоагрессия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«Трудное» поведение: воровство, ложь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«Трудное» поведение: сексуализированное поведение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Эмоциональное выгорание замещающего родителя: признаки, этапы, методы профилактики.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История семьи. Как говорить с ребенком.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ru-RU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 bwMode="auto">
          <a:xfrm>
            <a:off x="587375" y="0"/>
            <a:ext cx="8229600" cy="1000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Создание системы социального взаимодействия и поддержки</a:t>
            </a:r>
            <a:endParaRPr lang="ru-RU" sz="3200" b="1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6275" y="1125538"/>
            <a:ext cx="2155825" cy="1081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19425" y="12922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649288" y="3135313"/>
            <a:ext cx="2157412" cy="1152525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 bwMode="auto">
          <a:xfrm rot="10800000" flipV="1">
            <a:off x="611188" y="5468938"/>
            <a:ext cx="2232025" cy="1128712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19425" y="33369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87675" y="5468938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1000125"/>
            <a:ext cx="4897437" cy="1041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Формирование системы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взаимодействия и поддержки</a:t>
            </a: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24313" y="2105025"/>
            <a:ext cx="4897437" cy="23320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Обучить опекунов выстраивать взаимодействия с социальными институтами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Развить навыки конструктивного общения с кровными родственниками несовершеннолетних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Повысить  готовность к социальному взаимодействию</a:t>
            </a:r>
            <a:endParaRPr lang="ru-RU" altLang="ru-RU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3995738" y="4437063"/>
            <a:ext cx="4897437" cy="23050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Взаимодействие с социальными институтами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Конструктивное общение с кровными родственниками несовершеннолетних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Готовность к социальному взаимодействию</a:t>
            </a:r>
            <a:endParaRPr lang="ru-RU" altLang="ru-RU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4128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Создание системы социального взаимодействия и поддержки</a:t>
            </a:r>
            <a:endParaRPr lang="ru-RU" sz="3200" b="1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650" y="1916113"/>
            <a:ext cx="7931150" cy="4210050"/>
          </a:xfrm>
        </p:spPr>
        <p:txBody>
          <a:bodyPr/>
          <a:lstStyle/>
          <a:p>
            <a:pPr marL="44608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Взаимодействие с социальными службами (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ООиП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itchFamily="18" charset="0"/>
              </a:rPr>
              <a:t>КДНиЗП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, ПМПК, детские сады, школы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  <a:p>
            <a:pPr marL="44608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Взаимодействие с кровными родственниками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marL="44608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Юридические аспекты жизни замещающей семьи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marL="446088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Помощь в профессиональной ориентации несовершеннолетних.</a:t>
            </a:r>
          </a:p>
          <a:p>
            <a:pPr marL="446088">
              <a:defRPr/>
            </a:pPr>
            <a:endParaRPr lang="ru-RU" dirty="0">
              <a:latin typeface="Times New Roman" pitchFamily="18" charset="0"/>
            </a:endParaRPr>
          </a:p>
          <a:p>
            <a:pPr>
              <a:defRPr/>
            </a:pP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 bwMode="auto">
          <a:xfrm>
            <a:off x="587375" y="0"/>
            <a:ext cx="8229600" cy="10001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Форма работы</a:t>
            </a:r>
            <a:endParaRPr lang="ru-RU" sz="3200" b="1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649288" y="3135313"/>
            <a:ext cx="2157412" cy="1152525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ГРУПОВЫЕ ЗАНЯТИЯ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19425" y="33369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1268413"/>
            <a:ext cx="4897437" cy="6302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Лекции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738" y="2133600"/>
            <a:ext cx="4897437" cy="7191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Семинары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3986213" y="4217988"/>
            <a:ext cx="4895850" cy="7239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Круглый стол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95738" y="3152775"/>
            <a:ext cx="4881562" cy="7254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Тренинги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 rot="10800000" flipV="1">
            <a:off x="4046538" y="5373688"/>
            <a:ext cx="4835525" cy="7921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Мастер-классы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pic>
        <p:nvPicPr>
          <p:cNvPr id="33802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38" y="4346575"/>
            <a:ext cx="21558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1196975"/>
            <a:ext cx="8229600" cy="6477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endParaRPr lang="ru-RU" sz="3200" b="1" smtClean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68313" y="188913"/>
          <a:ext cx="82296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4773216"/>
              </a:tblGrid>
              <a:tr h="729568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Выявленные трудности при реализации программы</a:t>
                      </a:r>
                      <a:endParaRPr lang="ru-RU" sz="23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3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минимизации</a:t>
                      </a:r>
                      <a:endParaRPr lang="ru-RU" sz="23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713064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altLang="ru-RU" sz="2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Низкая мотивация посещения коррекционно-развивающих занятий опекунами.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  <a:tabLst>
                          <a:tab pos="88900" algn="l"/>
                        </a:tabLst>
                      </a:pPr>
                      <a:r>
                        <a:rPr lang="ru-RU" sz="23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Мотивация на помощь</a:t>
                      </a: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работу специалистов  с детьми параллельно с занятиями с опекунами </a:t>
                      </a:r>
                      <a:r>
                        <a:rPr lang="ru-RU" sz="2300" i="1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(готовность водить детей на занятия).</a:t>
                      </a:r>
                      <a:endParaRPr lang="ru-RU" sz="2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1206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2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Ригидность опекунов.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Использование различных способов и форматов работы для коррекции</a:t>
                      </a: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системы представлений и отработки навыков использования полученных знаний в реальной жизни.</a:t>
                      </a:r>
                      <a:endParaRPr lang="ru-RU" sz="2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1196975"/>
            <a:ext cx="8229600" cy="6477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ru-RU" sz="3200" b="1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endParaRPr lang="ru-RU" sz="3200" b="1" smtClean="0">
              <a:effectLst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95288" y="836613"/>
          <a:ext cx="8496300" cy="3263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667"/>
                <a:gridCol w="4928277"/>
              </a:tblGrid>
              <a:tr h="729568"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Выявленные трудности при реализации программы</a:t>
                      </a:r>
                      <a:endParaRPr lang="ru-RU" sz="23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2300" b="1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Способы минимизации</a:t>
                      </a:r>
                      <a:endParaRPr lang="ru-RU" sz="2300" b="1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2060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23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Недоверие теоретическим</a:t>
                      </a: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anose="02020603050405020304" pitchFamily="18" charset="0"/>
                        </a:rPr>
                        <a:t> рекомендациям специалистов</a:t>
                      </a:r>
                      <a:endParaRPr lang="ru-RU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3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Взаимообмен и</a:t>
                      </a: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300" baseline="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взаимоподдержка</a:t>
                      </a: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ru-RU" sz="2300" baseline="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Помощь наставников.</a:t>
                      </a:r>
                      <a:endParaRPr lang="ru-RU" sz="23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5"/>
          <p:cNvSpPr>
            <a:spLocks noChangeArrowheads="1"/>
          </p:cNvSpPr>
          <p:nvPr/>
        </p:nvSpPr>
        <p:spPr bwMode="auto">
          <a:xfrm>
            <a:off x="4211638" y="620713"/>
            <a:ext cx="460851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функционирования приемной семьи.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 уровня беспомощности в сложной ситуации.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ru-RU" alt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Формирование адекватных воспитательных стратегий.</a:t>
            </a:r>
          </a:p>
          <a:p>
            <a:pPr algn="just">
              <a:defRPr/>
            </a:pPr>
            <a:endParaRPr lang="ru-RU" alt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2987675" y="1844675"/>
            <a:ext cx="1368425" cy="1109663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7850" y="1052513"/>
            <a:ext cx="2208213" cy="27352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программы 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4149725"/>
            <a:ext cx="2592388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989138"/>
            <a:ext cx="8229600" cy="37433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solidFill>
                  <a:srgbClr val="000000"/>
                </a:solidFill>
                <a:effectLst/>
              </a:rPr>
              <a:t/>
            </a:r>
            <a:br>
              <a:rPr lang="ru-RU" smtClean="0">
                <a:solidFill>
                  <a:srgbClr val="000000"/>
                </a:solidFill>
                <a:effectLst/>
              </a:rPr>
            </a:br>
            <a:r>
              <a:rPr lang="ru-RU" smtClean="0">
                <a:solidFill>
                  <a:srgbClr val="000000"/>
                </a:solidFill>
                <a:effectLst/>
              </a:rPr>
              <a:t/>
            </a:r>
            <a:br>
              <a:rPr lang="ru-RU" smtClean="0">
                <a:solidFill>
                  <a:srgbClr val="000000"/>
                </a:solidFill>
                <a:effectLst/>
              </a:rPr>
            </a:br>
            <a:r>
              <a:rPr lang="ru-RU" smtClean="0">
                <a:solidFill>
                  <a:srgbClr val="000000"/>
                </a:solidFill>
                <a:effectLst/>
              </a:rPr>
              <a:t/>
            </a:r>
            <a:br>
              <a:rPr lang="ru-RU" smtClean="0">
                <a:solidFill>
                  <a:srgbClr val="000000"/>
                </a:solidFill>
                <a:effectLst/>
              </a:rPr>
            </a:br>
            <a:r>
              <a:rPr lang="ru-RU" smtClean="0">
                <a:solidFill>
                  <a:srgbClr val="000000"/>
                </a:solidFill>
                <a:effectLst/>
              </a:rPr>
              <a:t/>
            </a:r>
            <a:br>
              <a:rPr lang="ru-RU" smtClean="0">
                <a:solidFill>
                  <a:srgbClr val="000000"/>
                </a:solidFill>
                <a:effectLst/>
              </a:rPr>
            </a:br>
            <a:r>
              <a:rPr lang="ru-RU" smtClean="0">
                <a:solidFill>
                  <a:srgbClr val="000000"/>
                </a:solidFill>
                <a:effectLst/>
              </a:rPr>
              <a:t/>
            </a:r>
            <a:br>
              <a:rPr lang="ru-RU" smtClean="0">
                <a:solidFill>
                  <a:srgbClr val="000000"/>
                </a:solidFill>
                <a:effectLst/>
              </a:rPr>
            </a:br>
            <a:endParaRPr lang="ru-RU" sz="6600" smtClean="0">
              <a:solidFill>
                <a:srgbClr val="000000"/>
              </a:solidFill>
              <a:effectLst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84213" y="333375"/>
            <a:ext cx="8280400" cy="2016125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сопровождения опекунов (попечителей) несовершеннолетних лиц «Содействие» </a:t>
            </a:r>
            <a:endParaRPr lang="ru-RU" sz="28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 </a:t>
            </a:r>
            <a:r>
              <a:rPr lang="ru-RU" sz="28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 «Доверие</a:t>
            </a:r>
            <a:r>
              <a:rPr lang="ru-RU" sz="28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endParaRPr lang="ru-RU" sz="2800" b="1" dirty="0" smtClean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sz="40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40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рядом.</a:t>
            </a:r>
          </a:p>
          <a:p>
            <a:pPr>
              <a:buFont typeface="Arial" charset="0"/>
              <a:buNone/>
              <a:defRPr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Прямоугольник 1"/>
          <p:cNvSpPr>
            <a:spLocks noChangeArrowheads="1"/>
          </p:cNvSpPr>
          <p:nvPr/>
        </p:nvSpPr>
        <p:spPr bwMode="auto">
          <a:xfrm>
            <a:off x="2987675" y="5157788"/>
            <a:ext cx="3960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0000"/>
                </a:solidFill>
              </a:rPr>
              <a:t>г. Ярославль, ул.Пионерская,д.19</a:t>
            </a:r>
            <a:br>
              <a:rPr lang="ru-RU">
                <a:solidFill>
                  <a:srgbClr val="000000"/>
                </a:solidFill>
              </a:rPr>
            </a:br>
            <a:r>
              <a:rPr lang="ru-RU">
                <a:solidFill>
                  <a:srgbClr val="000000"/>
                </a:solidFill>
              </a:rPr>
              <a:t>тел./факс: (4852) 55-50-64 </a:t>
            </a:r>
          </a:p>
          <a:p>
            <a:r>
              <a:rPr lang="en-US">
                <a:solidFill>
                  <a:srgbClr val="000000"/>
                </a:solidFill>
              </a:rPr>
              <a:t>centr-doverie.edu.yar.ru</a:t>
            </a:r>
            <a:endParaRPr lang="ru-RU">
              <a:solidFill>
                <a:srgbClr val="000000"/>
              </a:solidFill>
            </a:endParaRPr>
          </a:p>
          <a:p>
            <a:r>
              <a:rPr lang="en-US">
                <a:solidFill>
                  <a:srgbClr val="000000"/>
                </a:solidFill>
              </a:rPr>
              <a:t>moucentredoverie@mail.ru</a:t>
            </a:r>
            <a:endParaRPr lang="ru-RU">
              <a:solidFill>
                <a:srgbClr val="000000"/>
              </a:solidFill>
            </a:endParaRPr>
          </a:p>
        </p:txBody>
      </p:sp>
      <p:pic>
        <p:nvPicPr>
          <p:cNvPr id="31748" name="Рисунок 5" descr="Бабушка и дедушка с внуками | Премиум векторы | Desenhos de abraços, Avô,  Idoso desenh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3284538"/>
            <a:ext cx="244792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 bwMode="auto">
          <a:xfrm>
            <a:off x="1476375" y="5445125"/>
            <a:ext cx="7175500" cy="917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smtClean="0">
                <a:solidFill>
                  <a:srgbClr val="000000"/>
                </a:solidFill>
                <a:effectLst/>
                <a:latin typeface="Times New Roman" pitchFamily="18" charset="0"/>
              </a:rPr>
              <a:t>Социальный педагог  Киямова И.А.</a:t>
            </a:r>
            <a:r>
              <a:rPr lang="en-US" sz="2800" b="1" smtClean="0">
                <a:solidFill>
                  <a:srgbClr val="000000"/>
                </a:solidFill>
                <a:effectLst/>
                <a:latin typeface="Times New Roman" pitchFamily="18" charset="0"/>
              </a:rPr>
              <a:t/>
            </a:r>
            <a:br>
              <a:rPr lang="en-US" sz="2800" b="1" smtClean="0">
                <a:solidFill>
                  <a:srgbClr val="000000"/>
                </a:solidFill>
                <a:effectLst/>
                <a:latin typeface="Times New Roman" pitchFamily="18" charset="0"/>
              </a:rPr>
            </a:br>
            <a:endParaRPr lang="ru-RU" sz="2000" b="1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body" idx="1"/>
          </p:nvPr>
        </p:nvSpPr>
        <p:spPr>
          <a:xfrm>
            <a:off x="0" y="333375"/>
            <a:ext cx="9144000" cy="2303463"/>
          </a:xfrm>
        </p:spPr>
        <p:txBody>
          <a:bodyPr/>
          <a:lstStyle/>
          <a:p>
            <a:pPr marL="87313" indent="-87313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Специфика сопровождения семей </a:t>
            </a:r>
          </a:p>
          <a:p>
            <a:pPr marL="87313" indent="-87313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с родственной опекой.</a:t>
            </a:r>
          </a:p>
          <a:p>
            <a:pPr marL="87313" indent="-87313" eaLnBrk="1" hangingPunct="1">
              <a:lnSpc>
                <a:spcPct val="110000"/>
              </a:lnSpc>
              <a:spcBef>
                <a:spcPct val="0"/>
              </a:spcBef>
            </a:pPr>
            <a:r>
              <a:rPr lang="ru-RU" sz="2800" b="1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(На примере службы сопровождения опекунов / попечителей «Содействие» МУ центр «Доверие»).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3213100"/>
            <a:ext cx="35782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908050"/>
            <a:ext cx="7859712" cy="180022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 в ССО «Содействие» передано 550 замещающих семей</a:t>
            </a:r>
            <a:endParaRPr lang="ru-RU" sz="3200" b="1" dirty="0">
              <a:solidFill>
                <a:schemeClr val="tx2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088" y="3357563"/>
            <a:ext cx="7859712" cy="2303462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Большой процент приёмных семей с </a:t>
            </a:r>
            <a:endParaRPr lang="ru-RU" altLang="ru-RU" sz="28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charset="0"/>
              <a:buNone/>
              <a:defRPr/>
            </a:pPr>
            <a:r>
              <a:rPr lang="ru-RU" altLang="ru-RU" sz="28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родственной </a:t>
            </a:r>
            <a:r>
              <a:rPr lang="ru-RU" altLang="ru-RU" sz="28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опекой.</a:t>
            </a:r>
          </a:p>
          <a:p>
            <a:pPr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 bwMode="auto">
          <a:xfrm>
            <a:off x="684213" y="333375"/>
            <a:ext cx="7704137" cy="1295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>Специфика сопровождения семей </a:t>
            </a:r>
            <a:r>
              <a:rPr lang="en-US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/>
            </a:r>
            <a:br>
              <a:rPr lang="en-US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</a:br>
            <a:r>
              <a:rPr lang="ru-RU" sz="3200" b="1" smtClean="0">
                <a:solidFill>
                  <a:srgbClr val="003300"/>
                </a:solidFill>
                <a:effectLst/>
                <a:latin typeface="Times New Roman" pitchFamily="18" charset="0"/>
              </a:rPr>
              <a:t>с родственной опекой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916113"/>
            <a:ext cx="6840537" cy="43926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Вынужденное родительство.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1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Травматический опыт детей и опекунов</a:t>
            </a:r>
            <a:r>
              <a:rPr lang="en-US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1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Недостаточное представление об особенностях воспитания несовершеннолетних, оставшихся без попечения родителей (связи с тем, что не проходят программу подготовки кандидатов в замещающие родители).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ru-RU" altLang="ru-RU" sz="1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Закрытость семьи.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altLang="ru-RU" sz="100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8135937" cy="10810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defRPr/>
            </a:pPr>
            <a:r>
              <a:rPr lang="en-US" alt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/>
            </a:r>
            <a:br>
              <a:rPr lang="en-US" altLang="ru-RU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endParaRPr lang="ru-RU" sz="2800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900113" y="2781300"/>
            <a:ext cx="7704137" cy="3311525"/>
          </a:xfrm>
        </p:spPr>
        <p:txBody>
          <a:bodyPr/>
          <a:lstStyle/>
          <a:p>
            <a:pPr marL="877888" indent="-457200" defTabSz="711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12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Количество занятий: 21 </a:t>
            </a:r>
          </a:p>
          <a:p>
            <a:pPr marL="877888" indent="-457200" defTabSz="7112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711200" algn="l"/>
              </a:tabLst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Время: 2 академических часа 1 раз в неделю.</a:t>
            </a:r>
          </a:p>
          <a:p>
            <a:pPr marL="420688" indent="0" defTabSz="711200" eaLnBrk="1" hangingPunct="1">
              <a:lnSpc>
                <a:spcPct val="150000"/>
              </a:lnSpc>
              <a:buFont typeface="Arial" charset="0"/>
              <a:buNone/>
              <a:tabLst>
                <a:tab pos="711200" algn="l"/>
              </a:tabLst>
              <a:defRPr/>
            </a:pP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   </a:t>
            </a:r>
          </a:p>
        </p:txBody>
      </p:sp>
      <p:sp>
        <p:nvSpPr>
          <p:cNvPr id="18435" name="Прямоугольник 2"/>
          <p:cNvSpPr>
            <a:spLocks noChangeArrowheads="1"/>
          </p:cNvSpPr>
          <p:nvPr/>
        </p:nvSpPr>
        <p:spPr bwMode="auto">
          <a:xfrm>
            <a:off x="611188" y="765175"/>
            <a:ext cx="80645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003300"/>
                </a:solidFill>
                <a:latin typeface="Times New Roman" pitchFamily="18" charset="0"/>
              </a:rPr>
              <a:t>Коррекционно-развивающая программа сопровождения замещающих семей с родственной опекой «За руку с семьей»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229600" cy="3024187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rgbClr val="000000"/>
                </a:solidFill>
                <a:effectLst/>
              </a:rPr>
              <a:t>Основные блоки программы</a:t>
            </a:r>
            <a:r>
              <a:rPr lang="ru-RU" sz="3200" b="1" dirty="0">
                <a:solidFill>
                  <a:srgbClr val="000000"/>
                </a:solidFill>
                <a:effectLst/>
              </a:rPr>
              <a:t/>
            </a:r>
            <a:br>
              <a:rPr lang="ru-RU" sz="3200" b="1" dirty="0">
                <a:solidFill>
                  <a:srgbClr val="000000"/>
                </a:solidFill>
                <a:effectLst/>
              </a:rPr>
            </a:br>
            <a:r>
              <a:rPr lang="ru-RU" b="1" dirty="0" smtClean="0">
                <a:solidFill>
                  <a:srgbClr val="000000"/>
                </a:solidFill>
                <a:effectLst/>
              </a:rPr>
              <a:t/>
            </a:r>
            <a:br>
              <a:rPr lang="ru-RU" b="1" dirty="0" smtClean="0">
                <a:solidFill>
                  <a:srgbClr val="000000"/>
                </a:solidFill>
                <a:effectLst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971550" y="1989138"/>
            <a:ext cx="7715250" cy="3887787"/>
          </a:xfrm>
        </p:spPr>
        <p:txBody>
          <a:bodyPr/>
          <a:lstStyle/>
          <a:p>
            <a:pPr marL="533400">
              <a:lnSpc>
                <a:spcPct val="150000"/>
              </a:lnSpc>
              <a:buFont typeface="Wingdings" pitchFamily="2" charset="2"/>
              <a:buChar char="Ø"/>
              <a:tabLst>
                <a:tab pos="442913" algn="l"/>
              </a:tabLs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</a:p>
          <a:p>
            <a:pPr marL="533400">
              <a:lnSpc>
                <a:spcPct val="150000"/>
              </a:lnSpc>
              <a:buFont typeface="Wingdings" pitchFamily="2" charset="2"/>
              <a:buChar char="Ø"/>
              <a:tabLst>
                <a:tab pos="442913" algn="l"/>
              </a:tabLs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Информационный</a:t>
            </a:r>
          </a:p>
          <a:p>
            <a:pPr marL="533400">
              <a:lnSpc>
                <a:spcPct val="150000"/>
              </a:lnSpc>
              <a:buFont typeface="Wingdings" pitchFamily="2" charset="2"/>
              <a:buChar char="Ø"/>
              <a:tabLst>
                <a:tab pos="442913" algn="l"/>
              </a:tabLs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Коррекция травматического опыта членов замещающей семьи</a:t>
            </a:r>
          </a:p>
          <a:p>
            <a:pPr marL="533400">
              <a:lnSpc>
                <a:spcPct val="150000"/>
              </a:lnSpc>
              <a:buFont typeface="Wingdings" pitchFamily="2" charset="2"/>
              <a:buChar char="Ø"/>
              <a:tabLst>
                <a:tab pos="442913" algn="l"/>
              </a:tabLs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Создание системы социального  взаимодействия и поддержки.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smtClean="0">
                <a:solidFill>
                  <a:srgbClr val="000000"/>
                </a:solidFill>
                <a:effectLst/>
              </a:rPr>
              <a:t>Организационный блок</a:t>
            </a:r>
            <a:endParaRPr lang="ru-RU" sz="3200" b="1" smtClean="0">
              <a:effectLst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6275" y="1125538"/>
            <a:ext cx="2155825" cy="1081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19425" y="12922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649288" y="3135313"/>
            <a:ext cx="2157412" cy="1152525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 bwMode="auto">
          <a:xfrm rot="10800000" flipV="1">
            <a:off x="611188" y="5468938"/>
            <a:ext cx="2232025" cy="1128712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19425" y="33369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87675" y="5468938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1000125"/>
            <a:ext cx="4897437" cy="1333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400" dirty="0">
                <a:solidFill>
                  <a:srgbClr val="006600"/>
                </a:solidFill>
                <a:latin typeface="Arial" charset="0"/>
                <a:cs typeface="Arial" charset="0"/>
              </a:rPr>
              <a:t>Создание условий для эффективной реализации программы.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738" y="2630488"/>
            <a:ext cx="4897437" cy="17573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Снять эмоциональное напряжение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участников группы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 актуальную ситуацию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3995738" y="4797425"/>
            <a:ext cx="4897437" cy="17049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эмоционального напряжения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участников группы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актуальной ситуации</a:t>
            </a:r>
            <a:endParaRPr lang="ru-RU" altLang="ru-RU" sz="24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404813"/>
            <a:ext cx="8229600" cy="1295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smtClean="0">
                <a:solidFill>
                  <a:srgbClr val="000000"/>
                </a:solidFill>
                <a:effectLst/>
              </a:rPr>
              <a:t>Организационный блок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>
          <a:xfrm>
            <a:off x="1042988" y="2349500"/>
            <a:ext cx="7489825" cy="37766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Знакомство, порядок встреч, правила работы группы, диагностика.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</a:rPr>
              <a:t>Завершение работы группы, подведение итогов, диагностика.</a:t>
            </a:r>
          </a:p>
          <a:p>
            <a:pPr>
              <a:buFont typeface="Wingdings" pitchFamily="2" charset="2"/>
              <a:buChar char="Ø"/>
            </a:pPr>
            <a:endParaRPr lang="ru-RU" smtClean="0">
              <a:latin typeface="Times New Roman" pitchFamily="18" charset="0"/>
            </a:endParaRPr>
          </a:p>
          <a:p>
            <a:endParaRPr lang="ru-RU" smtClean="0">
              <a:solidFill>
                <a:srgbClr val="000000"/>
              </a:solidFill>
              <a:latin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200" b="1" smtClean="0">
                <a:solidFill>
                  <a:srgbClr val="000000"/>
                </a:solidFill>
                <a:effectLst/>
              </a:rPr>
              <a:t>Информационный блок</a:t>
            </a:r>
            <a:endParaRPr lang="ru-RU" sz="3200" b="1" smtClean="0">
              <a:effectLst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76275" y="1125538"/>
            <a:ext cx="2155825" cy="10810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019425" y="12922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649288" y="3135313"/>
            <a:ext cx="2157412" cy="1152525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Объект 4"/>
          <p:cNvSpPr txBox="1">
            <a:spLocks/>
          </p:cNvSpPr>
          <p:nvPr/>
        </p:nvSpPr>
        <p:spPr bwMode="auto">
          <a:xfrm rot="10800000" flipV="1">
            <a:off x="611188" y="5468938"/>
            <a:ext cx="2232025" cy="1128712"/>
          </a:xfrm>
          <a:prstGeom prst="roundRect">
            <a:avLst/>
          </a:prstGeom>
          <a:ln w="381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u-RU" altLang="ru-RU" sz="2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019425" y="3336925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987675" y="5468938"/>
            <a:ext cx="792163" cy="749300"/>
          </a:xfrm>
          <a:prstGeom prst="rightArrow">
            <a:avLst>
              <a:gd name="adj1" fmla="val 50000"/>
              <a:gd name="adj2" fmla="val 486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altLang="ru-RU" sz="24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95738" y="1000125"/>
            <a:ext cx="4897437" cy="13335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23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Повышение информированности об особенностях воспитания несовершеннолетних в замещающих семьях</a:t>
            </a:r>
            <a:endParaRPr lang="ru-RU" altLang="ru-RU" sz="2300" dirty="0">
              <a:solidFill>
                <a:srgbClr val="0066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35413" y="2424113"/>
            <a:ext cx="4897437" cy="21685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Расширить представления о взаимодействии в замещающей семье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Сформировать систему знаний  об особенностях воспитания несовершеннолетних в замещающей семье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 rot="10800000" flipV="1">
            <a:off x="3935413" y="4592638"/>
            <a:ext cx="4897437" cy="21034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Расширение представления о взаимодействии в замещающей семье</a:t>
            </a:r>
            <a:endParaRPr lang="ru-RU" altLang="ru-RU" sz="2000" dirty="0">
              <a:solidFill>
                <a:srgbClr val="006600"/>
              </a:solidFill>
              <a:latin typeface="Arial" charset="0"/>
              <a:cs typeface="Arial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ru-RU" altLang="ru-RU" sz="2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Сформировонность системы знаний  об особенностях воспитания несовершеннолетних в замещающей семье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Другая 2">
      <a:dk1>
        <a:srgbClr val="ADEAAD"/>
      </a:dk1>
      <a:lt1>
        <a:srgbClr val="ADEAAD"/>
      </a:lt1>
      <a:dk2>
        <a:srgbClr val="336600"/>
      </a:dk2>
      <a:lt2>
        <a:srgbClr val="FFFFFF"/>
      </a:lt2>
      <a:accent1>
        <a:srgbClr val="33CC33"/>
      </a:accent1>
      <a:accent2>
        <a:srgbClr val="99CC00"/>
      </a:accent2>
      <a:accent3>
        <a:srgbClr val="ADB8AA"/>
      </a:accent3>
      <a:accent4>
        <a:srgbClr val="DADADA"/>
      </a:accent4>
      <a:accent5>
        <a:srgbClr val="ADE2AD"/>
      </a:accent5>
      <a:accent6>
        <a:srgbClr val="8AB900"/>
      </a:accent6>
      <a:hlink>
        <a:srgbClr val="FFCC00"/>
      </a:hlink>
      <a:folHlink>
        <a:srgbClr val="FFFF99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4416</TotalTime>
  <Words>559</Words>
  <Application>Microsoft Office PowerPoint</Application>
  <PresentationFormat>Экран (4:3)</PresentationFormat>
  <Paragraphs>129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Palatino Linotype</vt:lpstr>
      <vt:lpstr>Century Gothic</vt:lpstr>
      <vt:lpstr>Courier New</vt:lpstr>
      <vt:lpstr>Calibri</vt:lpstr>
      <vt:lpstr>Times New Roman</vt:lpstr>
      <vt:lpstr>Wingdings</vt:lpstr>
      <vt:lpstr>Исполнительная</vt:lpstr>
      <vt:lpstr>Исполнительная</vt:lpstr>
      <vt:lpstr>г. Ярославль, ул.Пионерская,д.19 тел./факс: (4852) 55-50-64  centr-doverie.edu.yar.ru moucentredoverie@mail.ru</vt:lpstr>
      <vt:lpstr>Социальный педагог  Киямова И.А. </vt:lpstr>
      <vt:lpstr>В 2023 году в ССО «Содействие» передано 550 замещающих семей</vt:lpstr>
      <vt:lpstr>Специфика сопровождения семей  с родственной опекой</vt:lpstr>
      <vt:lpstr> </vt:lpstr>
      <vt:lpstr>Основные блоки программы   </vt:lpstr>
      <vt:lpstr>Организационный блок</vt:lpstr>
      <vt:lpstr>Организационный блок</vt:lpstr>
      <vt:lpstr>Информационный блок</vt:lpstr>
      <vt:lpstr>Информационный блок</vt:lpstr>
      <vt:lpstr>Коррекция травматического опыта членов замещающей семьи</vt:lpstr>
      <vt:lpstr>Коррекция травматического опыта членов замещающей семьи</vt:lpstr>
      <vt:lpstr>Создание системы социального взаимодействия и поддержки</vt:lpstr>
      <vt:lpstr>Создание системы социального взаимодействия и поддержки</vt:lpstr>
      <vt:lpstr>Форма работы</vt:lpstr>
      <vt:lpstr>    </vt:lpstr>
      <vt:lpstr>    </vt:lpstr>
      <vt:lpstr>Слайд 18</vt:lpstr>
      <vt:lpstr>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Киямова И.А.</dc:creator>
  <cp:lastModifiedBy>user</cp:lastModifiedBy>
  <cp:revision>140</cp:revision>
  <dcterms:created xsi:type="dcterms:W3CDTF">2019-09-17T13:05:44Z</dcterms:created>
  <dcterms:modified xsi:type="dcterms:W3CDTF">2023-12-05T18:44:29Z</dcterms:modified>
</cp:coreProperties>
</file>