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74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7772400" cy="18276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Описание единой методики социально-психологического тестирования (ЕМ СПТ)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365104"/>
            <a:ext cx="7854696" cy="1752600"/>
          </a:xfrm>
        </p:spPr>
        <p:txBody>
          <a:bodyPr/>
          <a:lstStyle/>
          <a:p>
            <a:endParaRPr lang="ru-RU" dirty="0" smtClean="0"/>
          </a:p>
          <a:p>
            <a:pPr algn="ctr"/>
            <a:r>
              <a:rPr lang="ru-RU" dirty="0" smtClean="0"/>
              <a:t>2023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3641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Рисковое поведение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5480"/>
            <a:ext cx="7931224" cy="365376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ru-RU" sz="3000" b="1" dirty="0" smtClean="0">
                <a:solidFill>
                  <a:srgbClr val="002060"/>
                </a:solidFill>
              </a:rPr>
              <a:t>Формы аддиктивного поведения</a:t>
            </a:r>
          </a:p>
          <a:p>
            <a:pPr>
              <a:spcAft>
                <a:spcPts val="1200"/>
              </a:spcAft>
            </a:pPr>
            <a:r>
              <a:rPr lang="ru-RU" sz="3000" b="1" dirty="0" smtClean="0">
                <a:solidFill>
                  <a:srgbClr val="002060"/>
                </a:solidFill>
              </a:rPr>
              <a:t>Формы деструктивного поведения, не связанных с аддикциями</a:t>
            </a:r>
          </a:p>
          <a:p>
            <a:pPr>
              <a:spcAft>
                <a:spcPts val="1200"/>
              </a:spcAft>
            </a:pPr>
            <a:r>
              <a:rPr lang="ru-RU" sz="3000" b="1" dirty="0" smtClean="0">
                <a:solidFill>
                  <a:srgbClr val="002060"/>
                </a:solidFill>
              </a:rPr>
              <a:t>Поведение, связанное с деструктивным характером социальных групп и объединений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995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442424"/>
          </a:xfrm>
        </p:spPr>
        <p:txBody>
          <a:bodyPr>
            <a:noAutofit/>
          </a:bodyPr>
          <a:lstStyle/>
          <a:p>
            <a:r>
              <a:rPr lang="ru-RU" b="1" dirty="0" smtClean="0"/>
              <a:t>Компоненты рискового поведения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ru-RU" sz="3000" b="1" dirty="0" smtClean="0">
                <a:solidFill>
                  <a:srgbClr val="002060"/>
                </a:solidFill>
              </a:rPr>
              <a:t>Когнитивный компонент</a:t>
            </a:r>
          </a:p>
          <a:p>
            <a:pPr>
              <a:spcAft>
                <a:spcPts val="1200"/>
              </a:spcAft>
            </a:pPr>
            <a:r>
              <a:rPr lang="ru-RU" sz="3000" b="1" dirty="0" smtClean="0">
                <a:solidFill>
                  <a:srgbClr val="002060"/>
                </a:solidFill>
              </a:rPr>
              <a:t>Интенциональный компонент</a:t>
            </a:r>
          </a:p>
          <a:p>
            <a:pPr>
              <a:spcAft>
                <a:spcPts val="1200"/>
              </a:spcAft>
            </a:pPr>
            <a:r>
              <a:rPr lang="ru-RU" sz="3000" b="1" dirty="0" smtClean="0">
                <a:solidFill>
                  <a:srgbClr val="002060"/>
                </a:solidFill>
              </a:rPr>
              <a:t>Регуляторный компонент</a:t>
            </a:r>
            <a:endParaRPr lang="ru-RU" sz="3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382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29600" cy="926976"/>
          </a:xfrm>
        </p:spPr>
        <p:txBody>
          <a:bodyPr>
            <a:normAutofit/>
          </a:bodyPr>
          <a:lstStyle/>
          <a:p>
            <a:r>
              <a:rPr lang="ru-RU" b="1" dirty="0"/>
              <a:t>Факторы риска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12776"/>
            <a:ext cx="8229600" cy="43891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000" b="1" dirty="0">
                <a:solidFill>
                  <a:srgbClr val="002060"/>
                </a:solidFill>
              </a:rPr>
              <a:t>Социально-средовые факторы</a:t>
            </a:r>
          </a:p>
          <a:p>
            <a:pPr>
              <a:lnSpc>
                <a:spcPct val="150000"/>
              </a:lnSpc>
            </a:pPr>
            <a:r>
              <a:rPr lang="ru-RU" sz="3000" b="1" dirty="0">
                <a:solidFill>
                  <a:srgbClr val="002060"/>
                </a:solidFill>
              </a:rPr>
              <a:t>Семейные факторы</a:t>
            </a:r>
          </a:p>
          <a:p>
            <a:pPr>
              <a:lnSpc>
                <a:spcPct val="150000"/>
              </a:lnSpc>
            </a:pPr>
            <a:r>
              <a:rPr lang="ru-RU" sz="3000" b="1" dirty="0">
                <a:solidFill>
                  <a:srgbClr val="002060"/>
                </a:solidFill>
              </a:rPr>
              <a:t>Медицинские, объективно фиксируемые факторы</a:t>
            </a:r>
          </a:p>
          <a:p>
            <a:pPr>
              <a:lnSpc>
                <a:spcPct val="150000"/>
              </a:lnSpc>
            </a:pPr>
            <a:r>
              <a:rPr lang="ru-RU" sz="3000" b="1" dirty="0">
                <a:solidFill>
                  <a:srgbClr val="002060"/>
                </a:solidFill>
              </a:rPr>
              <a:t>Индивидуально-психологические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0800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Autofit/>
          </a:bodyPr>
          <a:lstStyle/>
          <a:p>
            <a:r>
              <a:rPr lang="ru-RU" b="1" dirty="0"/>
              <a:t>Принципы построения методики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891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3000" b="1" dirty="0">
                <a:solidFill>
                  <a:srgbClr val="002060"/>
                </a:solidFill>
              </a:rPr>
              <a:t>Научность</a:t>
            </a:r>
          </a:p>
          <a:p>
            <a:pPr>
              <a:lnSpc>
                <a:spcPct val="150000"/>
              </a:lnSpc>
            </a:pPr>
            <a:r>
              <a:rPr lang="ru-RU" sz="3000" b="1" dirty="0">
                <a:solidFill>
                  <a:srgbClr val="002060"/>
                </a:solidFill>
              </a:rPr>
              <a:t>Конфиденциальность</a:t>
            </a:r>
          </a:p>
          <a:p>
            <a:pPr>
              <a:lnSpc>
                <a:spcPct val="150000"/>
              </a:lnSpc>
            </a:pPr>
            <a:r>
              <a:rPr lang="ru-RU" sz="3000" b="1" dirty="0">
                <a:solidFill>
                  <a:srgbClr val="002060"/>
                </a:solidFill>
              </a:rPr>
              <a:t>Добровольность</a:t>
            </a:r>
          </a:p>
          <a:p>
            <a:pPr>
              <a:lnSpc>
                <a:spcPct val="150000"/>
              </a:lnSpc>
            </a:pPr>
            <a:r>
              <a:rPr lang="ru-RU" sz="3000" b="1" dirty="0">
                <a:solidFill>
                  <a:srgbClr val="002060"/>
                </a:solidFill>
              </a:rPr>
              <a:t>Достоверность</a:t>
            </a:r>
          </a:p>
          <a:p>
            <a:pPr>
              <a:lnSpc>
                <a:spcPct val="150000"/>
              </a:lnSpc>
            </a:pPr>
            <a:r>
              <a:rPr lang="ru-RU" sz="3000" b="1" dirty="0">
                <a:solidFill>
                  <a:srgbClr val="002060"/>
                </a:solidFill>
              </a:rPr>
              <a:t>Принцип развития</a:t>
            </a:r>
          </a:p>
          <a:p>
            <a:pPr>
              <a:lnSpc>
                <a:spcPct val="150000"/>
              </a:lnSpc>
            </a:pPr>
            <a:r>
              <a:rPr lang="ru-RU" sz="3000" b="1" dirty="0">
                <a:solidFill>
                  <a:srgbClr val="002060"/>
                </a:solidFill>
              </a:rPr>
              <a:t>Принцип единообразия </a:t>
            </a:r>
            <a:r>
              <a:rPr lang="ru-RU" sz="3000" b="1" dirty="0" smtClean="0">
                <a:solidFill>
                  <a:srgbClr val="002060"/>
                </a:solidFill>
              </a:rPr>
              <a:t>проведения</a:t>
            </a:r>
            <a:endParaRPr lang="ru-RU" sz="3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078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r>
              <a:rPr lang="ru-RU" b="1" dirty="0"/>
              <a:t>Подготовка к проведению тестирования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437736"/>
          </a:xfrm>
        </p:spPr>
        <p:txBody>
          <a:bodyPr/>
          <a:lstStyle/>
          <a:p>
            <a:r>
              <a:rPr lang="ru-RU" sz="3000" b="1" dirty="0">
                <a:solidFill>
                  <a:srgbClr val="002060"/>
                </a:solidFill>
              </a:rPr>
              <a:t>Размещение информационного сообщения на официальных ресурсах</a:t>
            </a:r>
          </a:p>
          <a:p>
            <a:r>
              <a:rPr lang="ru-RU" sz="3000" b="1" dirty="0">
                <a:solidFill>
                  <a:srgbClr val="002060"/>
                </a:solidFill>
              </a:rPr>
              <a:t>Проведение информационно-просветительских встреч с родителями</a:t>
            </a:r>
          </a:p>
          <a:p>
            <a:r>
              <a:rPr lang="ru-RU" sz="3000" b="1" dirty="0">
                <a:solidFill>
                  <a:srgbClr val="002060"/>
                </a:solidFill>
              </a:rPr>
              <a:t>Мотивирование учащихся для участия в тестировании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5884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Исследуемые </a:t>
            </a:r>
            <a:r>
              <a:rPr lang="ru-RU" b="1" dirty="0" smtClean="0"/>
              <a:t>показатели</a:t>
            </a:r>
            <a:br>
              <a:rPr lang="ru-RU" b="1" dirty="0" smtClean="0"/>
            </a:br>
            <a:r>
              <a:rPr lang="ru-RU" b="1" dirty="0"/>
              <a:t>Факторы риска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38912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Плохая </a:t>
            </a:r>
            <a:r>
              <a:rPr lang="ru-RU" sz="2800" b="1" dirty="0">
                <a:solidFill>
                  <a:srgbClr val="002060"/>
                </a:solidFill>
              </a:rPr>
              <a:t>приспосабливаемость, </a:t>
            </a:r>
            <a:r>
              <a:rPr lang="ru-RU" sz="2800" b="1" dirty="0" smtClean="0">
                <a:solidFill>
                  <a:srgbClr val="002060"/>
                </a:solidFill>
              </a:rPr>
              <a:t>зависимость 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Потребность </a:t>
            </a:r>
            <a:r>
              <a:rPr lang="ru-RU" sz="2800" b="1" dirty="0">
                <a:solidFill>
                  <a:srgbClr val="002060"/>
                </a:solidFill>
              </a:rPr>
              <a:t>во внимании </a:t>
            </a:r>
            <a:r>
              <a:rPr lang="ru-RU" sz="2800" b="1" dirty="0" smtClean="0">
                <a:solidFill>
                  <a:srgbClr val="002060"/>
                </a:solidFill>
              </a:rPr>
              <a:t>группы 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Принятие </a:t>
            </a:r>
            <a:r>
              <a:rPr lang="ru-RU" sz="2800" b="1" dirty="0">
                <a:solidFill>
                  <a:srgbClr val="002060"/>
                </a:solidFill>
              </a:rPr>
              <a:t>асоциальных (</a:t>
            </a:r>
            <a:r>
              <a:rPr lang="ru-RU" sz="2800" b="1" dirty="0" err="1">
                <a:solidFill>
                  <a:srgbClr val="002060"/>
                </a:solidFill>
              </a:rPr>
              <a:t>аддиктивных</a:t>
            </a:r>
            <a:r>
              <a:rPr lang="ru-RU" sz="2800" b="1" dirty="0">
                <a:solidFill>
                  <a:srgbClr val="002060"/>
                </a:solidFill>
              </a:rPr>
              <a:t>) </a:t>
            </a:r>
            <a:r>
              <a:rPr lang="ru-RU" sz="2800" b="1" dirty="0" smtClean="0">
                <a:solidFill>
                  <a:srgbClr val="002060"/>
                </a:solidFill>
              </a:rPr>
              <a:t>установок 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Стремление </a:t>
            </a:r>
            <a:r>
              <a:rPr lang="ru-RU" sz="2800" b="1" dirty="0">
                <a:solidFill>
                  <a:srgbClr val="002060"/>
                </a:solidFill>
              </a:rPr>
              <a:t>к </a:t>
            </a:r>
            <a:r>
              <a:rPr lang="ru-RU" sz="2800" b="1" dirty="0" smtClean="0">
                <a:solidFill>
                  <a:srgbClr val="002060"/>
                </a:solidFill>
              </a:rPr>
              <a:t>риску 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Импульсивность 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Тревожность 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Фрустрированность* 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Склонность </a:t>
            </a:r>
            <a:r>
              <a:rPr lang="ru-RU" sz="2800" b="1" dirty="0">
                <a:solidFill>
                  <a:srgbClr val="002060"/>
                </a:solidFill>
              </a:rPr>
              <a:t>к </a:t>
            </a:r>
            <a:r>
              <a:rPr lang="ru-RU" sz="2800" b="1" dirty="0" smtClean="0">
                <a:solidFill>
                  <a:srgbClr val="002060"/>
                </a:solidFill>
              </a:rPr>
              <a:t>делинквентности*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rgbClr val="002060"/>
                </a:solidFill>
              </a:rPr>
              <a:t>*шкалы присутствуют в формах </a:t>
            </a:r>
            <a:r>
              <a:rPr lang="en-US" sz="1600" dirty="0" smtClean="0">
                <a:solidFill>
                  <a:srgbClr val="002060"/>
                </a:solidFill>
              </a:rPr>
              <a:t>B </a:t>
            </a:r>
            <a:r>
              <a:rPr lang="ru-RU" sz="1600" dirty="0" smtClean="0">
                <a:solidFill>
                  <a:srgbClr val="002060"/>
                </a:solidFill>
              </a:rPr>
              <a:t>и </a:t>
            </a:r>
            <a:r>
              <a:rPr lang="en-US" sz="1600" dirty="0" smtClean="0">
                <a:solidFill>
                  <a:srgbClr val="002060"/>
                </a:solidFill>
              </a:rPr>
              <a:t>C</a:t>
            </a:r>
            <a:endParaRPr lang="ru-RU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267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968552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ru-RU" sz="3000" b="1" dirty="0">
                <a:solidFill>
                  <a:srgbClr val="002060"/>
                </a:solidFill>
              </a:rPr>
              <a:t>Принятие родителями </a:t>
            </a:r>
          </a:p>
          <a:p>
            <a:pPr>
              <a:lnSpc>
                <a:spcPct val="110000"/>
              </a:lnSpc>
            </a:pPr>
            <a:r>
              <a:rPr lang="ru-RU" sz="3000" b="1" dirty="0">
                <a:solidFill>
                  <a:srgbClr val="002060"/>
                </a:solidFill>
              </a:rPr>
              <a:t>Принятие одноклассниками </a:t>
            </a:r>
          </a:p>
          <a:p>
            <a:pPr>
              <a:lnSpc>
                <a:spcPct val="110000"/>
              </a:lnSpc>
            </a:pPr>
            <a:r>
              <a:rPr lang="ru-RU" sz="3000" b="1" dirty="0">
                <a:solidFill>
                  <a:srgbClr val="002060"/>
                </a:solidFill>
              </a:rPr>
              <a:t>Социальная активность </a:t>
            </a:r>
          </a:p>
          <a:p>
            <a:pPr>
              <a:lnSpc>
                <a:spcPct val="110000"/>
              </a:lnSpc>
            </a:pPr>
            <a:r>
              <a:rPr lang="ru-RU" sz="3000" b="1" dirty="0">
                <a:solidFill>
                  <a:srgbClr val="002060"/>
                </a:solidFill>
              </a:rPr>
              <a:t>Самоконтроль поведения</a:t>
            </a:r>
          </a:p>
          <a:p>
            <a:pPr>
              <a:lnSpc>
                <a:spcPct val="110000"/>
              </a:lnSpc>
            </a:pPr>
            <a:r>
              <a:rPr lang="ru-RU" sz="3000" b="1" dirty="0">
                <a:solidFill>
                  <a:srgbClr val="002060"/>
                </a:solidFill>
              </a:rPr>
              <a:t>Самоэффективность</a:t>
            </a:r>
          </a:p>
          <a:p>
            <a:pPr>
              <a:lnSpc>
                <a:spcPct val="110000"/>
              </a:lnSpc>
            </a:pPr>
            <a:r>
              <a:rPr lang="ru-RU" sz="3000" b="1" dirty="0">
                <a:solidFill>
                  <a:srgbClr val="002060"/>
                </a:solidFill>
              </a:rPr>
              <a:t>Адаптированность к нормам</a:t>
            </a:r>
          </a:p>
          <a:p>
            <a:pPr>
              <a:lnSpc>
                <a:spcPct val="110000"/>
              </a:lnSpc>
            </a:pPr>
            <a:r>
              <a:rPr lang="ru-RU" sz="3000" b="1" dirty="0">
                <a:solidFill>
                  <a:srgbClr val="002060"/>
                </a:solidFill>
              </a:rPr>
              <a:t>Фрустрационная </a:t>
            </a:r>
            <a:r>
              <a:rPr lang="ru-RU" sz="3000" b="1" dirty="0" smtClean="0">
                <a:solidFill>
                  <a:srgbClr val="002060"/>
                </a:solidFill>
              </a:rPr>
              <a:t>устойчивость*</a:t>
            </a:r>
            <a:endParaRPr lang="ru-RU" sz="3000" b="1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</a:pPr>
            <a:r>
              <a:rPr lang="ru-RU" sz="3000" b="1" dirty="0">
                <a:solidFill>
                  <a:srgbClr val="002060"/>
                </a:solidFill>
              </a:rPr>
              <a:t>Дружелюбие, </a:t>
            </a:r>
            <a:r>
              <a:rPr lang="ru-RU" sz="3000" b="1" dirty="0" smtClean="0">
                <a:solidFill>
                  <a:srgbClr val="002060"/>
                </a:solidFill>
              </a:rPr>
              <a:t>открытость*</a:t>
            </a:r>
            <a:endParaRPr lang="ru-RU" sz="3000" b="1" dirty="0">
              <a:solidFill>
                <a:srgbClr val="00206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ru-RU" sz="1600" dirty="0">
                <a:solidFill>
                  <a:srgbClr val="002060"/>
                </a:solidFill>
              </a:rPr>
              <a:t>*</a:t>
            </a:r>
            <a:r>
              <a:rPr lang="ru-RU" sz="1700" dirty="0">
                <a:solidFill>
                  <a:srgbClr val="002060"/>
                </a:solidFill>
              </a:rPr>
              <a:t>шкалы присутствуют в формах B и </a:t>
            </a:r>
            <a:r>
              <a:rPr lang="ru-RU" sz="1700" dirty="0" smtClean="0">
                <a:solidFill>
                  <a:srgbClr val="002060"/>
                </a:solidFill>
              </a:rPr>
              <a:t>C</a:t>
            </a:r>
            <a:endParaRPr lang="ru-RU" sz="1700" dirty="0">
              <a:solidFill>
                <a:srgbClr val="002060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Исследуемые </a:t>
            </a:r>
            <a:r>
              <a:rPr lang="ru-RU" b="1" dirty="0" smtClean="0"/>
              <a:t>показатели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/>
              <a:t>Факторы защиты</a:t>
            </a:r>
          </a:p>
        </p:txBody>
      </p:sp>
    </p:spTree>
    <p:extLst>
      <p:ext uri="{BB962C8B-B14F-4D97-AF65-F5344CB8AC3E}">
        <p14:creationId xmlns:p14="http://schemas.microsoft.com/office/powerpoint/2010/main" val="1109283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ru-RU" b="1" dirty="0"/>
              <a:t>Четыре группы проявлений рискового поведения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5480"/>
            <a:ext cx="8686800" cy="43891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ru-RU" sz="3000" b="1" dirty="0">
                <a:solidFill>
                  <a:srgbClr val="002060"/>
                </a:solidFill>
              </a:rPr>
              <a:t>Обучающиеся с низкой вероятностью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ru-RU" sz="3000" b="1" dirty="0">
                <a:solidFill>
                  <a:srgbClr val="002060"/>
                </a:solidFill>
              </a:rPr>
              <a:t>Обучающиеся со средней вероятностью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ru-RU" sz="3000" b="1" dirty="0">
                <a:solidFill>
                  <a:srgbClr val="002060"/>
                </a:solidFill>
              </a:rPr>
              <a:t>Обучающиеся с высокой вероятностью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ru-RU" sz="3000" b="1" dirty="0">
                <a:solidFill>
                  <a:srgbClr val="002060"/>
                </a:solidFill>
              </a:rPr>
              <a:t>Обучающиеся с высочайшей вероятностью</a:t>
            </a:r>
          </a:p>
        </p:txBody>
      </p:sp>
    </p:spTree>
    <p:extLst>
      <p:ext uri="{BB962C8B-B14F-4D97-AF65-F5344CB8AC3E}">
        <p14:creationId xmlns:p14="http://schemas.microsoft.com/office/powerpoint/2010/main" val="30704328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745</TotalTime>
  <Words>178</Words>
  <Application>Microsoft Office PowerPoint</Application>
  <PresentationFormat>Экран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Calibri</vt:lpstr>
      <vt:lpstr>Constantia</vt:lpstr>
      <vt:lpstr>Wingdings 2</vt:lpstr>
      <vt:lpstr>Поток</vt:lpstr>
      <vt:lpstr>Описание единой методики социально-психологического тестирования (ЕМ СПТ)</vt:lpstr>
      <vt:lpstr>Рисковое поведение</vt:lpstr>
      <vt:lpstr>Компоненты рискового поведения</vt:lpstr>
      <vt:lpstr>Факторы риска</vt:lpstr>
      <vt:lpstr>Принципы построения методики</vt:lpstr>
      <vt:lpstr>Подготовка к проведению тестирования</vt:lpstr>
      <vt:lpstr>Исследуемые показатели Факторы риска</vt:lpstr>
      <vt:lpstr>Исследуемые показатели Факторы защиты</vt:lpstr>
      <vt:lpstr>Четыре группы проявлений рискового поведения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Описание единой методики социально-психологического тестирования (ЕМ СПТ)</dc:title>
  <dc:creator>Ресурс</dc:creator>
  <cp:lastModifiedBy>Елена Станиславовна Боярова</cp:lastModifiedBy>
  <cp:revision>53</cp:revision>
  <dcterms:created xsi:type="dcterms:W3CDTF">2023-04-05T08:05:24Z</dcterms:created>
  <dcterms:modified xsi:type="dcterms:W3CDTF">2023-06-08T10:43:06Z</dcterms:modified>
</cp:coreProperties>
</file>