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6" r:id="rId5"/>
    <p:sldId id="264" r:id="rId6"/>
    <p:sldId id="265" r:id="rId7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bg object 21"/>
          <p:cNvPicPr/>
          <p:nvPr userDrawn="1"/>
        </p:nvPicPr>
        <p:blipFill>
          <a:blip r:embed="rId2"/>
          <a:stretch/>
        </p:blipFill>
        <p:spPr bwMode="auto">
          <a:xfrm>
            <a:off x="1" y="793"/>
            <a:ext cx="12191999" cy="6857206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pic>
        <p:nvPicPr>
          <p:cNvPr id="9" name="bg object 22"/>
          <p:cNvPicPr/>
          <p:nvPr userDrawn="1"/>
        </p:nvPicPr>
        <p:blipFill>
          <a:blip r:embed="rId3"/>
          <a:stretch/>
        </p:blipFill>
        <p:spPr bwMode="auto">
          <a:xfrm>
            <a:off x="9648020" y="183918"/>
            <a:ext cx="2022956" cy="1127451"/>
          </a:xfrm>
          <a:prstGeom prst="rect">
            <a:avLst/>
          </a:prstGeom>
        </p:spPr>
      </p:pic>
      <p:pic>
        <p:nvPicPr>
          <p:cNvPr id="10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384625" y="136525"/>
            <a:ext cx="631372" cy="112745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Объект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-13165"/>
            <a:ext cx="12192000" cy="6990908"/>
          </a:xfrm>
          <a:prstGeom prst="rect">
            <a:avLst/>
          </a:prstGeom>
        </p:spPr>
      </p:pic>
      <p:pic>
        <p:nvPicPr>
          <p:cNvPr id="8" name="object 4"/>
          <p:cNvPicPr/>
          <p:nvPr userDrawn="1"/>
        </p:nvPicPr>
        <p:blipFill>
          <a:blip r:embed="rId3"/>
          <a:stretch/>
        </p:blipFill>
        <p:spPr bwMode="auto">
          <a:xfrm>
            <a:off x="9613516" y="152400"/>
            <a:ext cx="2109730" cy="1127451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pic>
        <p:nvPicPr>
          <p:cNvPr id="10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356916" y="183918"/>
            <a:ext cx="631372" cy="112745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bg object 21"/>
          <p:cNvPicPr/>
          <p:nvPr userDrawn="1"/>
        </p:nvPicPr>
        <p:blipFill>
          <a:blip r:embed="rId2"/>
          <a:stretch/>
        </p:blipFill>
        <p:spPr bwMode="auto">
          <a:xfrm>
            <a:off x="1" y="793"/>
            <a:ext cx="12191999" cy="6857206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pic>
        <p:nvPicPr>
          <p:cNvPr id="9" name="bg object 22"/>
          <p:cNvPicPr/>
          <p:nvPr userDrawn="1"/>
        </p:nvPicPr>
        <p:blipFill>
          <a:blip r:embed="rId3"/>
          <a:stretch/>
        </p:blipFill>
        <p:spPr bwMode="auto">
          <a:xfrm>
            <a:off x="9648020" y="183918"/>
            <a:ext cx="2022956" cy="1127451"/>
          </a:xfrm>
          <a:prstGeom prst="rect">
            <a:avLst/>
          </a:prstGeom>
        </p:spPr>
      </p:pic>
      <p:pic>
        <p:nvPicPr>
          <p:cNvPr id="10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384625" y="136525"/>
            <a:ext cx="631372" cy="112745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  <p:sp>
        <p:nvSpPr>
          <p:cNvPr id="3" name="TextBox 2"/>
          <p:cNvSpPr txBox="1"/>
          <p:nvPr userDrawn="1"/>
        </p:nvSpPr>
        <p:spPr bwMode="auto">
          <a:xfrm>
            <a:off x="2421822" y="6270301"/>
            <a:ext cx="79617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Августовское совещание педагогических и руководящих работников </a:t>
            </a:r>
            <a:endParaRPr/>
          </a:p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системы образования Ярославской области</a:t>
            </a:r>
          </a:p>
        </p:txBody>
      </p:sp>
      <p:sp>
        <p:nvSpPr>
          <p:cNvPr id="8" name="TextBox 7"/>
          <p:cNvSpPr txBox="1"/>
          <p:nvPr userDrawn="1"/>
        </p:nvSpPr>
        <p:spPr bwMode="auto">
          <a:xfrm>
            <a:off x="10086102" y="6241652"/>
            <a:ext cx="17326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3600">
                <a:solidFill>
                  <a:schemeClr val="bg1"/>
                </a:solidFill>
                <a:latin typeface="Arial Black"/>
                <a:ea typeface="Arial Unicode MS"/>
                <a:cs typeface="Arial Unicode MS"/>
              </a:rPr>
              <a:t>2023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Объект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-13165"/>
            <a:ext cx="12192000" cy="6958251"/>
          </a:xfrm>
          <a:prstGeom prst="rect">
            <a:avLst/>
          </a:prstGeom>
        </p:spPr>
      </p:pic>
      <p:pic>
        <p:nvPicPr>
          <p:cNvPr id="8" name="object 4"/>
          <p:cNvPicPr/>
          <p:nvPr userDrawn="1"/>
        </p:nvPicPr>
        <p:blipFill>
          <a:blip r:embed="rId3"/>
          <a:stretch/>
        </p:blipFill>
        <p:spPr bwMode="auto">
          <a:xfrm>
            <a:off x="9613516" y="152400"/>
            <a:ext cx="2109730" cy="1127451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pic>
        <p:nvPicPr>
          <p:cNvPr id="10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356916" y="183918"/>
            <a:ext cx="631372" cy="112745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  <p:sp>
        <p:nvSpPr>
          <p:cNvPr id="2" name="TextBox 1"/>
          <p:cNvSpPr txBox="1"/>
          <p:nvPr userDrawn="1"/>
        </p:nvSpPr>
        <p:spPr bwMode="auto">
          <a:xfrm>
            <a:off x="2421822" y="6270301"/>
            <a:ext cx="79617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Августовское совещание педагогических и руководящих работников </a:t>
            </a:r>
            <a:endParaRPr/>
          </a:p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системы образования Ярославской области</a:t>
            </a:r>
          </a:p>
        </p:txBody>
      </p:sp>
      <p:sp>
        <p:nvSpPr>
          <p:cNvPr id="9" name="TextBox 8"/>
          <p:cNvSpPr txBox="1"/>
          <p:nvPr userDrawn="1"/>
        </p:nvSpPr>
        <p:spPr bwMode="auto">
          <a:xfrm>
            <a:off x="10086102" y="6241652"/>
            <a:ext cx="17326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3600">
                <a:solidFill>
                  <a:schemeClr val="bg1"/>
                </a:solidFill>
                <a:latin typeface="Arial Black"/>
                <a:ea typeface="Arial Unicode MS"/>
                <a:cs typeface="Arial Unicode MS"/>
              </a:rPr>
              <a:t>2023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bg object 21"/>
          <p:cNvPicPr/>
          <p:nvPr userDrawn="1"/>
        </p:nvPicPr>
        <p:blipFill>
          <a:blip r:embed="rId2"/>
          <a:stretch/>
        </p:blipFill>
        <p:spPr bwMode="auto">
          <a:xfrm>
            <a:off x="1" y="793"/>
            <a:ext cx="12191999" cy="6857206"/>
          </a:xfrm>
          <a:prstGeom prst="rect">
            <a:avLst/>
          </a:prstGeom>
        </p:spPr>
      </p:pic>
      <p:pic>
        <p:nvPicPr>
          <p:cNvPr id="8" name="bg object 22"/>
          <p:cNvPicPr/>
          <p:nvPr userDrawn="1"/>
        </p:nvPicPr>
        <p:blipFill>
          <a:blip r:embed="rId3"/>
          <a:stretch/>
        </p:blipFill>
        <p:spPr bwMode="auto">
          <a:xfrm>
            <a:off x="9648020" y="183918"/>
            <a:ext cx="2022956" cy="1127451"/>
          </a:xfrm>
          <a:prstGeom prst="rect">
            <a:avLst/>
          </a:prstGeom>
        </p:spPr>
      </p:pic>
      <p:pic>
        <p:nvPicPr>
          <p:cNvPr id="9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384625" y="136525"/>
            <a:ext cx="631372" cy="112745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2576945" y="291305"/>
            <a:ext cx="7038110" cy="779463"/>
          </a:xfrm>
        </p:spPr>
        <p:txBody>
          <a:bodyPr>
            <a:normAutofit/>
          </a:bodyPr>
          <a:lstStyle>
            <a:lvl1pPr algn="ctr">
              <a:defRPr lang="ru-RU" sz="1800" b="1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  <a:lvl2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2pPr>
            <a:lvl3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3pPr>
            <a:lvl4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4pPr>
            <a:lvl5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 userDrawn="1"/>
        </p:nvCxnSpPr>
        <p:spPr bwMode="auto">
          <a:xfrm flipV="1">
            <a:off x="19438" y="1263976"/>
            <a:ext cx="12172562" cy="292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 bwMode="auto">
          <a:xfrm>
            <a:off x="2421822" y="6270301"/>
            <a:ext cx="79617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Августовское совещание педагогических и руководящих работников </a:t>
            </a:r>
            <a:endParaRPr/>
          </a:p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системы образования Ярославской области</a:t>
            </a:r>
          </a:p>
        </p:txBody>
      </p:sp>
      <p:sp>
        <p:nvSpPr>
          <p:cNvPr id="14" name="TextBox 13"/>
          <p:cNvSpPr txBox="1"/>
          <p:nvPr userDrawn="1"/>
        </p:nvSpPr>
        <p:spPr bwMode="auto">
          <a:xfrm>
            <a:off x="10086102" y="6241652"/>
            <a:ext cx="17326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3600">
                <a:solidFill>
                  <a:schemeClr val="bg1"/>
                </a:solidFill>
                <a:latin typeface="Arial Black"/>
                <a:ea typeface="Arial Unicode MS"/>
                <a:cs typeface="Arial Unicode MS"/>
              </a:rPr>
              <a:t>2023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" name="Объект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9438" y="0"/>
            <a:ext cx="12192000" cy="6934200"/>
          </a:xfrm>
          <a:prstGeom prst="rect">
            <a:avLst/>
          </a:prstGeom>
        </p:spPr>
      </p:pic>
      <p:pic>
        <p:nvPicPr>
          <p:cNvPr id="9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3"/>
          <a:stretch/>
        </p:blipFill>
        <p:spPr bwMode="auto">
          <a:xfrm>
            <a:off x="384625" y="136525"/>
            <a:ext cx="631372" cy="112745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2576945" y="291305"/>
            <a:ext cx="7038110" cy="779463"/>
          </a:xfrm>
        </p:spPr>
        <p:txBody>
          <a:bodyPr>
            <a:normAutofit/>
          </a:bodyPr>
          <a:lstStyle>
            <a:lvl1pPr algn="ctr">
              <a:defRPr lang="ru-RU" sz="1800" b="1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  <a:lvl2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2pPr>
            <a:lvl3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3pPr>
            <a:lvl4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4pPr>
            <a:lvl5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 userDrawn="1"/>
        </p:nvCxnSpPr>
        <p:spPr bwMode="auto">
          <a:xfrm flipV="1">
            <a:off x="19438" y="1263976"/>
            <a:ext cx="12172562" cy="292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ject 4"/>
          <p:cNvPicPr/>
          <p:nvPr userDrawn="1"/>
        </p:nvPicPr>
        <p:blipFill>
          <a:blip r:embed="rId4"/>
          <a:stretch/>
        </p:blipFill>
        <p:spPr bwMode="auto">
          <a:xfrm>
            <a:off x="9613516" y="152400"/>
            <a:ext cx="2109730" cy="1127451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 bwMode="auto">
          <a:xfrm>
            <a:off x="2421822" y="6270301"/>
            <a:ext cx="79617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Августовское совещание педагогических и руководящих работников </a:t>
            </a:r>
            <a:endParaRPr/>
          </a:p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системы образования Ярославской области</a:t>
            </a:r>
          </a:p>
        </p:txBody>
      </p:sp>
      <p:sp>
        <p:nvSpPr>
          <p:cNvPr id="14" name="TextBox 13"/>
          <p:cNvSpPr txBox="1"/>
          <p:nvPr userDrawn="1"/>
        </p:nvSpPr>
        <p:spPr bwMode="auto">
          <a:xfrm>
            <a:off x="10086102" y="6241652"/>
            <a:ext cx="17326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3600">
                <a:solidFill>
                  <a:schemeClr val="bg1"/>
                </a:solidFill>
                <a:latin typeface="Arial Black"/>
                <a:ea typeface="Arial Unicode MS"/>
                <a:cs typeface="Arial Unicode MS"/>
              </a:rPr>
              <a:t>2023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1F34E5-E6F3-4952-BF2B-627162C443D5}" type="datetimeFigureOut">
              <a:rPr lang="ru-RU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index.php?id=4493" TargetMode="External"/><Relationship Id="rId2" Type="http://schemas.openxmlformats.org/officeDocument/2006/relationships/hyperlink" Target="http://iro.yar.ru/index.php?id=666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do-vosh.edu.yar.ru/regionalnaya_innovatsionnaya_ploshchadka/dokumenti.html" TargetMode="External"/><Relationship Id="rId4" Type="http://schemas.openxmlformats.org/officeDocument/2006/relationships/hyperlink" Target="http://inf.iro.yar.ru/?p=666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object 7"/>
          <p:cNvPicPr/>
          <p:nvPr/>
        </p:nvPicPr>
        <p:blipFill>
          <a:blip r:embed="rId2"/>
          <a:stretch/>
        </p:blipFill>
        <p:spPr bwMode="auto">
          <a:xfrm>
            <a:off x="84335" y="1449724"/>
            <a:ext cx="5802115" cy="398007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 bwMode="auto">
          <a:xfrm>
            <a:off x="6384032" y="4725144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Боярова Елена Станиславовна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  <a:p>
            <a:pPr defTabSz="844083">
              <a:defRPr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Старший преподаватель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Центра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сопровождения воспитательной работы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ГАУ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ДПО ЯО Институт развития образования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711624" y="2967335"/>
            <a:ext cx="64323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Актуальные вопросы и эффективные решения в организации воспитательной работы. Психология воспитательных практик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03512" y="993718"/>
            <a:ext cx="885698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мониторинга Федеральной службы по надзору  в сфере образования.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эффективности воспитательной деятельности: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Компетентность педагогов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личностные результаты обучающихся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удовлетворенность обучающихся (родителей, педагогов, руководителей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вовлеченность обучающихся (родителей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Инструментарий: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Тестирование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опрос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Аналитический отчет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по повышению эффективности, корректировки рабочей программы воспитания.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кадровым потенциалом    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региональные проекты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51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7568" y="980728"/>
            <a:ext cx="7848872" cy="5106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мониторинга Федеральной службы по надзору  в сфере образования.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Профессиональные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дефициты: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‒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методы профилактики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девиантного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поведения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‒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методы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способы диагностики оценки реализации программ воспитания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‒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теории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методики поддержки общественных движений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‒ механизмы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социального партнерства, институтов социализации по поддержке детских инициатив.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семинаров для классных руководителей: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Профилактика деструктивного поведения, восстановительные технологии и деятельность школьной службы медиации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Организационно-методическое обеспечение социально-психологической поддержки в процессе социализации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   Программы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командного обучения, включающие отдельные модули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реализации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программы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воспитания.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34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124744"/>
            <a:ext cx="7704856" cy="453650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78838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7448" y="1630816"/>
            <a:ext cx="8016552" cy="459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Личностные результаты воспитания: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Знания -----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отношения ----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способы деятельности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• когнитивный компонент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эмоциональная включенность (установка)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действенный компонент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Круглый стол: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Психолого-педагогическое сопровождение воспитательной деятельности: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декабря 2022 г.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http://iro.yar.ru/index.php?id=6667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РИП «Технология изучения социального заказа на психологическую поддержку в дополнительном образовании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iro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yar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ru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index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php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?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id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=4493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inf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iro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yar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ru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/?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p=666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https://cdo-vosh.edu.yar.ru/regionalnaya_innovatsionnaya_ploshchadka/dokumenti.html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438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56495" y="3075057"/>
            <a:ext cx="3000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4000" b="1" dirty="0" smtClean="0">
                <a:solidFill>
                  <a:prstClr val="white"/>
                </a:solidFill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2551837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ГАУ ДПО ЯО ИРО, Центр сопровождения воспитательной работы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г. Ярославль, ул. Богдановича, д.16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Тел.: 8 (4852) 23-08-14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Сайт: http://www.iro.yar.ru/index.php?id=6346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csvr.iro@yarregion.ru</a:t>
            </a:r>
          </a:p>
        </p:txBody>
      </p:sp>
    </p:spTree>
    <p:extLst>
      <p:ext uri="{BB962C8B-B14F-4D97-AF65-F5344CB8AC3E}">
        <p14:creationId xmlns:p14="http://schemas.microsoft.com/office/powerpoint/2010/main" val="33637832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250</Words>
  <Application>Microsoft Office PowerPoint</Application>
  <DocSecurity>0</DocSecurity>
  <PresentationFormat>Произвольный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Наталья Новикова</dc:creator>
  <cp:keywords/>
  <dc:description/>
  <cp:lastModifiedBy>Татьяна Александровна Лейнганг</cp:lastModifiedBy>
  <cp:revision>74</cp:revision>
  <dcterms:created xsi:type="dcterms:W3CDTF">2023-06-26T09:15:50Z</dcterms:created>
  <dcterms:modified xsi:type="dcterms:W3CDTF">2023-10-02T07:58:35Z</dcterms:modified>
  <cp:category/>
  <dc:identifier/>
  <cp:contentStatus/>
  <dc:language/>
  <cp:version/>
</cp:coreProperties>
</file>