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65" r:id="rId2"/>
    <p:sldId id="264" r:id="rId3"/>
    <p:sldId id="263" r:id="rId4"/>
    <p:sldId id="267" r:id="rId5"/>
    <p:sldId id="266" r:id="rId6"/>
    <p:sldId id="268" r:id="rId7"/>
    <p:sldId id="269" r:id="rId8"/>
    <p:sldId id="262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90" r:id="rId19"/>
    <p:sldId id="291" r:id="rId20"/>
    <p:sldId id="287" r:id="rId21"/>
    <p:sldId id="281" r:id="rId22"/>
    <p:sldId id="283" r:id="rId23"/>
    <p:sldId id="288" r:id="rId24"/>
    <p:sldId id="289" r:id="rId25"/>
    <p:sldId id="284" r:id="rId26"/>
    <p:sldId id="285" r:id="rId27"/>
    <p:sldId id="286" r:id="rId28"/>
  </p:sldIdLst>
  <p:sldSz cx="9144000" cy="6858000" type="screen4x3"/>
  <p:notesSz cx="6858000" cy="9144000"/>
  <p:custDataLst>
    <p:tags r:id="rId3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666699"/>
    <a:srgbClr val="04374A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84583" autoAdjust="0"/>
  </p:normalViewPr>
  <p:slideViewPr>
    <p:cSldViewPr>
      <p:cViewPr varScale="1">
        <p:scale>
          <a:sx n="115" d="100"/>
          <a:sy n="115" d="100"/>
        </p:scale>
        <p:origin x="125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2FE652-F184-4F9F-9B33-0797E3833E14}" type="doc">
      <dgm:prSet loTypeId="urn:microsoft.com/office/officeart/2005/8/layout/equation1" loCatId="relationship" qsTypeId="urn:microsoft.com/office/officeart/2005/8/quickstyle/3d1" qsCatId="3D" csTypeId="urn:microsoft.com/office/officeart/2005/8/colors/accent1_2" csCatId="accent1" phldr="1"/>
      <dgm:spPr/>
    </dgm:pt>
    <dgm:pt modelId="{B551F39A-17D6-4217-A944-95CA859E522B}">
      <dgm:prSet phldrT="[Текст]" custT="1"/>
      <dgm:spPr/>
      <dgm:t>
        <a:bodyPr/>
        <a:lstStyle/>
        <a:p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Агрессоры</a:t>
          </a:r>
        </a:p>
        <a:p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(</a:t>
          </a:r>
          <a:r>
            <a:rPr lang="ru-RU" sz="2000" b="1" kern="1200" dirty="0" err="1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булли</a:t>
          </a:r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)</a:t>
          </a:r>
          <a:endParaRPr lang="ru-RU" sz="2000" b="1" kern="1200" dirty="0">
            <a:solidFill>
              <a:schemeClr val="tx1">
                <a:lumMod val="65000"/>
                <a:lumOff val="35000"/>
              </a:schemeClr>
            </a:solidFill>
            <a:latin typeface="+mn-lt"/>
            <a:ea typeface="+mn-ea"/>
            <a:cs typeface="+mn-cs"/>
          </a:endParaRPr>
        </a:p>
      </dgm:t>
    </dgm:pt>
    <dgm:pt modelId="{BC6DE293-F901-4076-A7FA-815B1B10108A}" type="parTrans" cxnId="{4A0EE8B2-B89D-4AAD-AEF9-3AE6CA1B58DE}">
      <dgm:prSet/>
      <dgm:spPr/>
      <dgm:t>
        <a:bodyPr/>
        <a:lstStyle/>
        <a:p>
          <a:endParaRPr lang="ru-RU"/>
        </a:p>
      </dgm:t>
    </dgm:pt>
    <dgm:pt modelId="{E03DC631-100B-4A10-B1CA-ACDBAD0185E8}" type="sibTrans" cxnId="{4A0EE8B2-B89D-4AAD-AEF9-3AE6CA1B58DE}">
      <dgm:prSet/>
      <dgm:spPr/>
      <dgm:t>
        <a:bodyPr/>
        <a:lstStyle/>
        <a:p>
          <a:endParaRPr lang="ru-RU"/>
        </a:p>
      </dgm:t>
    </dgm:pt>
    <dgm:pt modelId="{4B66102F-16F2-47D4-B24C-64F140D8D93E}">
      <dgm:prSet phldrT="[Текст]" custT="1"/>
      <dgm:spPr/>
      <dgm:t>
        <a:bodyPr/>
        <a:lstStyle/>
        <a:p>
          <a:endParaRPr lang="ru-RU" sz="1600" b="1" kern="1200" dirty="0" smtClean="0">
            <a:latin typeface="Cambria" panose="02040503050406030204" pitchFamily="18" charset="0"/>
            <a:ea typeface="Cambria" panose="02040503050406030204" pitchFamily="18" charset="0"/>
          </a:endParaRPr>
        </a:p>
        <a:p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Союзники</a:t>
          </a:r>
        </a:p>
        <a:p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Зрители</a:t>
          </a:r>
        </a:p>
        <a:p>
          <a:endParaRPr lang="ru-RU" sz="1600" kern="1200" dirty="0"/>
        </a:p>
      </dgm:t>
    </dgm:pt>
    <dgm:pt modelId="{B1DADAE7-A666-47A5-B427-1B7B00180BFF}" type="parTrans" cxnId="{2C30E332-1153-4539-BBC3-D6BA54B74601}">
      <dgm:prSet/>
      <dgm:spPr/>
      <dgm:t>
        <a:bodyPr/>
        <a:lstStyle/>
        <a:p>
          <a:endParaRPr lang="ru-RU"/>
        </a:p>
      </dgm:t>
    </dgm:pt>
    <dgm:pt modelId="{B34E77B4-8A38-48ED-97C4-CAF599D467B0}" type="sibTrans" cxnId="{2C30E332-1153-4539-BBC3-D6BA54B74601}">
      <dgm:prSet/>
      <dgm:spPr/>
      <dgm:t>
        <a:bodyPr/>
        <a:lstStyle/>
        <a:p>
          <a:endParaRPr lang="ru-RU"/>
        </a:p>
      </dgm:t>
    </dgm:pt>
    <dgm:pt modelId="{84C0E3BB-D034-4FE0-9906-593336FCC0F4}">
      <dgm:prSet phldrT="[Текст]" custT="1"/>
      <dgm:spPr/>
      <dgm:t>
        <a:bodyPr/>
        <a:lstStyle/>
        <a:p>
          <a:r>
            <a:rPr lang="ru-RU" sz="2400" b="1" kern="1200" dirty="0" err="1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Буллинг</a:t>
          </a:r>
          <a:endParaRPr lang="ru-RU" sz="2400" b="1" kern="1200" dirty="0">
            <a:solidFill>
              <a:schemeClr val="tx1">
                <a:lumMod val="65000"/>
                <a:lumOff val="35000"/>
              </a:schemeClr>
            </a:solidFill>
            <a:latin typeface="+mn-lt"/>
            <a:ea typeface="+mn-ea"/>
            <a:cs typeface="+mn-cs"/>
          </a:endParaRPr>
        </a:p>
      </dgm:t>
    </dgm:pt>
    <dgm:pt modelId="{CF82DF18-DEDA-48F6-B523-86E08859B1AC}" type="parTrans" cxnId="{DDBC884F-EED0-45DA-9A61-484D8E481845}">
      <dgm:prSet/>
      <dgm:spPr/>
      <dgm:t>
        <a:bodyPr/>
        <a:lstStyle/>
        <a:p>
          <a:endParaRPr lang="ru-RU"/>
        </a:p>
      </dgm:t>
    </dgm:pt>
    <dgm:pt modelId="{5EBE95FD-35C4-4948-9AF1-1F4B2C8CFF16}" type="sibTrans" cxnId="{DDBC884F-EED0-45DA-9A61-484D8E481845}">
      <dgm:prSet/>
      <dgm:spPr/>
      <dgm:t>
        <a:bodyPr/>
        <a:lstStyle/>
        <a:p>
          <a:endParaRPr lang="ru-RU"/>
        </a:p>
      </dgm:t>
    </dgm:pt>
    <dgm:pt modelId="{30CF37A6-6536-448C-A17F-246EAE4AE707}">
      <dgm:prSet custT="1"/>
      <dgm:spPr/>
      <dgm:t>
        <a:bodyPr/>
        <a:lstStyle/>
        <a:p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Жертвы</a:t>
          </a:r>
        </a:p>
        <a:p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(аутсайдеры)</a:t>
          </a:r>
          <a:endParaRPr lang="ru-RU" sz="2000" b="1" kern="1200" dirty="0">
            <a:solidFill>
              <a:schemeClr val="tx1">
                <a:lumMod val="65000"/>
                <a:lumOff val="35000"/>
              </a:schemeClr>
            </a:solidFill>
            <a:latin typeface="+mn-lt"/>
            <a:ea typeface="+mn-ea"/>
            <a:cs typeface="+mn-cs"/>
          </a:endParaRPr>
        </a:p>
      </dgm:t>
    </dgm:pt>
    <dgm:pt modelId="{9C75B97D-BA20-4540-96B5-B6BD8C0F1237}" type="parTrans" cxnId="{CD9D2E14-7CDA-4F86-A6FD-B978DB19BE0D}">
      <dgm:prSet/>
      <dgm:spPr/>
      <dgm:t>
        <a:bodyPr/>
        <a:lstStyle/>
        <a:p>
          <a:endParaRPr lang="ru-RU"/>
        </a:p>
      </dgm:t>
    </dgm:pt>
    <dgm:pt modelId="{7644E040-326B-45A9-8056-9B7A66B92C14}" type="sibTrans" cxnId="{CD9D2E14-7CDA-4F86-A6FD-B978DB19BE0D}">
      <dgm:prSet/>
      <dgm:spPr/>
      <dgm:t>
        <a:bodyPr/>
        <a:lstStyle/>
        <a:p>
          <a:endParaRPr lang="ru-RU"/>
        </a:p>
      </dgm:t>
    </dgm:pt>
    <dgm:pt modelId="{642EF9B1-0D0F-472C-BC83-FC7D4356D1BC}" type="pres">
      <dgm:prSet presAssocID="{E82FE652-F184-4F9F-9B33-0797E3833E14}" presName="linearFlow" presStyleCnt="0">
        <dgm:presLayoutVars>
          <dgm:dir/>
          <dgm:resizeHandles val="exact"/>
        </dgm:presLayoutVars>
      </dgm:prSet>
      <dgm:spPr/>
    </dgm:pt>
    <dgm:pt modelId="{84DCEA9E-4688-46D3-A236-FF6655B34B06}" type="pres">
      <dgm:prSet presAssocID="{B551F39A-17D6-4217-A944-95CA859E522B}" presName="node" presStyleLbl="node1" presStyleIdx="0" presStyleCnt="4" custScaleX="204520" custScaleY="211317" custLinFactX="52703" custLinFactNeighborX="100000" custLinFactNeighborY="-853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533982-C0D4-450A-B117-3CD5BADD5EB4}" type="pres">
      <dgm:prSet presAssocID="{E03DC631-100B-4A10-B1CA-ACDBAD0185E8}" presName="spacerL" presStyleCnt="0"/>
      <dgm:spPr/>
    </dgm:pt>
    <dgm:pt modelId="{C5E7E276-8D1F-4E2C-AF28-1EE430FBC573}" type="pres">
      <dgm:prSet presAssocID="{E03DC631-100B-4A10-B1CA-ACDBAD0185E8}" presName="sibTrans" presStyleLbl="sibTrans2D1" presStyleIdx="0" presStyleCnt="3" custLinFactX="89514" custLinFactY="-60859" custLinFactNeighborX="100000" custLinFactNeighborY="-100000"/>
      <dgm:spPr/>
      <dgm:t>
        <a:bodyPr/>
        <a:lstStyle/>
        <a:p>
          <a:endParaRPr lang="ru-RU"/>
        </a:p>
      </dgm:t>
    </dgm:pt>
    <dgm:pt modelId="{C343A6AF-9757-4A57-859B-CE43F79CC0A0}" type="pres">
      <dgm:prSet presAssocID="{E03DC631-100B-4A10-B1CA-ACDBAD0185E8}" presName="spacerR" presStyleCnt="0"/>
      <dgm:spPr/>
    </dgm:pt>
    <dgm:pt modelId="{AE33C00C-2677-43E1-AE9A-8EB109DFD05B}" type="pres">
      <dgm:prSet presAssocID="{4B66102F-16F2-47D4-B24C-64F140D8D93E}" presName="node" presStyleLbl="node1" presStyleIdx="1" presStyleCnt="4" custScaleX="210743" custScaleY="201993" custLinFactX="63373" custLinFactNeighborX="100000" custLinFactNeighborY="-871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939174-A4A1-47F9-8D86-D9D6295FF8FB}" type="pres">
      <dgm:prSet presAssocID="{B34E77B4-8A38-48ED-97C4-CAF599D467B0}" presName="spacerL" presStyleCnt="0"/>
      <dgm:spPr/>
    </dgm:pt>
    <dgm:pt modelId="{8A0981C0-CD28-412A-AF4F-5121EF2467DC}" type="pres">
      <dgm:prSet presAssocID="{B34E77B4-8A38-48ED-97C4-CAF599D467B0}" presName="sibTrans" presStyleLbl="sibTrans2D1" presStyleIdx="1" presStyleCnt="3" custLinFactX="113493" custLinFactY="-51247" custLinFactNeighborX="200000" custLinFactNeighborY="-100000"/>
      <dgm:spPr/>
      <dgm:t>
        <a:bodyPr/>
        <a:lstStyle/>
        <a:p>
          <a:endParaRPr lang="ru-RU"/>
        </a:p>
      </dgm:t>
    </dgm:pt>
    <dgm:pt modelId="{4D4D10AE-BCD5-4296-A8A9-403880ACC570}" type="pres">
      <dgm:prSet presAssocID="{B34E77B4-8A38-48ED-97C4-CAF599D467B0}" presName="spacerR" presStyleCnt="0"/>
      <dgm:spPr/>
    </dgm:pt>
    <dgm:pt modelId="{62B4F1A9-47AA-4AD2-947D-FE188EC28455}" type="pres">
      <dgm:prSet presAssocID="{30CF37A6-6536-448C-A17F-246EAE4AE707}" presName="node" presStyleLbl="node1" presStyleIdx="2" presStyleCnt="4" custScaleX="211818" custScaleY="202668" custLinFactX="84441" custLinFactNeighborX="100000" custLinFactNeighborY="-921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7FF907-136E-4F59-8857-8688B5EDDDFE}" type="pres">
      <dgm:prSet presAssocID="{7644E040-326B-45A9-8056-9B7A66B92C14}" presName="spacerL" presStyleCnt="0"/>
      <dgm:spPr/>
    </dgm:pt>
    <dgm:pt modelId="{AEBCD496-3A58-4534-8C52-4C72DD6F7B03}" type="pres">
      <dgm:prSet presAssocID="{7644E040-326B-45A9-8056-9B7A66B92C14}" presName="sibTrans" presStyleLbl="sibTrans2D1" presStyleIdx="2" presStyleCnt="3" custLinFactX="-530490" custLinFactNeighborX="-600000" custLinFactNeighborY="91073"/>
      <dgm:spPr/>
      <dgm:t>
        <a:bodyPr/>
        <a:lstStyle/>
        <a:p>
          <a:endParaRPr lang="ru-RU"/>
        </a:p>
      </dgm:t>
    </dgm:pt>
    <dgm:pt modelId="{D40AE172-38F6-43EE-A240-8F44A85F469A}" type="pres">
      <dgm:prSet presAssocID="{7644E040-326B-45A9-8056-9B7A66B92C14}" presName="spacerR" presStyleCnt="0"/>
      <dgm:spPr/>
    </dgm:pt>
    <dgm:pt modelId="{8E066EE5-C7B9-4404-8946-3F6C372299A8}" type="pres">
      <dgm:prSet presAssocID="{84C0E3BB-D034-4FE0-9906-593336FCC0F4}" presName="node" presStyleLbl="node1" presStyleIdx="3" presStyleCnt="4" custScaleX="213270" custScaleY="208552" custLinFactX="-459686" custLinFactY="90308" custLinFactNeighborX="-5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F27A7A-DC7D-4E3E-95A1-B83940CF9FF9}" type="presOf" srcId="{7644E040-326B-45A9-8056-9B7A66B92C14}" destId="{AEBCD496-3A58-4534-8C52-4C72DD6F7B03}" srcOrd="0" destOrd="0" presId="urn:microsoft.com/office/officeart/2005/8/layout/equation1"/>
    <dgm:cxn modelId="{3588A400-E8C7-4D27-9A8F-49294C4E2E12}" type="presOf" srcId="{4B66102F-16F2-47D4-B24C-64F140D8D93E}" destId="{AE33C00C-2677-43E1-AE9A-8EB109DFD05B}" srcOrd="0" destOrd="0" presId="urn:microsoft.com/office/officeart/2005/8/layout/equation1"/>
    <dgm:cxn modelId="{4D9A1892-AD3E-4287-AF1C-ECF0C398123F}" type="presOf" srcId="{E03DC631-100B-4A10-B1CA-ACDBAD0185E8}" destId="{C5E7E276-8D1F-4E2C-AF28-1EE430FBC573}" srcOrd="0" destOrd="0" presId="urn:microsoft.com/office/officeart/2005/8/layout/equation1"/>
    <dgm:cxn modelId="{740CD224-5CA7-414A-A390-A7BBCAF379EF}" type="presOf" srcId="{84C0E3BB-D034-4FE0-9906-593336FCC0F4}" destId="{8E066EE5-C7B9-4404-8946-3F6C372299A8}" srcOrd="0" destOrd="0" presId="urn:microsoft.com/office/officeart/2005/8/layout/equation1"/>
    <dgm:cxn modelId="{A1AE1841-F68D-4836-BB81-0BAF9B419E41}" type="presOf" srcId="{30CF37A6-6536-448C-A17F-246EAE4AE707}" destId="{62B4F1A9-47AA-4AD2-947D-FE188EC28455}" srcOrd="0" destOrd="0" presId="urn:microsoft.com/office/officeart/2005/8/layout/equation1"/>
    <dgm:cxn modelId="{D8F91C82-AF03-4C50-A689-410F6F63418D}" type="presOf" srcId="{B551F39A-17D6-4217-A944-95CA859E522B}" destId="{84DCEA9E-4688-46D3-A236-FF6655B34B06}" srcOrd="0" destOrd="0" presId="urn:microsoft.com/office/officeart/2005/8/layout/equation1"/>
    <dgm:cxn modelId="{CD9D2E14-7CDA-4F86-A6FD-B978DB19BE0D}" srcId="{E82FE652-F184-4F9F-9B33-0797E3833E14}" destId="{30CF37A6-6536-448C-A17F-246EAE4AE707}" srcOrd="2" destOrd="0" parTransId="{9C75B97D-BA20-4540-96B5-B6BD8C0F1237}" sibTransId="{7644E040-326B-45A9-8056-9B7A66B92C14}"/>
    <dgm:cxn modelId="{4A0EE8B2-B89D-4AAD-AEF9-3AE6CA1B58DE}" srcId="{E82FE652-F184-4F9F-9B33-0797E3833E14}" destId="{B551F39A-17D6-4217-A944-95CA859E522B}" srcOrd="0" destOrd="0" parTransId="{BC6DE293-F901-4076-A7FA-815B1B10108A}" sibTransId="{E03DC631-100B-4A10-B1CA-ACDBAD0185E8}"/>
    <dgm:cxn modelId="{A02B057C-CF90-4A74-984F-AD12A74C553F}" type="presOf" srcId="{E82FE652-F184-4F9F-9B33-0797E3833E14}" destId="{642EF9B1-0D0F-472C-BC83-FC7D4356D1BC}" srcOrd="0" destOrd="0" presId="urn:microsoft.com/office/officeart/2005/8/layout/equation1"/>
    <dgm:cxn modelId="{DDBC884F-EED0-45DA-9A61-484D8E481845}" srcId="{E82FE652-F184-4F9F-9B33-0797E3833E14}" destId="{84C0E3BB-D034-4FE0-9906-593336FCC0F4}" srcOrd="3" destOrd="0" parTransId="{CF82DF18-DEDA-48F6-B523-86E08859B1AC}" sibTransId="{5EBE95FD-35C4-4948-9AF1-1F4B2C8CFF16}"/>
    <dgm:cxn modelId="{2C30E332-1153-4539-BBC3-D6BA54B74601}" srcId="{E82FE652-F184-4F9F-9B33-0797E3833E14}" destId="{4B66102F-16F2-47D4-B24C-64F140D8D93E}" srcOrd="1" destOrd="0" parTransId="{B1DADAE7-A666-47A5-B427-1B7B00180BFF}" sibTransId="{B34E77B4-8A38-48ED-97C4-CAF599D467B0}"/>
    <dgm:cxn modelId="{4D329748-F36F-4E55-880E-6EDA8C7B90FE}" type="presOf" srcId="{B34E77B4-8A38-48ED-97C4-CAF599D467B0}" destId="{8A0981C0-CD28-412A-AF4F-5121EF2467DC}" srcOrd="0" destOrd="0" presId="urn:microsoft.com/office/officeart/2005/8/layout/equation1"/>
    <dgm:cxn modelId="{424553B9-63D2-47D7-A679-4339A0A47405}" type="presParOf" srcId="{642EF9B1-0D0F-472C-BC83-FC7D4356D1BC}" destId="{84DCEA9E-4688-46D3-A236-FF6655B34B06}" srcOrd="0" destOrd="0" presId="urn:microsoft.com/office/officeart/2005/8/layout/equation1"/>
    <dgm:cxn modelId="{5CA2E014-1873-4C20-B996-A2E5C0C08E7D}" type="presParOf" srcId="{642EF9B1-0D0F-472C-BC83-FC7D4356D1BC}" destId="{5C533982-C0D4-450A-B117-3CD5BADD5EB4}" srcOrd="1" destOrd="0" presId="urn:microsoft.com/office/officeart/2005/8/layout/equation1"/>
    <dgm:cxn modelId="{19702093-8921-4B76-88C7-4279329F9337}" type="presParOf" srcId="{642EF9B1-0D0F-472C-BC83-FC7D4356D1BC}" destId="{C5E7E276-8D1F-4E2C-AF28-1EE430FBC573}" srcOrd="2" destOrd="0" presId="urn:microsoft.com/office/officeart/2005/8/layout/equation1"/>
    <dgm:cxn modelId="{1E7F5D76-FBEF-4179-A178-20390B546E10}" type="presParOf" srcId="{642EF9B1-0D0F-472C-BC83-FC7D4356D1BC}" destId="{C343A6AF-9757-4A57-859B-CE43F79CC0A0}" srcOrd="3" destOrd="0" presId="urn:microsoft.com/office/officeart/2005/8/layout/equation1"/>
    <dgm:cxn modelId="{1C14E521-1499-4A0E-B9B4-8465FB126DDE}" type="presParOf" srcId="{642EF9B1-0D0F-472C-BC83-FC7D4356D1BC}" destId="{AE33C00C-2677-43E1-AE9A-8EB109DFD05B}" srcOrd="4" destOrd="0" presId="urn:microsoft.com/office/officeart/2005/8/layout/equation1"/>
    <dgm:cxn modelId="{52AD6BB0-EF40-4824-BB19-E3660256FCEA}" type="presParOf" srcId="{642EF9B1-0D0F-472C-BC83-FC7D4356D1BC}" destId="{5C939174-A4A1-47F9-8D86-D9D6295FF8FB}" srcOrd="5" destOrd="0" presId="urn:microsoft.com/office/officeart/2005/8/layout/equation1"/>
    <dgm:cxn modelId="{FC0B5D0F-6DE6-42EF-8C68-6813C1886C58}" type="presParOf" srcId="{642EF9B1-0D0F-472C-BC83-FC7D4356D1BC}" destId="{8A0981C0-CD28-412A-AF4F-5121EF2467DC}" srcOrd="6" destOrd="0" presId="urn:microsoft.com/office/officeart/2005/8/layout/equation1"/>
    <dgm:cxn modelId="{CA5DD144-455D-4CEB-AA6E-DDB7E2A55F56}" type="presParOf" srcId="{642EF9B1-0D0F-472C-BC83-FC7D4356D1BC}" destId="{4D4D10AE-BCD5-4296-A8A9-403880ACC570}" srcOrd="7" destOrd="0" presId="urn:microsoft.com/office/officeart/2005/8/layout/equation1"/>
    <dgm:cxn modelId="{7B70C80B-8D41-4A69-A94A-96628DF20AB1}" type="presParOf" srcId="{642EF9B1-0D0F-472C-BC83-FC7D4356D1BC}" destId="{62B4F1A9-47AA-4AD2-947D-FE188EC28455}" srcOrd="8" destOrd="0" presId="urn:microsoft.com/office/officeart/2005/8/layout/equation1"/>
    <dgm:cxn modelId="{CACC251F-CDF5-4D39-B56A-5D8ED7E5BDB5}" type="presParOf" srcId="{642EF9B1-0D0F-472C-BC83-FC7D4356D1BC}" destId="{FF7FF907-136E-4F59-8857-8688B5EDDDFE}" srcOrd="9" destOrd="0" presId="urn:microsoft.com/office/officeart/2005/8/layout/equation1"/>
    <dgm:cxn modelId="{3EEB7C66-76C9-4527-AAEA-96E07EDAF1E5}" type="presParOf" srcId="{642EF9B1-0D0F-472C-BC83-FC7D4356D1BC}" destId="{AEBCD496-3A58-4534-8C52-4C72DD6F7B03}" srcOrd="10" destOrd="0" presId="urn:microsoft.com/office/officeart/2005/8/layout/equation1"/>
    <dgm:cxn modelId="{B976949B-786F-44F6-9F1A-1AE2CCE766D3}" type="presParOf" srcId="{642EF9B1-0D0F-472C-BC83-FC7D4356D1BC}" destId="{D40AE172-38F6-43EE-A240-8F44A85F469A}" srcOrd="11" destOrd="0" presId="urn:microsoft.com/office/officeart/2005/8/layout/equation1"/>
    <dgm:cxn modelId="{6F36B9FC-68F5-49D5-9971-F1172E569A3D}" type="presParOf" srcId="{642EF9B1-0D0F-472C-BC83-FC7D4356D1BC}" destId="{8E066EE5-C7B9-4404-8946-3F6C372299A8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2FE652-F184-4F9F-9B33-0797E3833E14}" type="doc">
      <dgm:prSet loTypeId="urn:microsoft.com/office/officeart/2005/8/layout/equation1" loCatId="relationship" qsTypeId="urn:microsoft.com/office/officeart/2005/8/quickstyle/3d1" qsCatId="3D" csTypeId="urn:microsoft.com/office/officeart/2005/8/colors/accent1_2" csCatId="accent1" phldr="1"/>
      <dgm:spPr/>
    </dgm:pt>
    <dgm:pt modelId="{B551F39A-17D6-4217-A944-95CA859E522B}">
      <dgm:prSet phldrT="[Текст]" custT="1"/>
      <dgm:spPr/>
      <dgm:t>
        <a:bodyPr/>
        <a:lstStyle/>
        <a:p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Агрессоры</a:t>
          </a:r>
        </a:p>
        <a:p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(</a:t>
          </a:r>
          <a:r>
            <a:rPr lang="ru-RU" sz="2000" b="1" kern="1200" dirty="0" err="1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булли</a:t>
          </a:r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)</a:t>
          </a:r>
          <a:endParaRPr lang="ru-RU" sz="2000" b="1" kern="1200" dirty="0">
            <a:solidFill>
              <a:schemeClr val="tx1">
                <a:lumMod val="65000"/>
                <a:lumOff val="35000"/>
              </a:schemeClr>
            </a:solidFill>
            <a:latin typeface="+mn-lt"/>
            <a:ea typeface="+mn-ea"/>
            <a:cs typeface="+mn-cs"/>
          </a:endParaRPr>
        </a:p>
      </dgm:t>
    </dgm:pt>
    <dgm:pt modelId="{BC6DE293-F901-4076-A7FA-815B1B10108A}" type="parTrans" cxnId="{4A0EE8B2-B89D-4AAD-AEF9-3AE6CA1B58DE}">
      <dgm:prSet/>
      <dgm:spPr/>
      <dgm:t>
        <a:bodyPr/>
        <a:lstStyle/>
        <a:p>
          <a:endParaRPr lang="ru-RU"/>
        </a:p>
      </dgm:t>
    </dgm:pt>
    <dgm:pt modelId="{E03DC631-100B-4A10-B1CA-ACDBAD0185E8}" type="sibTrans" cxnId="{4A0EE8B2-B89D-4AAD-AEF9-3AE6CA1B58DE}">
      <dgm:prSet/>
      <dgm:spPr/>
      <dgm:t>
        <a:bodyPr/>
        <a:lstStyle/>
        <a:p>
          <a:endParaRPr lang="ru-RU"/>
        </a:p>
      </dgm:t>
    </dgm:pt>
    <dgm:pt modelId="{4B66102F-16F2-47D4-B24C-64F140D8D93E}">
      <dgm:prSet phldrT="[Текст]" custT="1"/>
      <dgm:spPr/>
      <dgm:t>
        <a:bodyPr/>
        <a:lstStyle/>
        <a:p>
          <a:endParaRPr lang="ru-RU" sz="1600" b="1" kern="1200" dirty="0" smtClean="0">
            <a:latin typeface="Cambria" panose="02040503050406030204" pitchFamily="18" charset="0"/>
            <a:ea typeface="Cambria" panose="02040503050406030204" pitchFamily="18" charset="0"/>
          </a:endParaRPr>
        </a:p>
        <a:p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Союзники</a:t>
          </a:r>
        </a:p>
        <a:p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Зрители</a:t>
          </a:r>
        </a:p>
        <a:p>
          <a:endParaRPr lang="ru-RU" sz="1600" kern="1200" dirty="0"/>
        </a:p>
      </dgm:t>
    </dgm:pt>
    <dgm:pt modelId="{B1DADAE7-A666-47A5-B427-1B7B00180BFF}" type="parTrans" cxnId="{2C30E332-1153-4539-BBC3-D6BA54B74601}">
      <dgm:prSet/>
      <dgm:spPr/>
      <dgm:t>
        <a:bodyPr/>
        <a:lstStyle/>
        <a:p>
          <a:endParaRPr lang="ru-RU"/>
        </a:p>
      </dgm:t>
    </dgm:pt>
    <dgm:pt modelId="{B34E77B4-8A38-48ED-97C4-CAF599D467B0}" type="sibTrans" cxnId="{2C30E332-1153-4539-BBC3-D6BA54B74601}">
      <dgm:prSet/>
      <dgm:spPr/>
      <dgm:t>
        <a:bodyPr/>
        <a:lstStyle/>
        <a:p>
          <a:endParaRPr lang="ru-RU"/>
        </a:p>
      </dgm:t>
    </dgm:pt>
    <dgm:pt modelId="{84C0E3BB-D034-4FE0-9906-593336FCC0F4}">
      <dgm:prSet phldrT="[Текст]" custT="1"/>
      <dgm:spPr/>
      <dgm:t>
        <a:bodyPr/>
        <a:lstStyle/>
        <a:p>
          <a:r>
            <a:rPr lang="ru-RU" sz="2400" b="1" kern="1200" dirty="0" err="1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Буллинг</a:t>
          </a:r>
          <a:endParaRPr lang="ru-RU" sz="2400" b="1" kern="1200" dirty="0">
            <a:solidFill>
              <a:schemeClr val="tx1">
                <a:lumMod val="65000"/>
                <a:lumOff val="35000"/>
              </a:schemeClr>
            </a:solidFill>
            <a:latin typeface="+mn-lt"/>
            <a:ea typeface="+mn-ea"/>
            <a:cs typeface="+mn-cs"/>
          </a:endParaRPr>
        </a:p>
      </dgm:t>
    </dgm:pt>
    <dgm:pt modelId="{CF82DF18-DEDA-48F6-B523-86E08859B1AC}" type="parTrans" cxnId="{DDBC884F-EED0-45DA-9A61-484D8E481845}">
      <dgm:prSet/>
      <dgm:spPr/>
      <dgm:t>
        <a:bodyPr/>
        <a:lstStyle/>
        <a:p>
          <a:endParaRPr lang="ru-RU"/>
        </a:p>
      </dgm:t>
    </dgm:pt>
    <dgm:pt modelId="{5EBE95FD-35C4-4948-9AF1-1F4B2C8CFF16}" type="sibTrans" cxnId="{DDBC884F-EED0-45DA-9A61-484D8E481845}">
      <dgm:prSet/>
      <dgm:spPr/>
      <dgm:t>
        <a:bodyPr/>
        <a:lstStyle/>
        <a:p>
          <a:endParaRPr lang="ru-RU"/>
        </a:p>
      </dgm:t>
    </dgm:pt>
    <dgm:pt modelId="{30CF37A6-6536-448C-A17F-246EAE4AE707}">
      <dgm:prSet custT="1"/>
      <dgm:spPr/>
      <dgm:t>
        <a:bodyPr/>
        <a:lstStyle/>
        <a:p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Жертвы</a:t>
          </a:r>
        </a:p>
        <a:p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(аутсайдеры)</a:t>
          </a:r>
          <a:endParaRPr lang="ru-RU" sz="2000" b="1" kern="1200" dirty="0">
            <a:solidFill>
              <a:schemeClr val="tx1">
                <a:lumMod val="65000"/>
                <a:lumOff val="35000"/>
              </a:schemeClr>
            </a:solidFill>
            <a:latin typeface="+mn-lt"/>
            <a:ea typeface="+mn-ea"/>
            <a:cs typeface="+mn-cs"/>
          </a:endParaRPr>
        </a:p>
      </dgm:t>
    </dgm:pt>
    <dgm:pt modelId="{9C75B97D-BA20-4540-96B5-B6BD8C0F1237}" type="parTrans" cxnId="{CD9D2E14-7CDA-4F86-A6FD-B978DB19BE0D}">
      <dgm:prSet/>
      <dgm:spPr/>
      <dgm:t>
        <a:bodyPr/>
        <a:lstStyle/>
        <a:p>
          <a:endParaRPr lang="ru-RU"/>
        </a:p>
      </dgm:t>
    </dgm:pt>
    <dgm:pt modelId="{7644E040-326B-45A9-8056-9B7A66B92C14}" type="sibTrans" cxnId="{CD9D2E14-7CDA-4F86-A6FD-B978DB19BE0D}">
      <dgm:prSet/>
      <dgm:spPr/>
      <dgm:t>
        <a:bodyPr/>
        <a:lstStyle/>
        <a:p>
          <a:endParaRPr lang="ru-RU"/>
        </a:p>
      </dgm:t>
    </dgm:pt>
    <dgm:pt modelId="{642EF9B1-0D0F-472C-BC83-FC7D4356D1BC}" type="pres">
      <dgm:prSet presAssocID="{E82FE652-F184-4F9F-9B33-0797E3833E14}" presName="linearFlow" presStyleCnt="0">
        <dgm:presLayoutVars>
          <dgm:dir/>
          <dgm:resizeHandles val="exact"/>
        </dgm:presLayoutVars>
      </dgm:prSet>
      <dgm:spPr/>
    </dgm:pt>
    <dgm:pt modelId="{84DCEA9E-4688-46D3-A236-FF6655B34B06}" type="pres">
      <dgm:prSet presAssocID="{B551F39A-17D6-4217-A944-95CA859E522B}" presName="node" presStyleLbl="node1" presStyleIdx="0" presStyleCnt="4" custScaleX="204520" custScaleY="211317" custLinFactX="52703" custLinFactNeighborX="100000" custLinFactNeighborY="-853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533982-C0D4-450A-B117-3CD5BADD5EB4}" type="pres">
      <dgm:prSet presAssocID="{E03DC631-100B-4A10-B1CA-ACDBAD0185E8}" presName="spacerL" presStyleCnt="0"/>
      <dgm:spPr/>
    </dgm:pt>
    <dgm:pt modelId="{C5E7E276-8D1F-4E2C-AF28-1EE430FBC573}" type="pres">
      <dgm:prSet presAssocID="{E03DC631-100B-4A10-B1CA-ACDBAD0185E8}" presName="sibTrans" presStyleLbl="sibTrans2D1" presStyleIdx="0" presStyleCnt="3" custLinFactX="89514" custLinFactY="-60859" custLinFactNeighborX="100000" custLinFactNeighborY="-100000"/>
      <dgm:spPr/>
      <dgm:t>
        <a:bodyPr/>
        <a:lstStyle/>
        <a:p>
          <a:endParaRPr lang="ru-RU"/>
        </a:p>
      </dgm:t>
    </dgm:pt>
    <dgm:pt modelId="{C343A6AF-9757-4A57-859B-CE43F79CC0A0}" type="pres">
      <dgm:prSet presAssocID="{E03DC631-100B-4A10-B1CA-ACDBAD0185E8}" presName="spacerR" presStyleCnt="0"/>
      <dgm:spPr/>
    </dgm:pt>
    <dgm:pt modelId="{AE33C00C-2677-43E1-AE9A-8EB109DFD05B}" type="pres">
      <dgm:prSet presAssocID="{4B66102F-16F2-47D4-B24C-64F140D8D93E}" presName="node" presStyleLbl="node1" presStyleIdx="1" presStyleCnt="4" custScaleX="210743" custScaleY="201993" custLinFactX="63373" custLinFactNeighborX="100000" custLinFactNeighborY="-871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939174-A4A1-47F9-8D86-D9D6295FF8FB}" type="pres">
      <dgm:prSet presAssocID="{B34E77B4-8A38-48ED-97C4-CAF599D467B0}" presName="spacerL" presStyleCnt="0"/>
      <dgm:spPr/>
    </dgm:pt>
    <dgm:pt modelId="{8A0981C0-CD28-412A-AF4F-5121EF2467DC}" type="pres">
      <dgm:prSet presAssocID="{B34E77B4-8A38-48ED-97C4-CAF599D467B0}" presName="sibTrans" presStyleLbl="sibTrans2D1" presStyleIdx="1" presStyleCnt="3" custLinFactX="113493" custLinFactY="-51247" custLinFactNeighborX="200000" custLinFactNeighborY="-100000"/>
      <dgm:spPr/>
      <dgm:t>
        <a:bodyPr/>
        <a:lstStyle/>
        <a:p>
          <a:endParaRPr lang="ru-RU"/>
        </a:p>
      </dgm:t>
    </dgm:pt>
    <dgm:pt modelId="{4D4D10AE-BCD5-4296-A8A9-403880ACC570}" type="pres">
      <dgm:prSet presAssocID="{B34E77B4-8A38-48ED-97C4-CAF599D467B0}" presName="spacerR" presStyleCnt="0"/>
      <dgm:spPr/>
    </dgm:pt>
    <dgm:pt modelId="{62B4F1A9-47AA-4AD2-947D-FE188EC28455}" type="pres">
      <dgm:prSet presAssocID="{30CF37A6-6536-448C-A17F-246EAE4AE707}" presName="node" presStyleLbl="node1" presStyleIdx="2" presStyleCnt="4" custScaleX="211818" custScaleY="202668" custLinFactX="84441" custLinFactNeighborX="100000" custLinFactNeighborY="-921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7FF907-136E-4F59-8857-8688B5EDDDFE}" type="pres">
      <dgm:prSet presAssocID="{7644E040-326B-45A9-8056-9B7A66B92C14}" presName="spacerL" presStyleCnt="0"/>
      <dgm:spPr/>
    </dgm:pt>
    <dgm:pt modelId="{AEBCD496-3A58-4534-8C52-4C72DD6F7B03}" type="pres">
      <dgm:prSet presAssocID="{7644E040-326B-45A9-8056-9B7A66B92C14}" presName="sibTrans" presStyleLbl="sibTrans2D1" presStyleIdx="2" presStyleCnt="3" custLinFactX="-530490" custLinFactNeighborX="-600000" custLinFactNeighborY="91073"/>
      <dgm:spPr/>
      <dgm:t>
        <a:bodyPr/>
        <a:lstStyle/>
        <a:p>
          <a:endParaRPr lang="ru-RU"/>
        </a:p>
      </dgm:t>
    </dgm:pt>
    <dgm:pt modelId="{D40AE172-38F6-43EE-A240-8F44A85F469A}" type="pres">
      <dgm:prSet presAssocID="{7644E040-326B-45A9-8056-9B7A66B92C14}" presName="spacerR" presStyleCnt="0"/>
      <dgm:spPr/>
    </dgm:pt>
    <dgm:pt modelId="{8E066EE5-C7B9-4404-8946-3F6C372299A8}" type="pres">
      <dgm:prSet presAssocID="{84C0E3BB-D034-4FE0-9906-593336FCC0F4}" presName="node" presStyleLbl="node1" presStyleIdx="3" presStyleCnt="4" custScaleX="213270" custScaleY="208552" custLinFactX="-459686" custLinFactY="90308" custLinFactNeighborX="-5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0A7AE3-3E0F-40F3-8865-7EA5D013E167}" type="presOf" srcId="{7644E040-326B-45A9-8056-9B7A66B92C14}" destId="{AEBCD496-3A58-4534-8C52-4C72DD6F7B03}" srcOrd="0" destOrd="0" presId="urn:microsoft.com/office/officeart/2005/8/layout/equation1"/>
    <dgm:cxn modelId="{7130ED4B-FC46-4A1F-BC6F-B4384CE6D1CA}" type="presOf" srcId="{B551F39A-17D6-4217-A944-95CA859E522B}" destId="{84DCEA9E-4688-46D3-A236-FF6655B34B06}" srcOrd="0" destOrd="0" presId="urn:microsoft.com/office/officeart/2005/8/layout/equation1"/>
    <dgm:cxn modelId="{EC026FB0-9753-4832-B4F2-B310595B432E}" type="presOf" srcId="{30CF37A6-6536-448C-A17F-246EAE4AE707}" destId="{62B4F1A9-47AA-4AD2-947D-FE188EC28455}" srcOrd="0" destOrd="0" presId="urn:microsoft.com/office/officeart/2005/8/layout/equation1"/>
    <dgm:cxn modelId="{06D4FB10-43E3-44EC-9AF1-5747A5EE5F49}" type="presOf" srcId="{E03DC631-100B-4A10-B1CA-ACDBAD0185E8}" destId="{C5E7E276-8D1F-4E2C-AF28-1EE430FBC573}" srcOrd="0" destOrd="0" presId="urn:microsoft.com/office/officeart/2005/8/layout/equation1"/>
    <dgm:cxn modelId="{A3ABCD96-A4C3-4AFE-B2AA-E5D17F7EE27D}" type="presOf" srcId="{84C0E3BB-D034-4FE0-9906-593336FCC0F4}" destId="{8E066EE5-C7B9-4404-8946-3F6C372299A8}" srcOrd="0" destOrd="0" presId="urn:microsoft.com/office/officeart/2005/8/layout/equation1"/>
    <dgm:cxn modelId="{46F1F7F3-8A9F-4FCC-908E-59314768320B}" type="presOf" srcId="{B34E77B4-8A38-48ED-97C4-CAF599D467B0}" destId="{8A0981C0-CD28-412A-AF4F-5121EF2467DC}" srcOrd="0" destOrd="0" presId="urn:microsoft.com/office/officeart/2005/8/layout/equation1"/>
    <dgm:cxn modelId="{99C62511-BC4D-4213-822A-7DBC08C5AABB}" type="presOf" srcId="{4B66102F-16F2-47D4-B24C-64F140D8D93E}" destId="{AE33C00C-2677-43E1-AE9A-8EB109DFD05B}" srcOrd="0" destOrd="0" presId="urn:microsoft.com/office/officeart/2005/8/layout/equation1"/>
    <dgm:cxn modelId="{0A9C2521-D3C9-41B7-B1C9-1F69C07B3261}" type="presOf" srcId="{E82FE652-F184-4F9F-9B33-0797E3833E14}" destId="{642EF9B1-0D0F-472C-BC83-FC7D4356D1BC}" srcOrd="0" destOrd="0" presId="urn:microsoft.com/office/officeart/2005/8/layout/equation1"/>
    <dgm:cxn modelId="{CD9D2E14-7CDA-4F86-A6FD-B978DB19BE0D}" srcId="{E82FE652-F184-4F9F-9B33-0797E3833E14}" destId="{30CF37A6-6536-448C-A17F-246EAE4AE707}" srcOrd="2" destOrd="0" parTransId="{9C75B97D-BA20-4540-96B5-B6BD8C0F1237}" sibTransId="{7644E040-326B-45A9-8056-9B7A66B92C14}"/>
    <dgm:cxn modelId="{DDBC884F-EED0-45DA-9A61-484D8E481845}" srcId="{E82FE652-F184-4F9F-9B33-0797E3833E14}" destId="{84C0E3BB-D034-4FE0-9906-593336FCC0F4}" srcOrd="3" destOrd="0" parTransId="{CF82DF18-DEDA-48F6-B523-86E08859B1AC}" sibTransId="{5EBE95FD-35C4-4948-9AF1-1F4B2C8CFF16}"/>
    <dgm:cxn modelId="{2C30E332-1153-4539-BBC3-D6BA54B74601}" srcId="{E82FE652-F184-4F9F-9B33-0797E3833E14}" destId="{4B66102F-16F2-47D4-B24C-64F140D8D93E}" srcOrd="1" destOrd="0" parTransId="{B1DADAE7-A666-47A5-B427-1B7B00180BFF}" sibTransId="{B34E77B4-8A38-48ED-97C4-CAF599D467B0}"/>
    <dgm:cxn modelId="{4A0EE8B2-B89D-4AAD-AEF9-3AE6CA1B58DE}" srcId="{E82FE652-F184-4F9F-9B33-0797E3833E14}" destId="{B551F39A-17D6-4217-A944-95CA859E522B}" srcOrd="0" destOrd="0" parTransId="{BC6DE293-F901-4076-A7FA-815B1B10108A}" sibTransId="{E03DC631-100B-4A10-B1CA-ACDBAD0185E8}"/>
    <dgm:cxn modelId="{79E5694B-145D-4E16-B325-F5ACA1C27D65}" type="presParOf" srcId="{642EF9B1-0D0F-472C-BC83-FC7D4356D1BC}" destId="{84DCEA9E-4688-46D3-A236-FF6655B34B06}" srcOrd="0" destOrd="0" presId="urn:microsoft.com/office/officeart/2005/8/layout/equation1"/>
    <dgm:cxn modelId="{9073D17C-0069-413F-AA74-0DE55427963E}" type="presParOf" srcId="{642EF9B1-0D0F-472C-BC83-FC7D4356D1BC}" destId="{5C533982-C0D4-450A-B117-3CD5BADD5EB4}" srcOrd="1" destOrd="0" presId="urn:microsoft.com/office/officeart/2005/8/layout/equation1"/>
    <dgm:cxn modelId="{CFF55185-0A37-4145-BBEA-EBAF2B1115A2}" type="presParOf" srcId="{642EF9B1-0D0F-472C-BC83-FC7D4356D1BC}" destId="{C5E7E276-8D1F-4E2C-AF28-1EE430FBC573}" srcOrd="2" destOrd="0" presId="urn:microsoft.com/office/officeart/2005/8/layout/equation1"/>
    <dgm:cxn modelId="{0D4A9438-5E3A-4660-BF9C-3FF2467DD0A8}" type="presParOf" srcId="{642EF9B1-0D0F-472C-BC83-FC7D4356D1BC}" destId="{C343A6AF-9757-4A57-859B-CE43F79CC0A0}" srcOrd="3" destOrd="0" presId="urn:microsoft.com/office/officeart/2005/8/layout/equation1"/>
    <dgm:cxn modelId="{4D9EB404-D22D-4F99-99F5-033EDDAA5979}" type="presParOf" srcId="{642EF9B1-0D0F-472C-BC83-FC7D4356D1BC}" destId="{AE33C00C-2677-43E1-AE9A-8EB109DFD05B}" srcOrd="4" destOrd="0" presId="urn:microsoft.com/office/officeart/2005/8/layout/equation1"/>
    <dgm:cxn modelId="{AD9C40CA-6458-4372-A3B7-80F334F65AE4}" type="presParOf" srcId="{642EF9B1-0D0F-472C-BC83-FC7D4356D1BC}" destId="{5C939174-A4A1-47F9-8D86-D9D6295FF8FB}" srcOrd="5" destOrd="0" presId="urn:microsoft.com/office/officeart/2005/8/layout/equation1"/>
    <dgm:cxn modelId="{20F5FE48-7128-43C0-8DEE-2B2F1D85B2DD}" type="presParOf" srcId="{642EF9B1-0D0F-472C-BC83-FC7D4356D1BC}" destId="{8A0981C0-CD28-412A-AF4F-5121EF2467DC}" srcOrd="6" destOrd="0" presId="urn:microsoft.com/office/officeart/2005/8/layout/equation1"/>
    <dgm:cxn modelId="{5DC052C0-D011-4238-AD16-A776204E8AB7}" type="presParOf" srcId="{642EF9B1-0D0F-472C-BC83-FC7D4356D1BC}" destId="{4D4D10AE-BCD5-4296-A8A9-403880ACC570}" srcOrd="7" destOrd="0" presId="urn:microsoft.com/office/officeart/2005/8/layout/equation1"/>
    <dgm:cxn modelId="{6D4FDA7F-BC36-493A-B372-3AFF901075B3}" type="presParOf" srcId="{642EF9B1-0D0F-472C-BC83-FC7D4356D1BC}" destId="{62B4F1A9-47AA-4AD2-947D-FE188EC28455}" srcOrd="8" destOrd="0" presId="urn:microsoft.com/office/officeart/2005/8/layout/equation1"/>
    <dgm:cxn modelId="{7BEDE361-C552-4FE0-A34C-D300A85EDC2D}" type="presParOf" srcId="{642EF9B1-0D0F-472C-BC83-FC7D4356D1BC}" destId="{FF7FF907-136E-4F59-8857-8688B5EDDDFE}" srcOrd="9" destOrd="0" presId="urn:microsoft.com/office/officeart/2005/8/layout/equation1"/>
    <dgm:cxn modelId="{696D7B41-655A-421A-80AD-CB7CB1CDEE01}" type="presParOf" srcId="{642EF9B1-0D0F-472C-BC83-FC7D4356D1BC}" destId="{AEBCD496-3A58-4534-8C52-4C72DD6F7B03}" srcOrd="10" destOrd="0" presId="urn:microsoft.com/office/officeart/2005/8/layout/equation1"/>
    <dgm:cxn modelId="{A2739D41-C714-4244-9FD4-E3E63C43DFF5}" type="presParOf" srcId="{642EF9B1-0D0F-472C-BC83-FC7D4356D1BC}" destId="{D40AE172-38F6-43EE-A240-8F44A85F469A}" srcOrd="11" destOrd="0" presId="urn:microsoft.com/office/officeart/2005/8/layout/equation1"/>
    <dgm:cxn modelId="{1E35C607-49B9-426D-AE78-D67B3424FBEB}" type="presParOf" srcId="{642EF9B1-0D0F-472C-BC83-FC7D4356D1BC}" destId="{8E066EE5-C7B9-4404-8946-3F6C372299A8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CEA9E-4688-46D3-A236-FF6655B34B06}">
      <dsp:nvSpPr>
        <dsp:cNvPr id="0" name=""/>
        <dsp:cNvSpPr/>
      </dsp:nvSpPr>
      <dsp:spPr>
        <a:xfrm>
          <a:off x="567046" y="1444045"/>
          <a:ext cx="1893871" cy="195681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Агрессоры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(</a:t>
          </a:r>
          <a:r>
            <a:rPr lang="ru-RU" sz="2000" b="1" kern="1200" dirty="0" err="1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булли</a:t>
          </a:r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)</a:t>
          </a:r>
          <a:endParaRPr lang="ru-RU" sz="2000" b="1" kern="1200" dirty="0">
            <a:solidFill>
              <a:schemeClr val="tx1">
                <a:lumMod val="65000"/>
                <a:lumOff val="35000"/>
              </a:schemeClr>
            </a:solidFill>
            <a:latin typeface="+mn-lt"/>
            <a:ea typeface="+mn-ea"/>
            <a:cs typeface="+mn-cs"/>
          </a:endParaRPr>
        </a:p>
      </dsp:txBody>
      <dsp:txXfrm>
        <a:off x="844397" y="1730613"/>
        <a:ext cx="1339169" cy="1383676"/>
      </dsp:txXfrm>
    </dsp:sp>
    <dsp:sp modelId="{C5E7E276-8D1F-4E2C-AF28-1EE430FBC573}">
      <dsp:nvSpPr>
        <dsp:cNvPr id="0" name=""/>
        <dsp:cNvSpPr/>
      </dsp:nvSpPr>
      <dsp:spPr>
        <a:xfrm>
          <a:off x="2528841" y="2080585"/>
          <a:ext cx="537084" cy="537084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600031" y="2285966"/>
        <a:ext cx="394704" cy="126322"/>
      </dsp:txXfrm>
    </dsp:sp>
    <dsp:sp modelId="{AE33C00C-2677-43E1-AE9A-8EB109DFD05B}">
      <dsp:nvSpPr>
        <dsp:cNvPr id="0" name=""/>
        <dsp:cNvSpPr/>
      </dsp:nvSpPr>
      <dsp:spPr>
        <a:xfrm>
          <a:off x="3247191" y="1470436"/>
          <a:ext cx="1951497" cy="187047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>
            <a:latin typeface="Cambria" panose="02040503050406030204" pitchFamily="18" charset="0"/>
            <a:ea typeface="Cambria" panose="02040503050406030204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Союзники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Зрители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3532981" y="1744360"/>
        <a:ext cx="1379917" cy="1322623"/>
      </dsp:txXfrm>
    </dsp:sp>
    <dsp:sp modelId="{8A0981C0-CD28-412A-AF4F-5121EF2467DC}">
      <dsp:nvSpPr>
        <dsp:cNvPr id="0" name=""/>
        <dsp:cNvSpPr/>
      </dsp:nvSpPr>
      <dsp:spPr>
        <a:xfrm>
          <a:off x="5371786" y="2132210"/>
          <a:ext cx="537084" cy="537084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5442976" y="2337591"/>
        <a:ext cx="394704" cy="126322"/>
      </dsp:txXfrm>
    </dsp:sp>
    <dsp:sp modelId="{62B4F1A9-47AA-4AD2-947D-FE188EC28455}">
      <dsp:nvSpPr>
        <dsp:cNvPr id="0" name=""/>
        <dsp:cNvSpPr/>
      </dsp:nvSpPr>
      <dsp:spPr>
        <a:xfrm>
          <a:off x="6081248" y="1421797"/>
          <a:ext cx="1961451" cy="187672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Жертвы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(аутсайдеры)</a:t>
          </a:r>
          <a:endParaRPr lang="ru-RU" sz="2000" b="1" kern="1200" dirty="0">
            <a:solidFill>
              <a:schemeClr val="tx1">
                <a:lumMod val="65000"/>
                <a:lumOff val="35000"/>
              </a:schemeClr>
            </a:solidFill>
            <a:latin typeface="+mn-lt"/>
            <a:ea typeface="+mn-ea"/>
            <a:cs typeface="+mn-cs"/>
          </a:endParaRPr>
        </a:p>
      </dsp:txBody>
      <dsp:txXfrm>
        <a:off x="6368496" y="1696637"/>
        <a:ext cx="1386955" cy="1327042"/>
      </dsp:txXfrm>
    </dsp:sp>
    <dsp:sp modelId="{AEBCD496-3A58-4534-8C52-4C72DD6F7B03}">
      <dsp:nvSpPr>
        <dsp:cNvPr id="0" name=""/>
        <dsp:cNvSpPr/>
      </dsp:nvSpPr>
      <dsp:spPr>
        <a:xfrm>
          <a:off x="3960438" y="3433673"/>
          <a:ext cx="537084" cy="537084"/>
        </a:xfrm>
        <a:prstGeom prst="mathEqual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4031628" y="3544312"/>
        <a:ext cx="394704" cy="315806"/>
      </dsp:txXfrm>
    </dsp:sp>
    <dsp:sp modelId="{8E066EE5-C7B9-4404-8946-3F6C372299A8}">
      <dsp:nvSpPr>
        <dsp:cNvPr id="0" name=""/>
        <dsp:cNvSpPr/>
      </dsp:nvSpPr>
      <dsp:spPr>
        <a:xfrm>
          <a:off x="3240357" y="4009740"/>
          <a:ext cx="1974897" cy="193120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Буллинг</a:t>
          </a:r>
          <a:endParaRPr lang="ru-RU" sz="2400" b="1" kern="1200" dirty="0">
            <a:solidFill>
              <a:schemeClr val="tx1">
                <a:lumMod val="65000"/>
                <a:lumOff val="35000"/>
              </a:schemeClr>
            </a:solidFill>
            <a:latin typeface="+mn-lt"/>
            <a:ea typeface="+mn-ea"/>
            <a:cs typeface="+mn-cs"/>
          </a:endParaRPr>
        </a:p>
      </dsp:txBody>
      <dsp:txXfrm>
        <a:off x="3529574" y="4292559"/>
        <a:ext cx="1396463" cy="13655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CEA9E-4688-46D3-A236-FF6655B34B06}">
      <dsp:nvSpPr>
        <dsp:cNvPr id="0" name=""/>
        <dsp:cNvSpPr/>
      </dsp:nvSpPr>
      <dsp:spPr>
        <a:xfrm>
          <a:off x="567046" y="1444045"/>
          <a:ext cx="1893871" cy="195681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Агрессоры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(</a:t>
          </a:r>
          <a:r>
            <a:rPr lang="ru-RU" sz="2000" b="1" kern="1200" dirty="0" err="1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булли</a:t>
          </a:r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)</a:t>
          </a:r>
          <a:endParaRPr lang="ru-RU" sz="2000" b="1" kern="1200" dirty="0">
            <a:solidFill>
              <a:schemeClr val="tx1">
                <a:lumMod val="65000"/>
                <a:lumOff val="35000"/>
              </a:schemeClr>
            </a:solidFill>
            <a:latin typeface="+mn-lt"/>
            <a:ea typeface="+mn-ea"/>
            <a:cs typeface="+mn-cs"/>
          </a:endParaRPr>
        </a:p>
      </dsp:txBody>
      <dsp:txXfrm>
        <a:off x="844397" y="1730613"/>
        <a:ext cx="1339169" cy="1383676"/>
      </dsp:txXfrm>
    </dsp:sp>
    <dsp:sp modelId="{C5E7E276-8D1F-4E2C-AF28-1EE430FBC573}">
      <dsp:nvSpPr>
        <dsp:cNvPr id="0" name=""/>
        <dsp:cNvSpPr/>
      </dsp:nvSpPr>
      <dsp:spPr>
        <a:xfrm>
          <a:off x="2528841" y="2080585"/>
          <a:ext cx="537084" cy="537084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600031" y="2285966"/>
        <a:ext cx="394704" cy="126322"/>
      </dsp:txXfrm>
    </dsp:sp>
    <dsp:sp modelId="{AE33C00C-2677-43E1-AE9A-8EB109DFD05B}">
      <dsp:nvSpPr>
        <dsp:cNvPr id="0" name=""/>
        <dsp:cNvSpPr/>
      </dsp:nvSpPr>
      <dsp:spPr>
        <a:xfrm>
          <a:off x="3247191" y="1470436"/>
          <a:ext cx="1951497" cy="187047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>
            <a:latin typeface="Cambria" panose="02040503050406030204" pitchFamily="18" charset="0"/>
            <a:ea typeface="Cambria" panose="02040503050406030204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Союзники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Зрители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3532981" y="1744360"/>
        <a:ext cx="1379917" cy="1322623"/>
      </dsp:txXfrm>
    </dsp:sp>
    <dsp:sp modelId="{8A0981C0-CD28-412A-AF4F-5121EF2467DC}">
      <dsp:nvSpPr>
        <dsp:cNvPr id="0" name=""/>
        <dsp:cNvSpPr/>
      </dsp:nvSpPr>
      <dsp:spPr>
        <a:xfrm>
          <a:off x="5371786" y="2132210"/>
          <a:ext cx="537084" cy="537084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5442976" y="2337591"/>
        <a:ext cx="394704" cy="126322"/>
      </dsp:txXfrm>
    </dsp:sp>
    <dsp:sp modelId="{62B4F1A9-47AA-4AD2-947D-FE188EC28455}">
      <dsp:nvSpPr>
        <dsp:cNvPr id="0" name=""/>
        <dsp:cNvSpPr/>
      </dsp:nvSpPr>
      <dsp:spPr>
        <a:xfrm>
          <a:off x="6081248" y="1421797"/>
          <a:ext cx="1961451" cy="187672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Жертвы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(аутсайдеры)</a:t>
          </a:r>
          <a:endParaRPr lang="ru-RU" sz="2000" b="1" kern="1200" dirty="0">
            <a:solidFill>
              <a:schemeClr val="tx1">
                <a:lumMod val="65000"/>
                <a:lumOff val="35000"/>
              </a:schemeClr>
            </a:solidFill>
            <a:latin typeface="+mn-lt"/>
            <a:ea typeface="+mn-ea"/>
            <a:cs typeface="+mn-cs"/>
          </a:endParaRPr>
        </a:p>
      </dsp:txBody>
      <dsp:txXfrm>
        <a:off x="6368496" y="1696637"/>
        <a:ext cx="1386955" cy="1327042"/>
      </dsp:txXfrm>
    </dsp:sp>
    <dsp:sp modelId="{AEBCD496-3A58-4534-8C52-4C72DD6F7B03}">
      <dsp:nvSpPr>
        <dsp:cNvPr id="0" name=""/>
        <dsp:cNvSpPr/>
      </dsp:nvSpPr>
      <dsp:spPr>
        <a:xfrm>
          <a:off x="3960438" y="3433673"/>
          <a:ext cx="537084" cy="537084"/>
        </a:xfrm>
        <a:prstGeom prst="mathEqual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4031628" y="3544312"/>
        <a:ext cx="394704" cy="315806"/>
      </dsp:txXfrm>
    </dsp:sp>
    <dsp:sp modelId="{8E066EE5-C7B9-4404-8946-3F6C372299A8}">
      <dsp:nvSpPr>
        <dsp:cNvPr id="0" name=""/>
        <dsp:cNvSpPr/>
      </dsp:nvSpPr>
      <dsp:spPr>
        <a:xfrm>
          <a:off x="3240357" y="4009740"/>
          <a:ext cx="1974897" cy="193120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rPr>
            <a:t>Буллинг</a:t>
          </a:r>
          <a:endParaRPr lang="ru-RU" sz="2400" b="1" kern="1200" dirty="0">
            <a:solidFill>
              <a:schemeClr val="tx1">
                <a:lumMod val="65000"/>
                <a:lumOff val="35000"/>
              </a:schemeClr>
            </a:solidFill>
            <a:latin typeface="+mn-lt"/>
            <a:ea typeface="+mn-ea"/>
            <a:cs typeface="+mn-cs"/>
          </a:endParaRPr>
        </a:p>
      </dsp:txBody>
      <dsp:txXfrm>
        <a:off x="3529574" y="4292559"/>
        <a:ext cx="1396463" cy="13655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276872"/>
            <a:ext cx="7344816" cy="1440160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3419872" y="292102"/>
            <a:ext cx="5544616" cy="1048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" name="Текст 2"/>
          <p:cNvSpPr>
            <a:spLocks noGrp="1"/>
          </p:cNvSpPr>
          <p:nvPr>
            <p:ph idx="1"/>
          </p:nvPr>
        </p:nvSpPr>
        <p:spPr>
          <a:xfrm>
            <a:off x="1115616" y="1556792"/>
            <a:ext cx="7632848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9872" y="292102"/>
            <a:ext cx="5544616" cy="1048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15616" y="1556792"/>
            <a:ext cx="7632848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2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373216"/>
            <a:ext cx="6048672" cy="1048666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/>
              <a:t>МУ Центр «Стимул»</a:t>
            </a:r>
            <a:br>
              <a:rPr lang="ru-RU" sz="3200" dirty="0" smtClean="0"/>
            </a:br>
            <a:r>
              <a:rPr lang="ru-RU" sz="3200" dirty="0" smtClean="0"/>
              <a:t>педагог-психолог Лабутина Т.А.</a:t>
            </a:r>
            <a:br>
              <a:rPr lang="ru-RU" sz="3200" dirty="0" smtClean="0"/>
            </a:br>
            <a:r>
              <a:rPr lang="ru-RU" sz="3200" dirty="0" smtClean="0"/>
              <a:t>педагог-психолог </a:t>
            </a:r>
            <a:r>
              <a:rPr lang="ru-RU" sz="3200" dirty="0" err="1" smtClean="0"/>
              <a:t>Шарова</a:t>
            </a:r>
            <a:r>
              <a:rPr lang="ru-RU" sz="3200" dirty="0" smtClean="0"/>
              <a:t> Н.А.</a:t>
            </a:r>
            <a:endParaRPr lang="ru-RU" sz="32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9512" y="2420888"/>
            <a:ext cx="8964488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ru-RU" sz="4800" b="1" dirty="0">
              <a:solidFill>
                <a:schemeClr val="tx1">
                  <a:lumMod val="65000"/>
                  <a:lumOff val="3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599" y="1545466"/>
            <a:ext cx="7884915" cy="3046988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lvl="0" algn="ctr"/>
            <a:r>
              <a:rPr lang="ru-RU" sz="4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Воспитание и социализация детей и подростков. Профилактика </a:t>
            </a:r>
            <a:r>
              <a:rPr lang="ru-RU" sz="4800" b="1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буллинга</a:t>
            </a:r>
            <a:r>
              <a:rPr lang="ru-RU" sz="4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 в образовательной среде.</a:t>
            </a:r>
          </a:p>
        </p:txBody>
      </p:sp>
    </p:spTree>
    <p:extLst>
      <p:ext uri="{BB962C8B-B14F-4D97-AF65-F5344CB8AC3E}">
        <p14:creationId xmlns:p14="http://schemas.microsoft.com/office/powerpoint/2010/main" val="1813733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8424936" cy="4248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Все ли действия против ребёнка относятся к травле? Что такое травля? Виды травли? Роли в травле. Последствия. Что </a:t>
            </a: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делать</a:t>
            </a: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? </a:t>
            </a:r>
            <a:endParaRPr lang="ru-RU" sz="36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marL="0" indent="0" algn="r">
              <a:buNone/>
            </a:pPr>
            <a:endParaRPr lang="ru-RU" sz="36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marL="0" indent="0" algn="r">
              <a:buNone/>
            </a:pPr>
            <a: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Пример 1</a:t>
            </a:r>
            <a:endParaRPr lang="ru-RU" sz="3600" b="1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90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268760"/>
            <a:ext cx="7992888" cy="460851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Особенности конфликта</a:t>
            </a:r>
          </a:p>
          <a:p>
            <a:r>
              <a:rPr lang="ru-RU" sz="3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 </a:t>
            </a:r>
            <a:r>
              <a:rPr lang="ru-RU" sz="3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был </a:t>
            </a:r>
            <a:r>
              <a:rPr lang="ru-RU" sz="3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преднамеренным;</a:t>
            </a:r>
            <a:endParaRPr lang="ru-RU" sz="3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ru-RU" sz="3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Эмоции </a:t>
            </a:r>
            <a:r>
              <a:rPr lang="ru-RU" sz="3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вспыхнули </a:t>
            </a:r>
            <a:r>
              <a:rPr lang="ru-RU" sz="3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молниеносно;</a:t>
            </a:r>
            <a:endParaRPr lang="ru-RU" sz="3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ru-RU" sz="3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Чувства горячие;</a:t>
            </a:r>
            <a:endParaRPr lang="ru-RU" sz="3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ru-RU" sz="3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Происходит </a:t>
            </a:r>
            <a:r>
              <a:rPr lang="ru-RU" sz="3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смена </a:t>
            </a:r>
            <a:r>
              <a:rPr lang="ru-RU" sz="3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ролей;</a:t>
            </a:r>
            <a:endParaRPr lang="ru-RU" sz="3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ru-RU" sz="3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Могут </a:t>
            </a:r>
            <a:r>
              <a:rPr lang="ru-RU" sz="3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дружить</a:t>
            </a:r>
            <a:r>
              <a:rPr lang="ru-RU" sz="3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 algn="r">
              <a:buNone/>
            </a:pPr>
            <a:endParaRPr lang="ru-RU" sz="3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r">
              <a:buNone/>
            </a:pPr>
            <a: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Пример 2</a:t>
            </a:r>
            <a:endParaRPr lang="ru-RU" sz="3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619672" y="188640"/>
            <a:ext cx="7272808" cy="7694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r"/>
            <a:r>
              <a:rPr lang="ru-RU" sz="4400" b="1" dirty="0">
                <a:solidFill>
                  <a:srgbClr val="C6E7FC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КОНФЛИКТ</a:t>
            </a:r>
            <a:endParaRPr lang="ru-RU" sz="4400" b="1" dirty="0">
              <a:ln w="0"/>
              <a:solidFill>
                <a:schemeClr val="accent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10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Обидно;</a:t>
            </a:r>
          </a:p>
          <a:p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Грустно;</a:t>
            </a:r>
          </a:p>
          <a:p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Одиноко;</a:t>
            </a:r>
          </a:p>
          <a:p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Но </a:t>
            </a: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не страшно и не </a:t>
            </a: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больно.</a:t>
            </a:r>
          </a:p>
          <a:p>
            <a:pPr marL="0" indent="0" algn="r">
              <a:lnSpc>
                <a:spcPct val="80000"/>
              </a:lnSpc>
              <a:buNone/>
            </a:pPr>
            <a:endParaRPr lang="ru-RU" sz="33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r">
              <a:lnSpc>
                <a:spcPct val="80000"/>
              </a:lnSpc>
              <a:buNone/>
            </a:pPr>
            <a:r>
              <a:rPr lang="ru-RU" sz="33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Пример </a:t>
            </a:r>
            <a:r>
              <a:rPr lang="ru-RU" sz="33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71192" y="188640"/>
            <a:ext cx="7272808" cy="7694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r"/>
            <a:r>
              <a:rPr lang="ru-RU" sz="4400" b="1" dirty="0">
                <a:solidFill>
                  <a:srgbClr val="C6E7FC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НЕПОПУЛЯРНОСТЬ</a:t>
            </a:r>
            <a:endParaRPr lang="ru-RU" sz="4400" b="1" dirty="0">
              <a:ln w="0"/>
              <a:solidFill>
                <a:schemeClr val="accent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17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916832"/>
            <a:ext cx="8280920" cy="3888432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агрессивное поведение одного ученика, у него нет конкретной жертвы, его не поддерживают </a:t>
            </a: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одноклассники</a:t>
            </a:r>
            <a:endParaRPr lang="ru-RU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871192" y="188640"/>
            <a:ext cx="7272808" cy="7694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r"/>
            <a:r>
              <a:rPr lang="ru-RU" sz="4400" b="1" dirty="0">
                <a:solidFill>
                  <a:srgbClr val="C6E7FC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АГРЕССИВНОЕ ПОВЕДЕНИЕ</a:t>
            </a:r>
            <a:endParaRPr lang="ru-RU" sz="4400" b="1" dirty="0">
              <a:ln w="0"/>
              <a:solidFill>
                <a:schemeClr val="accent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30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8568952" cy="410445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Ключевые </a:t>
            </a:r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особенности:</a:t>
            </a:r>
          </a:p>
          <a:p>
            <a:pPr>
              <a:lnSpc>
                <a:spcPct val="80000"/>
              </a:lnSpc>
            </a:pP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неравенство сил противостоящих сторон;</a:t>
            </a:r>
          </a:p>
          <a:p>
            <a:pPr>
              <a:lnSpc>
                <a:spcPct val="80000"/>
              </a:lnSpc>
            </a:pP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повторяемость (регулярность) </a:t>
            </a: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эпизодов;</a:t>
            </a:r>
          </a:p>
          <a:p>
            <a:pPr>
              <a:lnSpc>
                <a:spcPct val="80000"/>
              </a:lnSpc>
            </a:pP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неадекватно высокая чувствительность жертвы.</a:t>
            </a:r>
            <a:endParaRPr lang="ru-RU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19672" y="324167"/>
            <a:ext cx="7272808" cy="7694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r"/>
            <a:r>
              <a:rPr lang="ru-RU" sz="4400" b="1" dirty="0" smtClean="0">
                <a:solidFill>
                  <a:srgbClr val="C6E7FC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БУЛЛИНГ</a:t>
            </a:r>
            <a:endParaRPr lang="ru-RU" sz="4400" b="1" dirty="0">
              <a:ln w="0"/>
              <a:solidFill>
                <a:schemeClr val="accent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517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556792"/>
            <a:ext cx="8352928" cy="4392488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Особенности:</a:t>
            </a:r>
          </a:p>
          <a:p>
            <a:pPr>
              <a:lnSpc>
                <a:spcPct val="80000"/>
              </a:lnSpc>
            </a:pP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Незрелые отношения в коллективе;</a:t>
            </a:r>
          </a:p>
          <a:p>
            <a:pPr>
              <a:lnSpc>
                <a:spcPct val="80000"/>
              </a:lnSpc>
            </a:pP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Дисгармоничные отношения в коллективе;</a:t>
            </a:r>
          </a:p>
          <a:p>
            <a:pPr>
              <a:lnSpc>
                <a:spcPct val="80000"/>
              </a:lnSpc>
            </a:pP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Глубоко нарушенные отношения в коллективе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37337" y="188640"/>
            <a:ext cx="7272808" cy="144655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r"/>
            <a:r>
              <a:rPr lang="ru-RU" sz="4400" b="1" dirty="0">
                <a:ln w="0"/>
                <a:solidFill>
                  <a:srgbClr val="4584D3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mbria" panose="02040503050406030204" pitchFamily="18" charset="0"/>
                <a:cs typeface="+mj-cs"/>
              </a:rPr>
              <a:t>Содержательная сторона </a:t>
            </a:r>
            <a:r>
              <a:rPr lang="ru-RU" sz="4400" b="1" dirty="0" err="1">
                <a:ln w="0"/>
                <a:solidFill>
                  <a:srgbClr val="4584D3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mbria" panose="02040503050406030204" pitchFamily="18" charset="0"/>
                <a:cs typeface="+mj-cs"/>
              </a:rPr>
              <a:t>буллинга</a:t>
            </a:r>
            <a:endParaRPr lang="ru-RU" sz="4400" b="1" dirty="0">
              <a:ln w="0"/>
              <a:solidFill>
                <a:schemeClr val="accent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91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2615" y="1916832"/>
            <a:ext cx="8568952" cy="439248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 компонента:</a:t>
            </a:r>
          </a:p>
          <a:p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агрессивное </a:t>
            </a: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 негативное </a:t>
            </a: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поведение;</a:t>
            </a:r>
          </a:p>
          <a:p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осуществляется </a:t>
            </a: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регулярно;</a:t>
            </a:r>
          </a:p>
          <a:p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происходит </a:t>
            </a: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 отношениях, участники которых обладают неодинаковой властью;</a:t>
            </a:r>
          </a:p>
          <a:p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направленность </a:t>
            </a: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на одного и того же </a:t>
            </a: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человека.</a:t>
            </a:r>
            <a:endParaRPr lang="ru-RU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238808"/>
            <a:ext cx="7272808" cy="144655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r"/>
            <a:r>
              <a:rPr lang="ru-RU" sz="4400" b="1" dirty="0" err="1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mbria" panose="02040503050406030204" pitchFamily="18" charset="0"/>
              </a:rPr>
              <a:t>Буллинг</a:t>
            </a:r>
            <a:r>
              <a:rPr lang="ru-RU" sz="4400" b="1" dirty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mbria" panose="02040503050406030204" pitchFamily="18" charset="0"/>
              </a:rPr>
              <a:t> – детская жестокость</a:t>
            </a:r>
          </a:p>
        </p:txBody>
      </p:sp>
    </p:spTree>
    <p:extLst>
      <p:ext uri="{BB962C8B-B14F-4D97-AF65-F5344CB8AC3E}">
        <p14:creationId xmlns:p14="http://schemas.microsoft.com/office/powerpoint/2010/main" val="412905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773165" y="1186001"/>
            <a:ext cx="5990824" cy="4745724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936311" y="116632"/>
            <a:ext cx="5664530" cy="7694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r"/>
            <a:r>
              <a:rPr lang="ru-RU" sz="4400" b="1" dirty="0" smtClean="0">
                <a:ln w="0"/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" panose="02040503050406030204" pitchFamily="18" charset="0"/>
              </a:rPr>
              <a:t>Кто?</a:t>
            </a:r>
            <a:endParaRPr lang="ru-RU" sz="4400" b="1" dirty="0">
              <a:ln w="0"/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mbria" panose="020405030504060302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442010887"/>
              </p:ext>
            </p:extLst>
          </p:nvPr>
        </p:nvGraphicFramePr>
        <p:xfrm>
          <a:off x="323529" y="211351"/>
          <a:ext cx="9851764" cy="6426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513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4767" y="1700808"/>
            <a:ext cx="8568952" cy="43924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Скучающий </a:t>
            </a:r>
            <a:r>
              <a:rPr lang="ru-RU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буллер</a:t>
            </a: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Властолюбивый </a:t>
            </a:r>
            <a:r>
              <a:rPr lang="ru-RU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буллер</a:t>
            </a: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;</a:t>
            </a:r>
            <a:endParaRPr lang="ru-RU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Мстивый</a:t>
            </a: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буллер</a:t>
            </a: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Уязвленный </a:t>
            </a:r>
            <a:r>
              <a:rPr lang="ru-RU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буллер</a:t>
            </a: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ru-RU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238808"/>
            <a:ext cx="7272808" cy="7694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r"/>
            <a:r>
              <a:rPr lang="ru-RU" sz="4400" b="1" dirty="0" smtClean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mbria" panose="02040503050406030204" pitchFamily="18" charset="0"/>
              </a:rPr>
              <a:t>Мотивы </a:t>
            </a:r>
            <a:r>
              <a:rPr lang="ru-RU" sz="4400" b="1" dirty="0" err="1" smtClean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mbria" panose="02040503050406030204" pitchFamily="18" charset="0"/>
              </a:rPr>
              <a:t>буллеров</a:t>
            </a:r>
            <a:endParaRPr lang="ru-RU" sz="4400" b="1" dirty="0">
              <a:ln w="0"/>
              <a:solidFill>
                <a:schemeClr val="accent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141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773165" y="1186001"/>
            <a:ext cx="5990824" cy="4745724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936311" y="116632"/>
            <a:ext cx="5664530" cy="7694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r"/>
            <a:r>
              <a:rPr lang="ru-RU" sz="4400" b="1" dirty="0" smtClean="0">
                <a:ln w="0"/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" panose="02040503050406030204" pitchFamily="18" charset="0"/>
              </a:rPr>
              <a:t>Кто?</a:t>
            </a:r>
            <a:endParaRPr lang="ru-RU" sz="4400" b="1" dirty="0">
              <a:ln w="0"/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mbria" panose="020405030504060302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820013569"/>
              </p:ext>
            </p:extLst>
          </p:nvPr>
        </p:nvGraphicFramePr>
        <p:xfrm>
          <a:off x="323529" y="211351"/>
          <a:ext cx="9851764" cy="6426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7233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127632"/>
            <a:ext cx="8064896" cy="446449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Целью Стратегии является определение приоритетов государственной политики в области воспитания и социализации детей, основных направлений и механизмов развития институтов воспитания, формирования общественно-государственной системы воспитания детей в Российской Федерации, учитывающих интересы детей, актуальные потребности современного российского общества и государства, глобальные вызовы и условия развития страны в мировом сообществе.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9085" y="188640"/>
            <a:ext cx="7884915" cy="1938992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r"/>
            <a:r>
              <a:rPr lang="ru-RU" sz="4000" b="1" dirty="0">
                <a:solidFill>
                  <a:srgbClr val="C6E7FC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Стратегия развития воспитания в Российской Федерации на период до 2025 года </a:t>
            </a:r>
            <a:endParaRPr lang="ru-RU" sz="4400" b="1" dirty="0">
              <a:ln w="0"/>
              <a:solidFill>
                <a:schemeClr val="accent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677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28356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Последствия </a:t>
            </a:r>
            <a:r>
              <a:rPr lang="ru-RU" sz="4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буллинга</a:t>
            </a:r>
            <a:r>
              <a:rPr lang="ru-RU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травмируют психику ребенка, иногда трансформируя ее до патологических нарушений: неврозов, тиков, страхов и </a:t>
            </a:r>
            <a:r>
              <a:rPr lang="ru-RU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фобий </a:t>
            </a:r>
            <a:endParaRPr lang="ru-RU" sz="44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551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39752" y="332656"/>
            <a:ext cx="6600634" cy="7694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r"/>
            <a:r>
              <a:rPr lang="ru-RU" sz="4400" b="1" dirty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Чего делать нельзя?</a:t>
            </a: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8640960" cy="4824536"/>
          </a:xfrm>
        </p:spPr>
        <p:txBody>
          <a:bodyPr>
            <a:normAutofit fontScale="92500"/>
          </a:bodyPr>
          <a:lstStyle/>
          <a:p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Ждать</a:t>
            </a: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что само </a:t>
            </a: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пройдет;</a:t>
            </a:r>
          </a:p>
          <a:p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Искать причины и </a:t>
            </a: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объяснения;</a:t>
            </a:r>
          </a:p>
          <a:p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Путать травлю и </a:t>
            </a: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непопулярность;</a:t>
            </a:r>
          </a:p>
          <a:p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Считать травлю проблемой только </a:t>
            </a: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жертвы;</a:t>
            </a:r>
          </a:p>
          <a:p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Считать </a:t>
            </a: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травлю </a:t>
            </a: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проблемой личности, а не </a:t>
            </a: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группы;</a:t>
            </a:r>
          </a:p>
          <a:p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Давить на </a:t>
            </a: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жалость;</a:t>
            </a:r>
          </a:p>
          <a:p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Принимать правила </a:t>
            </a: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игры.</a:t>
            </a:r>
          </a:p>
          <a:p>
            <a:endParaRPr lang="ru-RU" sz="36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045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39752" y="332656"/>
            <a:ext cx="6600634" cy="7694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r"/>
            <a:r>
              <a:rPr lang="ru-RU" sz="4400" b="1" dirty="0" smtClean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Что можно сделать?</a:t>
            </a:r>
            <a:endParaRPr lang="ru-RU" sz="4400" b="1" dirty="0">
              <a:ln w="0"/>
              <a:solidFill>
                <a:schemeClr val="accent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611560" y="1628800"/>
            <a:ext cx="8515991" cy="45365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Присвоить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проблему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Назвать я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вление;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Дать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однозначную оценку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травле;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Обсуждать травлю, как проблему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группы;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Активизировать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морально чувство и сформировать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выбор;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3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ru-RU" sz="36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049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568952" cy="453650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4000" b="1" dirty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Cambria" panose="02040503050406030204" pitchFamily="18" charset="0"/>
              </a:rPr>
              <a:t>Оценить, </a:t>
            </a:r>
            <a:r>
              <a:rPr lang="ru-RU" sz="4000" b="1" dirty="0" smtClean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Cambria" panose="02040503050406030204" pitchFamily="18" charset="0"/>
              </a:rPr>
              <a:t>какой </a:t>
            </a:r>
            <a:r>
              <a:rPr lang="ru-RU" sz="4000" b="1" dirty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Cambria" panose="02040503050406030204" pitchFamily="18" charset="0"/>
              </a:rPr>
              <a:t>вклад детей в болезнь класса под названием «травля»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балл – это «я никогда в этом не участвую»,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балла – «я иногда это делаю, но потом жалею»,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 балла – «травил, травлю и буду травить, это здорово».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3017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39752" y="332656"/>
            <a:ext cx="6600634" cy="7694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r"/>
            <a:r>
              <a:rPr lang="ru-RU" sz="4400" b="1" dirty="0" smtClean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Что можно сделать?</a:t>
            </a:r>
            <a:endParaRPr lang="ru-RU" sz="4400" b="1" dirty="0">
              <a:ln w="0"/>
              <a:solidFill>
                <a:schemeClr val="accent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  <a:ea typeface="Cambria" panose="02040503050406030204" pitchFamily="18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647056" y="1916832"/>
            <a:ext cx="8496944" cy="41764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Сформулировать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позитивные правила жизни в группе и заключить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контракт;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Поддержка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позитивных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изменений;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Гармонизировать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иерархию. </a:t>
            </a:r>
            <a:endParaRPr lang="ru-RU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sz="3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ru-RU" sz="36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955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88640"/>
            <a:ext cx="7968786" cy="144655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r"/>
            <a:r>
              <a:rPr lang="ru-RU" sz="4400" b="1" dirty="0" smtClean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Советы </a:t>
            </a:r>
            <a:r>
              <a:rPr lang="ru-RU" sz="4400" b="1" dirty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для педагогического коллектива </a:t>
            </a:r>
            <a:r>
              <a:rPr lang="ru-RU" sz="4400" b="1" dirty="0" smtClean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школы</a:t>
            </a:r>
            <a:endParaRPr lang="ru-RU" sz="4400" b="1" dirty="0">
              <a:ln w="0"/>
              <a:solidFill>
                <a:schemeClr val="accent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  <a:ea typeface="Cambria" panose="02040503050406030204" pitchFamily="18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630607" y="1628800"/>
            <a:ext cx="8496944" cy="417646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игнорируйте любые формы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агрессии;</a:t>
            </a:r>
          </a:p>
          <a:p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Наблюдайте за детьми, которые отличаются от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других;</a:t>
            </a:r>
          </a:p>
          <a:p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Наблюдайте за агрессивными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учениками;</a:t>
            </a:r>
          </a:p>
          <a:p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Следите за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собой.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ru-RU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sz="3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ru-RU" sz="36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91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404664"/>
            <a:ext cx="6952441" cy="144655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r"/>
            <a:r>
              <a:rPr lang="ru-RU" sz="4400" b="1" dirty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Ч</a:t>
            </a:r>
            <a:r>
              <a:rPr lang="ru-RU" sz="4400" b="1" dirty="0" smtClean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етыре шага, </a:t>
            </a:r>
            <a:r>
              <a:rPr lang="ru-RU" sz="4400" b="1" dirty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если видите признаки травли</a:t>
            </a: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647056" y="2204864"/>
            <a:ext cx="8496944" cy="417646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Немедленно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вмешайтесь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;</a:t>
            </a:r>
            <a:endParaRPr lang="ru-RU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Информируйте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семьи жертвы и агрессора, а также директора и его заместителя по ВР, что происходит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травля;</a:t>
            </a:r>
          </a:p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Скажите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всем ученикам класса, что насилие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недопустимо;</a:t>
            </a:r>
          </a:p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Установите </a:t>
            </a:r>
            <a:r>
              <a:rPr lang="ru-RU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антибуллинговые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правила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ru-RU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sz="3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ru-RU" sz="36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30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1628800"/>
            <a:ext cx="7234645" cy="1938992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МУ Центр «Стимул»</a:t>
            </a:r>
          </a:p>
          <a:p>
            <a:pPr algn="ctr"/>
            <a:r>
              <a:rPr lang="ru-RU" sz="6000" b="1" dirty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(848533)2-15-60</a:t>
            </a:r>
          </a:p>
        </p:txBody>
      </p:sp>
    </p:spTree>
    <p:extLst>
      <p:ext uri="{BB962C8B-B14F-4D97-AF65-F5344CB8AC3E}">
        <p14:creationId xmlns:p14="http://schemas.microsoft.com/office/powerpoint/2010/main" val="1508158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Line 253"/>
          <p:cNvSpPr>
            <a:spLocks noChangeShapeType="1"/>
          </p:cNvSpPr>
          <p:nvPr/>
        </p:nvSpPr>
        <p:spPr bwMode="gray">
          <a:xfrm>
            <a:off x="2574429" y="4658150"/>
            <a:ext cx="4800600" cy="0"/>
          </a:xfrm>
          <a:prstGeom prst="line">
            <a:avLst/>
          </a:prstGeom>
          <a:noFill/>
          <a:ln w="25400">
            <a:solidFill>
              <a:schemeClr val="accent2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25" name="Rectangle 254"/>
          <p:cNvSpPr>
            <a:spLocks noChangeArrowheads="1"/>
          </p:cNvSpPr>
          <p:nvPr/>
        </p:nvSpPr>
        <p:spPr bwMode="gray">
          <a:xfrm rot="3419336">
            <a:off x="1605344" y="4092999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1668051" y="408726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27" name="Line 256"/>
          <p:cNvSpPr>
            <a:spLocks noChangeShapeType="1"/>
          </p:cNvSpPr>
          <p:nvPr/>
        </p:nvSpPr>
        <p:spPr bwMode="gray">
          <a:xfrm>
            <a:off x="2345829" y="2143549"/>
            <a:ext cx="5029200" cy="18365"/>
          </a:xfrm>
          <a:prstGeom prst="line">
            <a:avLst/>
          </a:prstGeom>
          <a:noFill/>
          <a:ln w="25400">
            <a:solidFill>
              <a:schemeClr val="bg2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1592433" y="1578400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2679202" y="1515584"/>
            <a:ext cx="477961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Социальные нормы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1655138" y="161015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1" name="Line 260"/>
          <p:cNvSpPr>
            <a:spLocks noChangeShapeType="1"/>
          </p:cNvSpPr>
          <p:nvPr/>
        </p:nvSpPr>
        <p:spPr bwMode="gray">
          <a:xfrm>
            <a:off x="2574429" y="2981750"/>
            <a:ext cx="4800600" cy="0"/>
          </a:xfrm>
          <a:prstGeom prst="line">
            <a:avLst/>
          </a:prstGeom>
          <a:noFill/>
          <a:ln w="25400">
            <a:solidFill>
              <a:schemeClr val="accent2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1592432" y="2378546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1668051" y="241029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34" name="Line 263"/>
          <p:cNvSpPr>
            <a:spLocks noChangeShapeType="1"/>
          </p:cNvSpPr>
          <p:nvPr/>
        </p:nvSpPr>
        <p:spPr bwMode="gray">
          <a:xfrm>
            <a:off x="2576017" y="3818363"/>
            <a:ext cx="4799012" cy="1587"/>
          </a:xfrm>
          <a:prstGeom prst="line">
            <a:avLst/>
          </a:prstGeom>
          <a:noFill/>
          <a:ln w="25400">
            <a:solidFill>
              <a:schemeClr val="accent2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1592431" y="3216746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1668051" y="3247355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sp>
        <p:nvSpPr>
          <p:cNvPr id="37" name="Line 266"/>
          <p:cNvSpPr>
            <a:spLocks noChangeShapeType="1"/>
          </p:cNvSpPr>
          <p:nvPr/>
        </p:nvSpPr>
        <p:spPr bwMode="gray">
          <a:xfrm>
            <a:off x="2574429" y="5518575"/>
            <a:ext cx="4800600" cy="0"/>
          </a:xfrm>
          <a:prstGeom prst="line">
            <a:avLst/>
          </a:prstGeom>
          <a:noFill/>
          <a:ln w="25400">
            <a:solidFill>
              <a:schemeClr val="accent2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38" name="Rectangle 267"/>
          <p:cNvSpPr>
            <a:spLocks noChangeArrowheads="1"/>
          </p:cNvSpPr>
          <p:nvPr/>
        </p:nvSpPr>
        <p:spPr bwMode="ltGray">
          <a:xfrm rot="3419336">
            <a:off x="1592430" y="4942314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9" name="Text Box 268"/>
          <p:cNvSpPr txBox="1">
            <a:spLocks noChangeArrowheads="1"/>
          </p:cNvSpPr>
          <p:nvPr/>
        </p:nvSpPr>
        <p:spPr bwMode="gray">
          <a:xfrm>
            <a:off x="1668051" y="4969481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2679202" y="2224173"/>
            <a:ext cx="510736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Социальный контроль 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  <p:sp>
        <p:nvSpPr>
          <p:cNvPr id="41" name="Text Box 270"/>
          <p:cNvSpPr txBox="1">
            <a:spLocks noChangeArrowheads="1"/>
          </p:cNvSpPr>
          <p:nvPr/>
        </p:nvSpPr>
        <p:spPr bwMode="gray">
          <a:xfrm>
            <a:off x="2679202" y="3153930"/>
            <a:ext cx="4650312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Социальные роли 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  <p:sp>
        <p:nvSpPr>
          <p:cNvPr id="42" name="Text Box 271"/>
          <p:cNvSpPr txBox="1">
            <a:spLocks noChangeArrowheads="1"/>
          </p:cNvSpPr>
          <p:nvPr/>
        </p:nvSpPr>
        <p:spPr bwMode="gray">
          <a:xfrm>
            <a:off x="2679202" y="3961859"/>
            <a:ext cx="4814427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Социальный статус 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  <p:sp>
        <p:nvSpPr>
          <p:cNvPr id="43" name="Text Box 272"/>
          <p:cNvSpPr txBox="1">
            <a:spLocks noChangeArrowheads="1"/>
          </p:cNvSpPr>
          <p:nvPr/>
        </p:nvSpPr>
        <p:spPr bwMode="gray">
          <a:xfrm>
            <a:off x="2679202" y="4769868"/>
            <a:ext cx="2856193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Такт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59083" y="404664"/>
            <a:ext cx="7884915" cy="7694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r"/>
            <a:r>
              <a:rPr lang="ru-RU" sz="4400" b="1" dirty="0">
                <a:solidFill>
                  <a:srgbClr val="C6E7FC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Механизмы социализации</a:t>
            </a:r>
            <a:endParaRPr lang="ru-RU" sz="4400" b="1" dirty="0">
              <a:ln w="0"/>
              <a:solidFill>
                <a:schemeClr val="accent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Line 256"/>
          <p:cNvSpPr>
            <a:spLocks noChangeShapeType="1"/>
          </p:cNvSpPr>
          <p:nvPr/>
        </p:nvSpPr>
        <p:spPr bwMode="gray">
          <a:xfrm flipV="1">
            <a:off x="1475656" y="3246065"/>
            <a:ext cx="7128792" cy="2"/>
          </a:xfrm>
          <a:prstGeom prst="line">
            <a:avLst/>
          </a:prstGeom>
          <a:noFill/>
          <a:ln w="25400">
            <a:solidFill>
              <a:schemeClr val="bg2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577624" y="2558496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1331640" y="2300816"/>
            <a:ext cx="781236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Первичная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- усвоение 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социальных норм, ценностей, моделей поведения вхождения в культуру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656263" y="259024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1" name="Line 260"/>
          <p:cNvSpPr>
            <a:spLocks noChangeShapeType="1"/>
          </p:cNvSpPr>
          <p:nvPr/>
        </p:nvSpPr>
        <p:spPr bwMode="gray">
          <a:xfrm>
            <a:off x="1475656" y="4729152"/>
            <a:ext cx="7128792" cy="24470"/>
          </a:xfrm>
          <a:prstGeom prst="line">
            <a:avLst/>
          </a:prstGeom>
          <a:noFill/>
          <a:ln w="25400">
            <a:solidFill>
              <a:schemeClr val="accent2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593557" y="3893108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731109" y="392485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1331640" y="3553293"/>
            <a:ext cx="781236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Вторичная - 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последующее усвоение социальных 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ролей, отличающих жизнедеятельность взрослого человека. 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71192" y="332655"/>
            <a:ext cx="7272808" cy="7694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r"/>
            <a:r>
              <a:rPr lang="ru-RU" sz="4400" b="1" dirty="0">
                <a:solidFill>
                  <a:srgbClr val="C6E7FC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Стадии социализации</a:t>
            </a:r>
            <a:endParaRPr lang="ru-RU" sz="4400" b="1" dirty="0">
              <a:ln w="0"/>
              <a:solidFill>
                <a:schemeClr val="accent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164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361" y="2348880"/>
            <a:ext cx="8964488" cy="38884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Первая </a:t>
            </a:r>
            <a:r>
              <a:rPr lang="ru-RU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ступенька социализации и самосознания </a:t>
            </a:r>
            <a:r>
              <a:rPr lang="ru-RU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ребенка </a:t>
            </a:r>
            <a:endParaRPr lang="ru-RU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1196752"/>
            <a:ext cx="7272808" cy="7694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4400" b="1" dirty="0">
                <a:solidFill>
                  <a:srgbClr val="C6E7FC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Семья</a:t>
            </a:r>
          </a:p>
        </p:txBody>
      </p:sp>
    </p:spTree>
    <p:extLst>
      <p:ext uri="{BB962C8B-B14F-4D97-AF65-F5344CB8AC3E}">
        <p14:creationId xmlns:p14="http://schemas.microsoft.com/office/powerpoint/2010/main" val="163990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640960" cy="3888432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Л.С.Выготский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В основе большинства </a:t>
            </a: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случаев девиации </a:t>
            </a: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лежит психологический конфликт между ребёнком и средой, или между отдельными сторонами и слоями личности ребёнка.</a:t>
            </a:r>
          </a:p>
        </p:txBody>
      </p:sp>
    </p:spTree>
    <p:extLst>
      <p:ext uri="{BB962C8B-B14F-4D97-AF65-F5344CB8AC3E}">
        <p14:creationId xmlns:p14="http://schemas.microsoft.com/office/powerpoint/2010/main" val="371378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80528" y="1340768"/>
            <a:ext cx="9217024" cy="3888432"/>
          </a:xfrm>
        </p:spPr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И.А. Баева </a:t>
            </a:r>
            <a:endParaRPr lang="ru-RU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r">
              <a:buNone/>
            </a:pP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активное изучение проблемы психологической травли связано с </a:t>
            </a: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возрастанием влияния средств массовой коммуникации на жизнь общества и необходимостью защиты от воздействия информационных факторов, манипуляции и психологического </a:t>
            </a:r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воздействия</a:t>
            </a:r>
            <a:endParaRPr lang="ru-RU" sz="36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957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204864"/>
            <a:ext cx="8208912" cy="28356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Психологическая травля </a:t>
            </a:r>
            <a:r>
              <a:rPr lang="ru-RU" sz="4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            в </a:t>
            </a:r>
            <a:r>
              <a:rPr lang="ru-RU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современной школе – бич детского образования и воспитания</a:t>
            </a:r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204864"/>
            <a:ext cx="8712968" cy="28356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Травля в обществе несет угрозу психическому и физическому развитию </a:t>
            </a:r>
            <a:r>
              <a:rPr lang="ru-RU" sz="4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детей</a:t>
            </a:r>
            <a:endParaRPr lang="ru-RU" sz="48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0f189f0f7cf7f95daf677e5ec4bb5eb4dfbc89d"/>
</p:tagLst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2303</TotalTime>
  <Words>662</Words>
  <Application>Microsoft Office PowerPoint</Application>
  <PresentationFormat>Экран (4:3)</PresentationFormat>
  <Paragraphs>128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Calibri</vt:lpstr>
      <vt:lpstr>Cambria</vt:lpstr>
      <vt:lpstr>Wingdings</vt:lpstr>
      <vt:lpstr>Тема Office</vt:lpstr>
      <vt:lpstr>МУ Центр «Стимул» педагог-психолог Лабутина Т.А. педагог-психолог Шарова Н.А.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Геометрическая элегантность</dc:title>
  <dc:creator>obstinate</dc:creator>
  <dc:description>Шаблон презентации с сайта https://presentation-creation.ru/</dc:description>
  <cp:lastModifiedBy>Елена Станиславовна Боярова</cp:lastModifiedBy>
  <cp:revision>818</cp:revision>
  <dcterms:created xsi:type="dcterms:W3CDTF">2018-02-25T09:09:03Z</dcterms:created>
  <dcterms:modified xsi:type="dcterms:W3CDTF">2024-04-04T05:34:45Z</dcterms:modified>
</cp:coreProperties>
</file>