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0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психологические</c:v>
                </c:pt>
                <c:pt idx="1">
                  <c:v>воспитательные</c:v>
                </c:pt>
                <c:pt idx="2">
                  <c:v>педагогические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17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патриотизм</c:v>
                </c:pt>
                <c:pt idx="1">
                  <c:v>отношение к старшим, уважение родителей </c:v>
                </c:pt>
                <c:pt idx="2">
                  <c:v>высокие духовные ценности</c:v>
                </c:pt>
                <c:pt idx="3">
                  <c:v>крепкая семья</c:v>
                </c:pt>
                <c:pt idx="4">
                  <c:v>гуманизм, милосердие, коллективизм, взаимопомощь, отношение к экологии и т.д.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38</c:v>
                </c:pt>
                <c:pt idx="1">
                  <c:v>27</c:v>
                </c:pt>
                <c:pt idx="2">
                  <c:v>17</c:v>
                </c:pt>
                <c:pt idx="3">
                  <c:v>14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6917314742806357"/>
          <c:y val="5.6701509056645706E-2"/>
          <c:w val="0.42687020886568161"/>
          <c:h val="0.8699583694054959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060848"/>
            <a:ext cx="7719614" cy="27392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Анализ опроса(мониторинга)</a:t>
            </a:r>
            <a:endParaRPr lang="ru-RU" sz="2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абочей программы воспитания 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календарного плана воспитательной работы 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образовательной организации</a:t>
            </a:r>
          </a:p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одительским сообществом</a:t>
            </a:r>
          </a:p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75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048409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духовно-нравственные ценности нужно воспитывать у современных школьников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02443606"/>
              </p:ext>
            </p:extLst>
          </p:nvPr>
        </p:nvGraphicFramePr>
        <p:xfrm>
          <a:off x="1403648" y="1772816"/>
          <a:ext cx="72008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87824" y="404664"/>
            <a:ext cx="36313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опроса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436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4489" y="404664"/>
            <a:ext cx="17780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Выводы: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395536" y="1145888"/>
            <a:ext cx="576064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395536" y="2123440"/>
            <a:ext cx="576064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380617" y="3068960"/>
            <a:ext cx="576064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95536" y="3899374"/>
            <a:ext cx="576064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80617" y="4866915"/>
            <a:ext cx="576064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33677" y="5666984"/>
            <a:ext cx="576064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34233" y="983557"/>
            <a:ext cx="6996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одительское сообщество понимает важность эффективной воспитательной деятельности образовательной организации через реализацию рабочей программы воспитания и календарного плана воспитательной работы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4233" y="1943865"/>
            <a:ext cx="77860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 составлении рабочей программы воспитания и календарного плана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работы необходимо учитывать поддержку семейного воспитания,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различные формы взаимодействия с родителями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законными представителями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4233" y="2920588"/>
            <a:ext cx="8072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ажно уделять внимание и прорабатывать структуру и условия реализации рабочей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рограммы воспитания, делать акцент на организационно-методической обеспеченности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34233" y="3740224"/>
            <a:ext cx="74640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еобходим системный анализ реализации и эффективности рабочей программы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календарного плана воспитательной работы, внесение необходимых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корректировок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52280" y="4697638"/>
            <a:ext cx="75754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родителей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законных представителей есть запрос на проработку психологических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 и вопросов на родительских собраниях разного уровня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25843" y="5518612"/>
            <a:ext cx="8018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онимание родителями важности духовно-нравственного развития детей, формирования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общероссийских духовных ценностей у подрастающего поколения</a:t>
            </a:r>
          </a:p>
        </p:txBody>
      </p:sp>
    </p:spTree>
    <p:extLst>
      <p:ext uri="{BB962C8B-B14F-4D97-AF65-F5344CB8AC3E}">
        <p14:creationId xmlns:p14="http://schemas.microsoft.com/office/powerpoint/2010/main" val="385717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764704"/>
            <a:ext cx="53236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Цель мониторинга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3743" y="2348880"/>
            <a:ext cx="66187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000" b="1" dirty="0" smtClean="0">
                <a:solidFill>
                  <a:srgbClr val="0B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программы воспитания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календарного плана, 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0B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позитивные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0B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личности ребёнка с точки зрения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0B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родительского </a:t>
            </a:r>
            <a:r>
              <a:rPr lang="ru-RU" sz="2000" b="1" dirty="0" smtClean="0">
                <a:solidFill>
                  <a:srgbClr val="0B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</a:t>
            </a:r>
            <a:endParaRPr lang="ru-RU" sz="2000" b="1" dirty="0">
              <a:solidFill>
                <a:srgbClr val="0B0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avatars.mds.yandex.net/i?id=c3696895d5d253b6486fc5557f7ac8f5e4906e7c-12579803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118768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8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334044"/>
            <a:ext cx="1308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абочая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 descr="https://avatars.mds.yandex.net/i?id=2fa5253674dd5136c442f5a4c95b3ebb95ef5841-12011805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49" y="5301207"/>
            <a:ext cx="527338" cy="52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avatars.mds.yandex.net/i?id=2fa5253674dd5136c442f5a4c95b3ebb95ef5841-12011805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49" y="1118450"/>
            <a:ext cx="527338" cy="52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s://avatars.mds.yandex.net/i?id=2fa5253674dd5136c442f5a4c95b3ebb95ef5841-12011805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69" y="1916832"/>
            <a:ext cx="527338" cy="52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avatars.mds.yandex.net/i?id=2fa5253674dd5136c442f5a4c95b3ebb95ef5841-12011805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82" y="2780928"/>
            <a:ext cx="527338" cy="52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avatars.mds.yandex.net/i?id=2fa5253674dd5136c442f5a4c95b3ebb95ef5841-12011805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01" y="3645024"/>
            <a:ext cx="527338" cy="52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s://avatars.mds.yandex.net/i?id=2fa5253674dd5136c442f5a4c95b3ebb95ef5841-12011805-images-thumbs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01" y="4509120"/>
            <a:ext cx="527338" cy="52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639837" y="1118450"/>
            <a:ext cx="59518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одразумевает единство обучения и воспитания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512" y="1795780"/>
            <a:ext cx="77897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истемный подход в организации и планировании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оспитательной деятельности в образовательной организации 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11793" y="2690654"/>
            <a:ext cx="74367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условий для развития личности, самоопределения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ребёнка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41964" y="3554750"/>
            <a:ext cx="63389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и принятие  норм, ценностей и традиций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российского общества обучающимися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4110" y="4572734"/>
            <a:ext cx="46246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остижение личностных результатов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81909" y="188640"/>
            <a:ext cx="42843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Рабочая программа …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200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1187624" y="918404"/>
            <a:ext cx="5148572" cy="720080"/>
          </a:xfrm>
          <a:prstGeom prst="bevel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нварь - март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3404995" y="1916832"/>
            <a:ext cx="5148572" cy="711508"/>
          </a:xfrm>
          <a:prstGeom prst="bevel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муниципальных районов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3436558" y="3861048"/>
            <a:ext cx="5130873" cy="670920"/>
          </a:xfrm>
          <a:prstGeom prst="bevel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6 466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агетная рамка 11"/>
          <p:cNvSpPr/>
          <p:nvPr/>
        </p:nvSpPr>
        <p:spPr>
          <a:xfrm>
            <a:off x="1279342" y="4797152"/>
            <a:ext cx="5112568" cy="1562110"/>
          </a:xfrm>
          <a:prstGeom prst="bevel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содержанием рабочей программы воспитания и календарного плана воспитательной работы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1313795" y="2924944"/>
            <a:ext cx="5130873" cy="720080"/>
          </a:xfrm>
          <a:prstGeom prst="bevel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одительские собрания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116632"/>
            <a:ext cx="38350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Точки мониторинга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AutoShape 2" descr="https://flyclipart.com/thumb2/marker-iconb-clip-art-26314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s://tonusworld.ru/assets/img/cities-marker-g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58" y="340478"/>
            <a:ext cx="573887" cy="57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s://tonusworld.ru/assets/img/cities-marker-g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351540"/>
            <a:ext cx="573887" cy="57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s://tonusworld.ru/assets/img/cities-marker-g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514" y="2351057"/>
            <a:ext cx="573887" cy="57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s://tonusworld.ru/assets/img/cities-marker-g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514" y="4196508"/>
            <a:ext cx="573887" cy="57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s://tonusworld.ru/assets/img/cities-marker-g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284984"/>
            <a:ext cx="573887" cy="57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74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628796"/>
            <a:ext cx="7816957" cy="388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380312" y="1772816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476672"/>
            <a:ext cx="36313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опроса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636912"/>
            <a:ext cx="86409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8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76257"/>
            <a:ext cx="72771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2449704"/>
            <a:ext cx="86409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191683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476672"/>
            <a:ext cx="36313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опроса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669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76390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81732" y="2489344"/>
            <a:ext cx="86409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64288" y="1628800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476672"/>
            <a:ext cx="36313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опроса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2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69696"/>
            <a:ext cx="7776864" cy="3613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648" y="2420888"/>
            <a:ext cx="86409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64288" y="1844824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476672"/>
            <a:ext cx="36313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опроса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618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0688" y="1081091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темы было бы интересно разобрать в рамках областного родительского собрания? (психологические, педагогические, воспитательные)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93324025"/>
              </p:ext>
            </p:extLst>
          </p:nvPr>
        </p:nvGraphicFramePr>
        <p:xfrm>
          <a:off x="1835696" y="2132856"/>
          <a:ext cx="5976664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72923" y="3399054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74%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767808" y="3725449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17%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793444" y="4043395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9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451638"/>
            <a:ext cx="36313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опроса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778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</TotalTime>
  <Words>270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Вячеславовна Астафьева</dc:creator>
  <cp:lastModifiedBy>Ольга Вячеславовна Астафьева</cp:lastModifiedBy>
  <cp:revision>46</cp:revision>
  <dcterms:created xsi:type="dcterms:W3CDTF">2024-04-12T05:59:14Z</dcterms:created>
  <dcterms:modified xsi:type="dcterms:W3CDTF">2024-04-12T11:47:44Z</dcterms:modified>
</cp:coreProperties>
</file>