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1"/>
  </p:notesMasterIdLst>
  <p:sldIdLst>
    <p:sldId id="328" r:id="rId2"/>
    <p:sldId id="377" r:id="rId3"/>
    <p:sldId id="378" r:id="rId4"/>
    <p:sldId id="258" r:id="rId5"/>
    <p:sldId id="364" r:id="rId6"/>
    <p:sldId id="260" r:id="rId7"/>
    <p:sldId id="366" r:id="rId8"/>
    <p:sldId id="263" r:id="rId9"/>
    <p:sldId id="264" r:id="rId10"/>
    <p:sldId id="294" r:id="rId11"/>
    <p:sldId id="295" r:id="rId12"/>
    <p:sldId id="293" r:id="rId13"/>
    <p:sldId id="345" r:id="rId14"/>
    <p:sldId id="422" r:id="rId15"/>
    <p:sldId id="423" r:id="rId16"/>
    <p:sldId id="375" r:id="rId17"/>
    <p:sldId id="354" r:id="rId18"/>
    <p:sldId id="331" r:id="rId19"/>
    <p:sldId id="310" r:id="rId20"/>
    <p:sldId id="309" r:id="rId21"/>
    <p:sldId id="311" r:id="rId22"/>
    <p:sldId id="313" r:id="rId23"/>
    <p:sldId id="329" r:id="rId24"/>
    <p:sldId id="333" r:id="rId25"/>
    <p:sldId id="315" r:id="rId26"/>
    <p:sldId id="332" r:id="rId27"/>
    <p:sldId id="318" r:id="rId28"/>
    <p:sldId id="417" r:id="rId29"/>
    <p:sldId id="357" r:id="rId30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715D3A1-3B41-4105-8892-D76F21841864}">
  <a:tblStyle styleId="{9715D3A1-3B41-4105-8892-D76F2184186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273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2505081200787402"/>
          <c:y val="2.109374870240227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ЗОНЫ РАЗВИТИЯ</c:v>
                </c:pt>
              </c:strCache>
            </c:strRef>
          </c:tx>
          <c:explosion val="20"/>
          <c:cat>
            <c:strRef>
              <c:f>Лист1!$A$2:$A$7</c:f>
              <c:strCache>
                <c:ptCount val="6"/>
                <c:pt idx="0">
                  <c:v>ИНТЕЛЛЕКТУАЛЬНОЕ</c:v>
                </c:pt>
                <c:pt idx="1">
                  <c:v>ЭМОЦИОНАЛЬНОЕ</c:v>
                </c:pt>
                <c:pt idx="2">
                  <c:v>ФИЗИЧЕСКОЕ</c:v>
                </c:pt>
                <c:pt idx="3">
                  <c:v>СЕКСУАЛЬНОЕ</c:v>
                </c:pt>
                <c:pt idx="4">
                  <c:v>НРАВСТВЕННОЕ</c:v>
                </c:pt>
                <c:pt idx="5">
                  <c:v>СОЦИАЛЬНОЕ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</c:v>
                </c:pt>
                <c:pt idx="1">
                  <c:v>17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41-40CF-AF2C-6DB9C64BCF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95992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Shape 42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1215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3343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274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8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272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" y="-1295"/>
            <a:ext cx="12189700" cy="68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0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27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891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07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53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540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18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00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07.03.2024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062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78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00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52914" y="2888344"/>
            <a:ext cx="769257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 развития и жизнеустройства ребенка(ИПРЖУ)-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системы преобразований в учреждении</a:t>
            </a:r>
          </a:p>
        </p:txBody>
      </p:sp>
    </p:spTree>
    <p:extLst>
      <p:ext uri="{BB962C8B-B14F-4D97-AF65-F5344CB8AC3E}">
        <p14:creationId xmlns:p14="http://schemas.microsoft.com/office/powerpoint/2010/main" val="29726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 idx="4294967295"/>
          </p:nvPr>
        </p:nvSpPr>
        <p:spPr>
          <a:xfrm>
            <a:off x="0" y="-1976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3600"/>
            </a:pP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Кто все эти люди?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01" name="Shape 301"/>
          <p:cNvGrpSpPr/>
          <p:nvPr/>
        </p:nvGrpSpPr>
        <p:grpSpPr>
          <a:xfrm>
            <a:off x="856343" y="758016"/>
            <a:ext cx="10624457" cy="5468613"/>
            <a:chOff x="1964970" y="1564"/>
            <a:chExt cx="5214058" cy="5802134"/>
          </a:xfrm>
        </p:grpSpPr>
        <p:sp>
          <p:nvSpPr>
            <p:cNvPr id="302" name="Shape 302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2600000"/>
                <a:gd name="adj2" fmla="val 162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3" name="Shape 303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9000000"/>
                <a:gd name="adj2" fmla="val 126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4" name="Shape 304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5400000"/>
                <a:gd name="adj2" fmla="val 90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5" name="Shape 305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800000"/>
                <a:gd name="adj2" fmla="val 54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9800000"/>
                <a:gd name="adj2" fmla="val 18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7" name="Shape 307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6200000"/>
                <a:gd name="adj2" fmla="val 198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>
              <a:off x="3562945" y="1893577"/>
              <a:ext cx="2018109" cy="2018109"/>
            </a:xfrm>
            <a:prstGeom prst="ellipse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9" name="Shape 309"/>
            <p:cNvSpPr txBox="1"/>
            <p:nvPr/>
          </p:nvSpPr>
          <p:spPr>
            <a:xfrm>
              <a:off x="3858490" y="2189122"/>
              <a:ext cx="1427019" cy="14270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800" b="1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ИПРЖУ</a:t>
              </a:r>
              <a:endParaRPr sz="2800" b="1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>
              <a:off x="3865661" y="1564"/>
              <a:ext cx="1412676" cy="1412676"/>
            </a:xfrm>
            <a:prstGeom prst="ellipse">
              <a:avLst/>
            </a:prstGeom>
            <a:solidFill>
              <a:srgbClr val="EDEDED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1" name="Shape 311"/>
            <p:cNvSpPr txBox="1"/>
            <p:nvPr/>
          </p:nvSpPr>
          <p:spPr>
            <a:xfrm>
              <a:off x="3858490" y="1564"/>
              <a:ext cx="1362364" cy="12057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Воспитатель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2" name="Shape 312"/>
            <p:cNvSpPr/>
            <p:nvPr/>
          </p:nvSpPr>
          <p:spPr>
            <a:xfrm>
              <a:off x="5766352" y="1098929"/>
              <a:ext cx="1412676" cy="1412676"/>
            </a:xfrm>
            <a:prstGeom prst="ellipse">
              <a:avLst/>
            </a:prstGeom>
            <a:solidFill>
              <a:srgbClr val="CBD3DD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3" name="Shape 313"/>
            <p:cNvSpPr txBox="1"/>
            <p:nvPr/>
          </p:nvSpPr>
          <p:spPr>
            <a:xfrm>
              <a:off x="5973234" y="1305811"/>
              <a:ext cx="998912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Врач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4" name="Shape 314"/>
            <p:cNvSpPr/>
            <p:nvPr/>
          </p:nvSpPr>
          <p:spPr>
            <a:xfrm>
              <a:off x="5766352" y="3293658"/>
              <a:ext cx="1412676" cy="1412676"/>
            </a:xfrm>
            <a:prstGeom prst="ellipse">
              <a:avLst/>
            </a:prstGeom>
            <a:solidFill>
              <a:srgbClr val="F7CAA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5" name="Shape 315"/>
            <p:cNvSpPr txBox="1"/>
            <p:nvPr/>
          </p:nvSpPr>
          <p:spPr>
            <a:xfrm>
              <a:off x="5973234" y="3500540"/>
              <a:ext cx="1133311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Логопед/</a:t>
              </a:r>
              <a:endParaRPr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840"/>
                </a:spcBef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дефектолог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6" name="Shape 316"/>
            <p:cNvSpPr/>
            <p:nvPr/>
          </p:nvSpPr>
          <p:spPr>
            <a:xfrm>
              <a:off x="3865661" y="4391022"/>
              <a:ext cx="1412676" cy="1412676"/>
            </a:xfrm>
            <a:prstGeom prst="ellipse">
              <a:avLst/>
            </a:prstGeom>
            <a:solidFill>
              <a:srgbClr val="FEE599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7" name="Shape 317"/>
            <p:cNvSpPr txBox="1"/>
            <p:nvPr/>
          </p:nvSpPr>
          <p:spPr>
            <a:xfrm>
              <a:off x="4072543" y="4597904"/>
              <a:ext cx="998912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3200" b="1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ПДО</a:t>
              </a:r>
              <a:endParaRPr sz="32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Shape 318"/>
            <p:cNvSpPr/>
            <p:nvPr/>
          </p:nvSpPr>
          <p:spPr>
            <a:xfrm>
              <a:off x="1964970" y="3293658"/>
              <a:ext cx="1412676" cy="1412676"/>
            </a:xfrm>
            <a:prstGeom prst="ellipse">
              <a:avLst/>
            </a:prstGeom>
            <a:solidFill>
              <a:srgbClr val="B3C6E7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9" name="Shape 319"/>
            <p:cNvSpPr txBox="1"/>
            <p:nvPr/>
          </p:nvSpPr>
          <p:spPr>
            <a:xfrm>
              <a:off x="2171852" y="3500540"/>
              <a:ext cx="1029649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Психолог</a:t>
              </a:r>
              <a:endParaRPr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20" name="Shape 320"/>
            <p:cNvSpPr/>
            <p:nvPr/>
          </p:nvSpPr>
          <p:spPr>
            <a:xfrm>
              <a:off x="1964970" y="1098929"/>
              <a:ext cx="1412676" cy="1412676"/>
            </a:xfrm>
            <a:prstGeom prst="ellipse">
              <a:avLst/>
            </a:prstGeom>
            <a:solidFill>
              <a:srgbClr val="D0CECE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21" name="Shape 321"/>
            <p:cNvSpPr txBox="1"/>
            <p:nvPr/>
          </p:nvSpPr>
          <p:spPr>
            <a:xfrm>
              <a:off x="2037454" y="1305810"/>
              <a:ext cx="1298444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925" tIns="27925" rIns="27925" bIns="2792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Социальный педагог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title" idx="4294967295"/>
          </p:nvPr>
        </p:nvSpPr>
        <p:spPr>
          <a:xfrm>
            <a:off x="0" y="1"/>
            <a:ext cx="12192000" cy="790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4400"/>
            </a:pPr>
            <a:r>
              <a:rPr lang="ru-RU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должен «есть свою морковку»</a:t>
            </a:r>
            <a:endParaRPr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" name="Shape 327"/>
          <p:cNvSpPr txBox="1">
            <a:spLocks noGrp="1"/>
          </p:cNvSpPr>
          <p:nvPr>
            <p:ph type="body" idx="4294967295"/>
          </p:nvPr>
        </p:nvSpPr>
        <p:spPr>
          <a:xfrm>
            <a:off x="0" y="790414"/>
            <a:ext cx="12192000" cy="5734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ctr">
              <a:spcBef>
                <a:spcPts val="0"/>
              </a:spcBef>
              <a:buSzPts val="4000"/>
              <a:buNone/>
            </a:pPr>
            <a:endParaRPr sz="4000" dirty="0"/>
          </a:p>
          <a:p>
            <a:pPr marL="171450" indent="-171450" algn="ctr">
              <a:buSzPts val="4000"/>
              <a:buNone/>
            </a:pP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 РОЛЕЙ И ФУНКЦИОНАЛА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SzPts val="4000"/>
              <a:buNone/>
            </a:pP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</a:t>
            </a:r>
            <a:endParaRPr sz="4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279400" algn="just">
              <a:buSzPts val="4400"/>
            </a:pP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SzPts val="4400"/>
              <a:buNone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Коллегиальное решение принимается  на основании информации, полученной от всех специалистов.</a:t>
            </a:r>
          </a:p>
          <a:p>
            <a:pPr marL="0" indent="0" algn="just">
              <a:lnSpc>
                <a:spcPct val="100000"/>
              </a:lnSpc>
              <a:buSzPts val="4400"/>
              <a:buNone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задачи решаются в первую очередь.</a:t>
            </a:r>
          </a:p>
          <a:p>
            <a:pPr marL="0" indent="0" algn="just">
              <a:lnSpc>
                <a:spcPct val="100000"/>
              </a:lnSpc>
              <a:buSzPts val="4400"/>
              <a:buNone/>
            </a:pPr>
            <a:endParaRPr lang="ru-RU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38100">
              <a:buNone/>
            </a:pPr>
            <a:endParaRPr dirty="0"/>
          </a:p>
        </p:txBody>
      </p:sp>
      <p:pic>
        <p:nvPicPr>
          <p:cNvPr id="3" name="Рисунок 2" descr="C:\Users\Евгения Костина\Pictures\2b5a36cecaf512639d5bfb959bfff19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945" y="2715906"/>
            <a:ext cx="6919414" cy="3384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martprogress.do/uploadImages/00064384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36"/>
          <a:stretch/>
        </p:blipFill>
        <p:spPr bwMode="auto">
          <a:xfrm>
            <a:off x="1329273" y="962205"/>
            <a:ext cx="9042399" cy="586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859" y="111202"/>
            <a:ext cx="665121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759417" y="578306"/>
            <a:ext cx="2477269" cy="1591457"/>
          </a:xfrm>
          <a:prstGeom prst="wedgeEllipseCallout">
            <a:avLst>
              <a:gd name="adj1" fmla="val 79201"/>
              <a:gd name="adj2" fmla="val 102261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8276095" y="563545"/>
            <a:ext cx="3254644" cy="1746440"/>
          </a:xfrm>
          <a:prstGeom prst="wedgeEllipseCallout">
            <a:avLst>
              <a:gd name="adj1" fmla="val -81622"/>
              <a:gd name="adj2" fmla="val 94495"/>
            </a:avLst>
          </a:prstGeom>
          <a:solidFill>
            <a:srgbClr val="FBFB89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ПОСТАНОВКИ ЗАДАЧ</a:t>
            </a:r>
          </a:p>
        </p:txBody>
      </p:sp>
    </p:spTree>
    <p:extLst>
      <p:ext uri="{BB962C8B-B14F-4D97-AF65-F5344CB8AC3E}">
        <p14:creationId xmlns:p14="http://schemas.microsoft.com/office/powerpoint/2010/main" val="135550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535" y="0"/>
            <a:ext cx="11646522" cy="9064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 поход</a:t>
            </a:r>
            <a:endParaRPr lang="ru-RU" sz="6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6" descr="https://fsd.multiurok.ru/html/2019/10/09/s_5d9d4a0eb2846/1219978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988" y="1052512"/>
            <a:ext cx="8547188" cy="531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50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535" y="0"/>
            <a:ext cx="11646522" cy="9064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 поход</a:t>
            </a:r>
            <a:endParaRPr lang="ru-RU" sz="6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6" descr="https://fsd.multiurok.ru/html/2019/10/09/s_5d9d4a0eb2846/1219978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447" y="3537971"/>
            <a:ext cx="3651210" cy="24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2171" y="1413432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800" dirty="0"/>
              <a:t>Вы узнали о том, что Ваш друг детства, который в юности был вынужден уехать с родителями в Америку,  приезжает </a:t>
            </a:r>
            <a:r>
              <a:rPr lang="ru-RU" sz="2800" dirty="0" smtClean="0"/>
              <a:t>завтра на 6 дней.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/>
              <a:t>Он собирается  совершить пеший поход по просторам вашей Родины. Вы хотите, чтобы Ваш друг остался довольным </a:t>
            </a:r>
            <a:r>
              <a:rPr lang="ru-RU" sz="2800" dirty="0" smtClean="0"/>
              <a:t>нахождением  </a:t>
            </a:r>
            <a:r>
              <a:rPr lang="ru-RU" sz="2800" dirty="0"/>
              <a:t>в </a:t>
            </a:r>
            <a:r>
              <a:rPr lang="ru-RU" sz="2800" dirty="0" smtClean="0"/>
              <a:t>России. </a:t>
            </a:r>
          </a:p>
          <a:p>
            <a:pPr algn="just"/>
            <a:r>
              <a:rPr lang="ru-RU" sz="2800" dirty="0" smtClean="0"/>
              <a:t>Составьте план для вашего друга.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081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11995688" cy="6921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условия составления 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16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233714" y="557213"/>
            <a:ext cx="9666515" cy="5640387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  <a:buSzPts val="4400"/>
              <a:buFont typeface="Wingdings" panose="05000000000000000000" pitchFamily="2" charset="2"/>
              <a:buChar char="ü"/>
              <a:tabLst>
                <a:tab pos="352425" algn="l"/>
              </a:tabLst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4400"/>
              <a:tabLst>
                <a:tab pos="352425" algn="l"/>
              </a:tabLst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PRO-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ребёнка, а не про специалиста</a:t>
            </a:r>
          </a:p>
          <a:p>
            <a:pPr algn="just">
              <a:spcBef>
                <a:spcPts val="0"/>
              </a:spcBef>
              <a:buSzPts val="4400"/>
            </a:pPr>
            <a:r>
              <a:rPr lang="ru-RU" sz="36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Лаконично</a:t>
            </a:r>
            <a:r>
              <a:rPr lang="ru-RU" sz="3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понятно</a:t>
            </a: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без специфических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терминов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4400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Ставить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конкретные, достижимые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цели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, Формулировать задачи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исключая широкое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толкование</a:t>
            </a:r>
          </a:p>
          <a:p>
            <a:pPr algn="just">
              <a:spcBef>
                <a:spcPts val="0"/>
              </a:spcBef>
              <a:buSzPts val="4400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Помним про приоритеты!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Users\Евгения Костина\Pictures\9cf707cab198b26cd3a1ac15f68be9ea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6" t="9377" r="14315" b="6945"/>
          <a:stretch/>
        </p:blipFill>
        <p:spPr bwMode="auto">
          <a:xfrm>
            <a:off x="7162801" y="3640138"/>
            <a:ext cx="4529137" cy="28289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886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0"/>
            <a:ext cx="11747071" cy="6377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Колесо развития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2170400948"/>
              </p:ext>
            </p:extLst>
          </p:nvPr>
        </p:nvGraphicFramePr>
        <p:xfrm>
          <a:off x="2801258" y="70515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96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Евгения Костина\Pictures\500_F_285768230_tX6PDipYAF1aX8UbsCjkgV3YMPMT8hAs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5"/>
          <a:stretch/>
        </p:blipFill>
        <p:spPr bwMode="auto">
          <a:xfrm>
            <a:off x="7329713" y="4252686"/>
            <a:ext cx="4650939" cy="21208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25465" y="123987"/>
            <a:ext cx="11314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2172" y="708762"/>
            <a:ext cx="10769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переработка и реализация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 в процессе общения и взаимодействия с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 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людьми и группами, формирование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качеств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индивида в результате его социализации и воспитания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11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 idx="4294967295"/>
          </p:nvPr>
        </p:nvSpPr>
        <p:spPr>
          <a:xfrm>
            <a:off x="-1" y="115888"/>
            <a:ext cx="11742057" cy="55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СОЦИАЛЬНОЕ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РАЗВИТИЕ</a:t>
            </a:r>
            <a:endParaRPr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" name="Shape 411"/>
          <p:cNvSpPr txBox="1">
            <a:spLocks noGrp="1"/>
          </p:cNvSpPr>
          <p:nvPr>
            <p:ph type="body" idx="4294967295"/>
          </p:nvPr>
        </p:nvSpPr>
        <p:spPr>
          <a:xfrm>
            <a:off x="986971" y="668339"/>
            <a:ext cx="10392230" cy="5809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endParaRPr lang="ru-RU" sz="4000" b="1" u="sng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r>
              <a:rPr lang="ru-RU" sz="3600" b="1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Пример: Формирование </a:t>
            </a:r>
            <a:r>
              <a:rPr lang="ru-RU" sz="3600" b="1" u="sng" dirty="0">
                <a:latin typeface="Times New Roman"/>
                <a:ea typeface="Times New Roman"/>
                <a:cs typeface="Times New Roman"/>
                <a:sym typeface="Times New Roman"/>
              </a:rPr>
              <a:t>уверенного </a:t>
            </a:r>
            <a:r>
              <a:rPr lang="ru-RU" sz="3600" b="1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поведения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Проявлять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инициативу, идти </a:t>
            </a: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на контакт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Соблюдать правила и нормы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Демонстрировать позитивное поведение 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Просить/принимать помощь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Говорить </a:t>
            </a: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нет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Доносить/аргументировать информацию до других</a:t>
            </a:r>
            <a:endParaRPr sz="2400" dirty="0"/>
          </a:p>
          <a:p>
            <a:pPr indent="-323850">
              <a:lnSpc>
                <a:spcPct val="80000"/>
              </a:lnSpc>
              <a:buNone/>
            </a:pPr>
            <a:endParaRPr dirty="0"/>
          </a:p>
          <a:p>
            <a:pPr indent="-323850">
              <a:lnSpc>
                <a:spcPct val="80000"/>
              </a:lnSpc>
              <a:buNone/>
            </a:pPr>
            <a:endParaRPr dirty="0"/>
          </a:p>
          <a:p>
            <a:pPr indent="-323850">
              <a:lnSpc>
                <a:spcPct val="80000"/>
              </a:lnSpc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066800" y="790575"/>
            <a:ext cx="10020300" cy="512762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/>
              <a:t>481 Постановление РФ от 1 сентября 2015 г.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/>
              <a:t>«О деятельности организаций для детей-сирот и детей, </a:t>
            </a:r>
            <a:endParaRPr lang="ru-RU" b="1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/>
              <a:t>оставшихся </a:t>
            </a:r>
            <a:r>
              <a:rPr lang="ru-RU" b="1" dirty="0"/>
              <a:t>без попечения родителей»:</a:t>
            </a:r>
          </a:p>
          <a:p>
            <a:pPr marL="0" indent="0" algn="just">
              <a:buNone/>
            </a:pPr>
            <a:r>
              <a:rPr lang="ru-RU" b="1" dirty="0"/>
              <a:t>1</a:t>
            </a:r>
            <a:r>
              <a:rPr lang="ru-RU" dirty="0"/>
              <a:t>. Дети помещаются под надзор в организации для детей-сирот </a:t>
            </a:r>
            <a:r>
              <a:rPr lang="ru-RU" b="1" dirty="0">
                <a:cs typeface="Calibri" panose="020F0502020204030204" pitchFamily="34" charset="0"/>
              </a:rPr>
              <a:t>временно</a:t>
            </a:r>
            <a:r>
              <a:rPr lang="ru-RU" dirty="0"/>
              <a:t>, на период до их устройства на воспитание в семью, в случае, если невозможно немедленно назначить им опекуна или </a:t>
            </a:r>
            <a:r>
              <a:rPr lang="ru-RU" dirty="0" smtClean="0"/>
              <a:t>попечителя</a:t>
            </a:r>
            <a:endParaRPr lang="ru-RU" dirty="0"/>
          </a:p>
          <a:p>
            <a:pPr marL="0" indent="0" algn="just">
              <a:buNone/>
            </a:pPr>
            <a:r>
              <a:rPr lang="ru-RU" b="1" dirty="0"/>
              <a:t>2. </a:t>
            </a:r>
            <a:r>
              <a:rPr lang="ru-RU" dirty="0"/>
              <a:t>В целях обеспечения и защиты прав и законных интересов детей,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том числе права жить и воспитываться в семье, </a:t>
            </a:r>
            <a:r>
              <a:rPr lang="ru-RU" b="1" dirty="0"/>
              <a:t>организацией для детей-сирот составляется индивидуальный план развития и жизнеустройства ребенка</a:t>
            </a:r>
            <a:r>
              <a:rPr lang="ru-RU" dirty="0"/>
              <a:t>, </a:t>
            </a:r>
            <a:r>
              <a:rPr lang="ru-RU" dirty="0" smtClean="0"/>
              <a:t>который </a:t>
            </a:r>
            <a:r>
              <a:rPr lang="ru-RU" dirty="0"/>
              <a:t>утверждается соответствующим актом органа опеки и попечительства и пересматривается не реже одного раза в полгода</a:t>
            </a:r>
          </a:p>
          <a:p>
            <a:pPr>
              <a:spcBef>
                <a:spcPts val="450"/>
              </a:spcBef>
              <a:spcAft>
                <a:spcPts val="450"/>
              </a:spcAft>
              <a:buSzPts val="3200"/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0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972458" y="653143"/>
            <a:ext cx="10130972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ctr">
              <a:spcBef>
                <a:spcPts val="0"/>
              </a:spcBef>
              <a:buSzPts val="2800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СОЦИАЛЬНОЕ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РАЗВИТИЕ</a:t>
            </a:r>
          </a:p>
          <a:p>
            <a:pPr marL="0" indent="0" algn="ctr">
              <a:spcBef>
                <a:spcPts val="0"/>
              </a:spcBef>
              <a:buSzPts val="2800"/>
              <a:buNone/>
            </a:pPr>
            <a:endParaRPr lang="ru-RU" sz="4000" b="1" u="sng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>
              <a:spcBef>
                <a:spcPts val="0"/>
              </a:spcBef>
              <a:buSzPts val="2800"/>
              <a:buNone/>
            </a:pPr>
            <a:r>
              <a:rPr lang="ru-RU" sz="2800" b="1" u="sng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ПРИМЕР:Управление</a:t>
            </a:r>
            <a:r>
              <a:rPr lang="ru-RU" sz="2800" b="1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u="sng" dirty="0">
                <a:latin typeface="Times New Roman"/>
                <a:ea typeface="Times New Roman"/>
                <a:cs typeface="Times New Roman"/>
                <a:sym typeface="Times New Roman"/>
              </a:rPr>
              <a:t>финансовыми средствами</a:t>
            </a:r>
            <a:endParaRPr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Планировать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бюджет/выделять главное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Пользоваться банковской зарплатной/кредитной картой(понимать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%,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ставки, сроки и т.д.)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Читать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и понимать договоры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Оплачивать счета различными способами и вовремя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Платить налоги (пеня)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Обращаться за льготными выплатами/получать их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Понимать «цена-качество»</a:t>
            </a:r>
            <a:endParaRPr sz="3200" dirty="0"/>
          </a:p>
          <a:p>
            <a:pPr marL="514350" indent="-336550">
              <a:lnSpc>
                <a:spcPts val="3500"/>
              </a:lnSpc>
              <a:spcBef>
                <a:spcPts val="0"/>
              </a:spcBef>
              <a:buSzPts val="2800"/>
              <a:buNone/>
            </a:pPr>
            <a:endParaRPr sz="2800" dirty="0"/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dirty="0"/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171450" indent="-381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Евгения Костина\Pictures\e85f1fa05541aefb59be9abb617e175e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1" r="5432"/>
          <a:stretch/>
        </p:blipFill>
        <p:spPr bwMode="auto">
          <a:xfrm>
            <a:off x="9971963" y="3316407"/>
            <a:ext cx="2101755" cy="2083842"/>
          </a:xfrm>
          <a:prstGeom prst="rect">
            <a:avLst/>
          </a:prstGeom>
          <a:noFill/>
          <a:ln>
            <a:noFill/>
          </a:ln>
        </p:spPr>
      </p:pic>
      <p:sp>
        <p:nvSpPr>
          <p:cNvPr id="417" name="Shape 417"/>
          <p:cNvSpPr txBox="1">
            <a:spLocks noGrp="1"/>
          </p:cNvSpPr>
          <p:nvPr>
            <p:ph type="title" idx="4294967295"/>
          </p:nvPr>
        </p:nvSpPr>
        <p:spPr>
          <a:xfrm>
            <a:off x="0" y="1"/>
            <a:ext cx="12192000" cy="71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НРАВСТВЕННОЕ РАЗВИТИЕ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2456" y="1554752"/>
            <a:ext cx="899950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 ценностно-смысловой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 личности,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сознательно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 и оценивать отношение к себе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 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людям,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обществу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государству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миру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на основе общепринятых моральных норм и нравственных идеалов, ценностных установок.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и убеждения, принципы и нормы составляют духовное ядро, основу лично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title" idx="4294967295"/>
          </p:nvPr>
        </p:nvSpPr>
        <p:spPr>
          <a:xfrm>
            <a:off x="1828800" y="0"/>
            <a:ext cx="7886700" cy="783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НРАВСТВЕННОЕ РАЗВИТИЕ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9" name="Shape 429"/>
          <p:cNvSpPr txBox="1">
            <a:spLocks noGrp="1"/>
          </p:cNvSpPr>
          <p:nvPr>
            <p:ph type="body" idx="4294967295"/>
          </p:nvPr>
        </p:nvSpPr>
        <p:spPr>
          <a:xfrm>
            <a:off x="0" y="1059543"/>
            <a:ext cx="12192000" cy="568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endParaRPr lang="ru-RU" sz="3600" b="1" u="sng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r>
              <a:rPr lang="ru-RU" sz="36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Пример: Важность </a:t>
            </a:r>
            <a:r>
              <a:rPr lang="ru-RU" sz="3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человеческих отношений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Понимать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значение/отличие </a:t>
            </a: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понятий(отношения, забота, отзывчивость,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чуткость)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Видеть/замечать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проявления….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Анализировать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ситуации….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Высказывать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отношение….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r>
              <a:rPr lang="ru-RU" sz="36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Пример: Чувство </a:t>
            </a:r>
            <a:r>
              <a:rPr lang="ru-RU" sz="3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патриотизма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Понимать значение/содержание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понятия…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Высказывать/замечать </a:t>
            </a: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чувство гордости за  поступки, действия , проявления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Приобщаться к проектам, конкурсам,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делам (каким)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88138">
              <a:lnSpc>
                <a:spcPct val="70000"/>
              </a:lnSpc>
              <a:buSzPts val="1312"/>
              <a:buNone/>
            </a:pPr>
            <a:endParaRPr sz="1312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88138">
              <a:lnSpc>
                <a:spcPct val="70000"/>
              </a:lnSpc>
              <a:buSzPts val="1312"/>
              <a:buNone/>
            </a:pPr>
            <a:endParaRPr sz="1312" dirty="0"/>
          </a:p>
          <a:p>
            <a:pPr marL="0" indent="0">
              <a:lnSpc>
                <a:spcPct val="70000"/>
              </a:lnSpc>
              <a:buSzPts val="1312"/>
              <a:buNone/>
            </a:pPr>
            <a:r>
              <a:rPr lang="ru-RU" sz="1312" dirty="0"/>
              <a:t> </a:t>
            </a:r>
            <a:endParaRPr dirty="0"/>
          </a:p>
          <a:p>
            <a:pPr marL="0" indent="0">
              <a:lnSpc>
                <a:spcPct val="70000"/>
              </a:lnSpc>
              <a:buSzPts val="1312"/>
              <a:buNone/>
            </a:pPr>
            <a:endParaRPr sz="1312" dirty="0"/>
          </a:p>
          <a:p>
            <a:pPr marL="0" indent="0">
              <a:lnSpc>
                <a:spcPct val="70000"/>
              </a:lnSpc>
              <a:buSzPts val="1312"/>
              <a:buNone/>
            </a:pPr>
            <a:endParaRPr sz="1312" b="1" u="sng" dirty="0"/>
          </a:p>
          <a:p>
            <a:pPr marL="0" indent="0">
              <a:lnSpc>
                <a:spcPct val="70000"/>
              </a:lnSpc>
              <a:buSzPts val="1312"/>
              <a:buNone/>
            </a:pPr>
            <a:endParaRPr sz="1312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92"/>
          <p:cNvSpPr txBox="1">
            <a:spLocks/>
          </p:cNvSpPr>
          <p:nvPr/>
        </p:nvSpPr>
        <p:spPr>
          <a:xfrm>
            <a:off x="0" y="1"/>
            <a:ext cx="12192000" cy="80591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Tx/>
              <a:buFontTx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ЭМОЦИОНАЛЬНОЕ РАЗВИТИЕ</a:t>
            </a:r>
            <a:endParaRPr lang="ru-RU"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92"/>
          <p:cNvSpPr txBox="1">
            <a:spLocks/>
          </p:cNvSpPr>
          <p:nvPr/>
        </p:nvSpPr>
        <p:spPr>
          <a:xfrm>
            <a:off x="798286" y="1161143"/>
            <a:ext cx="8891625" cy="465908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ClrTx/>
              <a:buFontTx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Особенности определения  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и понимания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эмоций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, обусловливающие специфику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эмоционального 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реагирования в различных социальных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контекстах.</a:t>
            </a:r>
          </a:p>
          <a:p>
            <a:pPr>
              <a:buClrTx/>
              <a:buFontTx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Процесс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, в ходе которого человек </a:t>
            </a:r>
            <a:endParaRPr lang="ru-RU" sz="40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Tx/>
              <a:buFontTx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становится 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хозяином своих эмоций</a:t>
            </a:r>
          </a:p>
        </p:txBody>
      </p:sp>
      <p:pic>
        <p:nvPicPr>
          <p:cNvPr id="5" name="Рисунок 4" descr="C:\Users\Евгения Костина\Pictures\эмоциональное развитие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7" t="12743" r="22024" b="11679"/>
          <a:stretch/>
        </p:blipFill>
        <p:spPr bwMode="auto">
          <a:xfrm>
            <a:off x="9689911" y="3944203"/>
            <a:ext cx="2251880" cy="25340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921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783772"/>
            <a:ext cx="9695543" cy="551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buSzPts val="2790"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ЭМОЦИОНАЛЬНОЕ </a:t>
            </a: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РАЗВИТИЕ</a:t>
            </a:r>
            <a:endParaRPr lang="ru-RU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70000"/>
              </a:lnSpc>
              <a:buSzPts val="2790"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Формирование эмоционально-волевой сферы</a:t>
            </a:r>
          </a:p>
          <a:p>
            <a:pPr>
              <a:lnSpc>
                <a:spcPct val="70000"/>
              </a:lnSpc>
              <a:buSzPts val="2790"/>
            </a:pPr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3525" indent="-263525" algn="just">
              <a:buSzPts val="3100"/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Целеустремленность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-ставить/достигать/планировать цели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288925" indent="-314325" algn="just">
              <a:buSzPts val="3100"/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Самостоятельность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-принимать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решения, не перекладывать ответственность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Решительность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-принимать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обдуманное решение 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357188" indent="-357188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Настойчивость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-умение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добиваться поставленной цели,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преодолевая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трудности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Выдержка/самообладание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-умение владеть собой,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	своими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действиями и внешним проявлением эмоций,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	контроль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эмоций 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Дисциплинированность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-осознанное подчинение </a:t>
            </a:r>
          </a:p>
          <a:p>
            <a:pPr indent="263525" algn="just">
              <a:buSzPts val="3100"/>
              <a:tabLst>
                <a:tab pos="263525" algn="l"/>
              </a:tabLst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своего поведения определенным нормам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Смелость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-готовность и умение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бороться, преодолевать 	трудности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и опасности на пути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достижению цели </a:t>
            </a:r>
          </a:p>
        </p:txBody>
      </p:sp>
    </p:spTree>
    <p:extLst>
      <p:ext uri="{BB962C8B-B14F-4D97-AF65-F5344CB8AC3E}">
        <p14:creationId xmlns:p14="http://schemas.microsoft.com/office/powerpoint/2010/main" val="272217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11930743" cy="113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2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ЭМОЦИОНАЛЬНОЕ </a:t>
            </a:r>
            <a:r>
              <a:rPr lang="ru-RU" sz="3200" b="1" dirty="0">
                <a:latin typeface="Times New Roman"/>
                <a:ea typeface="Times New Roman"/>
                <a:cs typeface="Times New Roman"/>
                <a:sym typeface="Times New Roman"/>
              </a:rPr>
              <a:t>РАЗВИТИЕ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1" name="Shape 441"/>
          <p:cNvSpPr txBox="1">
            <a:spLocks noGrp="1"/>
          </p:cNvSpPr>
          <p:nvPr>
            <p:ph type="body" idx="4294967295"/>
          </p:nvPr>
        </p:nvSpPr>
        <p:spPr>
          <a:xfrm>
            <a:off x="986970" y="899886"/>
            <a:ext cx="10116459" cy="5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3200"/>
              <a:buNone/>
            </a:pPr>
            <a:endParaRPr lang="ru-RU" sz="4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ts val="3200"/>
              <a:buNone/>
            </a:pPr>
            <a:r>
              <a:rPr lang="ru-RU" sz="4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Пример: Принятие/осознание </a:t>
            </a:r>
            <a:r>
              <a:rPr lang="ru-RU" sz="4000" b="1" dirty="0">
                <a:latin typeface="Times New Roman"/>
                <a:ea typeface="Times New Roman"/>
                <a:cs typeface="Times New Roman"/>
                <a:sym typeface="Times New Roman"/>
              </a:rPr>
              <a:t>своих чувств и эмоции </a:t>
            </a:r>
            <a:endParaRPr sz="4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Выделять СЕБЯ из мира людей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(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какой я, мои особенности,  чувства, эмоции, желания,…)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Составить алфавит чувств и эмоций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Называть чувства и эмоции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Контролировать чувства и эмоции 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Слушать себя (внутреннее состояние, опасения, желания)</a:t>
            </a:r>
            <a:endParaRPr sz="3200" dirty="0"/>
          </a:p>
          <a:p>
            <a:pPr marL="0" indent="0">
              <a:buNone/>
            </a:pPr>
            <a:r>
              <a:rPr lang="ru-RU" sz="2400" dirty="0"/>
              <a:t>	</a:t>
            </a:r>
            <a:endParaRPr sz="2400" dirty="0"/>
          </a:p>
          <a:p>
            <a:pPr marL="171450" indent="-381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92"/>
          <p:cNvSpPr txBox="1">
            <a:spLocks/>
          </p:cNvSpPr>
          <p:nvPr/>
        </p:nvSpPr>
        <p:spPr>
          <a:xfrm>
            <a:off x="263245" y="2700483"/>
            <a:ext cx="11665510" cy="255344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ClrTx/>
              <a:buFontTx/>
            </a:pP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Умение анализировать события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явления,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делать самостоятельные выводы и обобщения,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владеть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свободно пользоваться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словарным богатством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языка, запоминать и извлекать из памяти  информацию и пр.</a:t>
            </a:r>
          </a:p>
          <a:p>
            <a:pPr algn="just">
              <a:buClrTx/>
              <a:buFontTx/>
            </a:pPr>
            <a:endParaRPr lang="ru-RU" sz="4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92"/>
          <p:cNvSpPr txBox="1">
            <a:spLocks/>
          </p:cNvSpPr>
          <p:nvPr/>
        </p:nvSpPr>
        <p:spPr>
          <a:xfrm>
            <a:off x="263245" y="653144"/>
            <a:ext cx="11362698" cy="80591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Tx/>
              <a:buFontTx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ИНТЕЛЛЕКТУАЛЬНОЕ РАЗВИТИЕ</a:t>
            </a:r>
            <a:endParaRPr lang="ru-RU"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Рисунок 5" descr="C:\Users\Евгения Костина\Pictures\1d0a04a8753ba27a95c1b33059b6e6b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70" t="12645" r="31740" b="6039"/>
          <a:stretch/>
        </p:blipFill>
        <p:spPr bwMode="auto">
          <a:xfrm>
            <a:off x="10304059" y="3977204"/>
            <a:ext cx="1746913" cy="25657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86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>
            <a:spLocks noGrp="1"/>
          </p:cNvSpPr>
          <p:nvPr>
            <p:ph type="title" idx="4294967295"/>
          </p:nvPr>
        </p:nvSpPr>
        <p:spPr>
          <a:xfrm>
            <a:off x="0" y="130629"/>
            <a:ext cx="11829143" cy="650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/>
                <a:ea typeface="Times New Roman"/>
                <a:cs typeface="Times New Roman"/>
                <a:sym typeface="Times New Roman"/>
              </a:rPr>
              <a:t>ИНТЕЛЛЕКТУАЛЬНОЕ РАЗВИТИЕ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9" name="Shape 459"/>
          <p:cNvSpPr txBox="1">
            <a:spLocks noGrp="1"/>
          </p:cNvSpPr>
          <p:nvPr>
            <p:ph type="body" idx="4294967295"/>
          </p:nvPr>
        </p:nvSpPr>
        <p:spPr>
          <a:xfrm>
            <a:off x="0" y="712922"/>
            <a:ext cx="12192000" cy="614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3200"/>
              <a:buNone/>
            </a:pPr>
            <a:endParaRPr lang="ru-RU" sz="36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ts val="3200"/>
              <a:buNone/>
            </a:pPr>
            <a:r>
              <a:rPr lang="ru-RU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Организация </a:t>
            </a:r>
            <a:r>
              <a:rPr lang="ru-RU" sz="36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систематической познавательной деятельности</a:t>
            </a:r>
            <a:endParaRPr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Формулировать и задавать вопросы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Проявлять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активность/инициативность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Искать/фильтровать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нужную 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информацию(какую)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buSzPts val="3200"/>
              <a:buNone/>
            </a:pPr>
            <a:r>
              <a:rPr lang="ru-RU" sz="4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Способность к рассуждениям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Наблюдать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Делать выводы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Выделять главное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Связно излагать свои мысли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sz="4000" dirty="0"/>
          </a:p>
          <a:p>
            <a:pPr marL="171450" indent="-381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Евгения Костина\Pictures\500_F_236622063_BsY8yswBESsirtOanp5yqz4ZEZ6RqLes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28"/>
          <a:stretch/>
        </p:blipFill>
        <p:spPr bwMode="auto">
          <a:xfrm>
            <a:off x="2879677" y="736979"/>
            <a:ext cx="6632812" cy="50615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736979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ФИНАЛЬНАЯ ИГРА</a:t>
            </a:r>
            <a:endParaRPr lang="ru-RU" sz="54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969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4" name="Picture 12" descr="https://avatars.mds.yandex.net/get-pdb/1025599/a1522f5d-d151-4ac4-a8c6-c7e107f8ec1c/s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531" y="1671266"/>
            <a:ext cx="3243537" cy="43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0" name="Picture 18" descr="http://www.numama.ru/images/photos/medium/4fd9ef9c8611ed4ae2d8490988bf355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2" t="21131" r="22677" b="23878"/>
          <a:stretch/>
        </p:blipFill>
        <p:spPr bwMode="auto">
          <a:xfrm>
            <a:off x="5129596" y="829951"/>
            <a:ext cx="2159876" cy="161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Блок-схема: процесс 1"/>
          <p:cNvSpPr/>
          <p:nvPr/>
        </p:nvSpPr>
        <p:spPr>
          <a:xfrm>
            <a:off x="4910958" y="5995982"/>
            <a:ext cx="2506717" cy="59400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атя</a:t>
            </a:r>
            <a:endParaRPr lang="ru-RU" sz="4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279368" y="539539"/>
            <a:ext cx="1891862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знак завершения 10"/>
          <p:cNvSpPr/>
          <p:nvPr/>
        </p:nvSpPr>
        <p:spPr>
          <a:xfrm>
            <a:off x="5218386" y="146420"/>
            <a:ext cx="1891862" cy="262874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3 недели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140475" y="1523956"/>
            <a:ext cx="3752193" cy="1129979"/>
          </a:xfrm>
          <a:prstGeom prst="wedgeEllipseCallout">
            <a:avLst>
              <a:gd name="adj1" fmla="val 66624"/>
              <a:gd name="adj2" fmla="val 8829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Неполная семья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Бабушка 82года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Мама ОРП</a:t>
            </a:r>
          </a:p>
          <a:p>
            <a:pPr algn="ctr"/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Овальная выноска 23"/>
          <p:cNvSpPr/>
          <p:nvPr/>
        </p:nvSpPr>
        <p:spPr>
          <a:xfrm>
            <a:off x="8891751" y="2314084"/>
            <a:ext cx="2874580" cy="1859644"/>
          </a:xfrm>
          <a:prstGeom prst="wedgeEllipseCallout">
            <a:avLst>
              <a:gd name="adj1" fmla="val -82938"/>
              <a:gd name="adj2" fmla="val 196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Проводит время в одиночестве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Говорит, что мама заберёт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Овальная выноска 25"/>
          <p:cNvSpPr/>
          <p:nvPr/>
        </p:nvSpPr>
        <p:spPr>
          <a:xfrm>
            <a:off x="8297918" y="4811026"/>
            <a:ext cx="3468413" cy="1481958"/>
          </a:xfrm>
          <a:prstGeom prst="wedgeEllipseCallout">
            <a:avLst>
              <a:gd name="adj1" fmla="val -62573"/>
              <a:gd name="adj2" fmla="val -66470"/>
            </a:avLst>
          </a:prstGeom>
          <a:noFill/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Любит петь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Любопытна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Эмоциональна 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Все время ходит в шапке</a:t>
            </a:r>
          </a:p>
        </p:txBody>
      </p:sp>
      <p:sp>
        <p:nvSpPr>
          <p:cNvPr id="27" name="Овальная выноска 26"/>
          <p:cNvSpPr/>
          <p:nvPr/>
        </p:nvSpPr>
        <p:spPr>
          <a:xfrm>
            <a:off x="1229711" y="228407"/>
            <a:ext cx="2899343" cy="1017774"/>
          </a:xfrm>
          <a:prstGeom prst="wedgeEllipseCallout">
            <a:avLst>
              <a:gd name="adj1" fmla="val 73438"/>
              <a:gd name="adj2" fmla="val 120530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10 лет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2 класс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Овальная выноска 27"/>
          <p:cNvSpPr/>
          <p:nvPr/>
        </p:nvSpPr>
        <p:spPr>
          <a:xfrm>
            <a:off x="308249" y="4860299"/>
            <a:ext cx="3090041" cy="1536776"/>
          </a:xfrm>
          <a:prstGeom prst="wedgeEllipseCallout">
            <a:avLst>
              <a:gd name="adj1" fmla="val 86677"/>
              <a:gd name="adj2" fmla="val -3774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1900"/>
              </a:lnSpc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Слабое зрение</a:t>
            </a: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.кошмары</a:t>
            </a: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Крики во сне</a:t>
            </a: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Энурез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 ест</a:t>
            </a:r>
          </a:p>
          <a:p>
            <a:pPr algn="ctr"/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Овальная выноска 13"/>
          <p:cNvSpPr/>
          <p:nvPr/>
        </p:nvSpPr>
        <p:spPr>
          <a:xfrm>
            <a:off x="8007746" y="539539"/>
            <a:ext cx="3468413" cy="1481958"/>
          </a:xfrm>
          <a:prstGeom prst="wedgeEllipseCallout">
            <a:avLst>
              <a:gd name="adj1" fmla="val -55754"/>
              <a:gd name="adj2" fmla="val 9204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Боится мужчин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Есть подозрение на сексуальное насилие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84630" y="2963798"/>
            <a:ext cx="4610430" cy="1475844"/>
          </a:xfrm>
          <a:prstGeom prst="wedgeEllipseCallout">
            <a:avLst>
              <a:gd name="adj1" fmla="val 47929"/>
              <a:gd name="adj2" fmla="val 49491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По заявлению соседей – угроза жизни и здоровью</a:t>
            </a: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Друзей нет</a:t>
            </a: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Контактна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со взрослыми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  <p:bldP spid="26" grpId="0" animBg="1"/>
      <p:bldP spid="27" grpId="0" animBg="1"/>
      <p:bldP spid="28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0848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Вызовы 10-летия детства </a:t>
            </a:r>
            <a:br>
              <a:rPr lang="ru-RU" sz="31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700" cap="all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2700" cap="all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</a:t>
            </a:r>
            <a:r>
              <a:rPr lang="ru-RU" sz="2700" cap="all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2018-2027 ) </a:t>
            </a:r>
            <a:r>
              <a:rPr lang="ru-RU" sz="3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914399"/>
            <a:ext cx="12192000" cy="56413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состава 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детских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учреждениях, в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дети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множественными нарушениями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отказы из замещающих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семей, в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отказы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родственных опекунов зрелого возраста.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обращение  в кровных семьях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 эффективность работы  учреждений 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сиротства и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и детей.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8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8229600" cy="404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3200"/>
            </a:pPr>
            <a:r>
              <a:rPr lang="ru-RU" sz="3200" b="1" u="sng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Трудности внедрения </a:t>
            </a:r>
            <a:endParaRPr sz="3200" b="1" u="sng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4294967295"/>
          </p:nvPr>
        </p:nvSpPr>
        <p:spPr>
          <a:xfrm>
            <a:off x="0" y="798286"/>
            <a:ext cx="12192000" cy="5762171"/>
          </a:xfrm>
          <a:prstGeom prst="rect">
            <a:avLst/>
          </a:prstGeom>
          <a:solidFill>
            <a:schemeClr val="lt1">
              <a:alpha val="78823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Сопротивление и формализм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Отсутствие единого подхода у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специалистов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 планированию,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принятию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коллегиального решения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Несогласованные цели,  непринятые членами коллектива ценности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бщие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нечеткие формулировки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задач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Нерезультативные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формы и методы работы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Смешивание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и дублирование функционала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где каждый сам определяет участие в процессе, зоны ответственности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38100">
              <a:lnSpc>
                <a:spcPct val="80000"/>
              </a:lnSpc>
              <a:buNone/>
            </a:pPr>
            <a:endParaRPr dirty="0">
              <a:solidFill>
                <a:srgbClr val="833C0B"/>
              </a:solidFill>
            </a:endParaRPr>
          </a:p>
          <a:p>
            <a:pPr marL="171450" indent="-38100">
              <a:lnSpc>
                <a:spcPct val="80000"/>
              </a:lnSpc>
              <a:buNone/>
            </a:pPr>
            <a:endParaRPr dirty="0">
              <a:solidFill>
                <a:srgbClr val="833C0B"/>
              </a:solidFill>
            </a:endParaRPr>
          </a:p>
          <a:p>
            <a:pPr marL="171450" indent="-38100">
              <a:lnSpc>
                <a:spcPct val="80000"/>
              </a:lnSpc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0"/>
            <a:ext cx="11727543" cy="98107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Проблематика-новая реальность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5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0" y="981075"/>
            <a:ext cx="12192000" cy="5876925"/>
          </a:xfrm>
        </p:spPr>
        <p:txBody>
          <a:bodyPr>
            <a:normAutofit/>
          </a:bodyPr>
          <a:lstStyle/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в учреждение размещаются временно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Множественность задач 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чего начинать работать? Как планировать время?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подростки/ОВЗ/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сиблинги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Ещё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новый документ? Зачем?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КТО, ГДЕ, СКОЛЬКО И КАК ДОЛЖЕН РАБОТАТЬ С СЕМЬЁЙ? С КАКОЙ? ГДЕ РЕСУРС? У КОГО ОТВЕТСТВЕННОСТЬ?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меня ничего не зависит…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5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 idx="4294967295"/>
          </p:nvPr>
        </p:nvSpPr>
        <p:spPr>
          <a:xfrm>
            <a:off x="0" y="319314"/>
            <a:ext cx="12192000" cy="130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dirty="0" smtClean="0">
                <a:latin typeface="Times New Roman"/>
                <a:ea typeface="Times New Roman"/>
                <a:cs typeface="Times New Roman"/>
                <a:sym typeface="Times New Roman"/>
              </a:rPr>
              <a:t>Задачи определены </a:t>
            </a:r>
            <a:r>
              <a:rPr lang="ru-RU" dirty="0">
                <a:latin typeface="Times New Roman"/>
                <a:ea typeface="Times New Roman"/>
                <a:cs typeface="Times New Roman"/>
                <a:sym typeface="Times New Roman"/>
              </a:rPr>
              <a:t>государством: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4294967295"/>
          </p:nvPr>
        </p:nvSpPr>
        <p:spPr>
          <a:xfrm>
            <a:off x="-1" y="1304925"/>
            <a:ext cx="12061371" cy="525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342900">
              <a:lnSpc>
                <a:spcPct val="80000"/>
              </a:lnSpc>
              <a:spcBef>
                <a:spcPts val="0"/>
              </a:spcBef>
              <a:buSzPts val="5400"/>
            </a:pPr>
            <a:endParaRPr lang="ru-RU" sz="44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342900">
              <a:lnSpc>
                <a:spcPct val="80000"/>
              </a:lnSpc>
              <a:spcBef>
                <a:spcPts val="0"/>
              </a:spcBef>
              <a:buSzPts val="5400"/>
            </a:pPr>
            <a:endParaRPr lang="ru-RU" sz="44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SzPts val="5400"/>
            </a:pPr>
            <a:r>
              <a:rPr lang="ru-RU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Каждый </a:t>
            </a:r>
            <a:r>
              <a:rPr lang="ru-RU" sz="4400" dirty="0">
                <a:latin typeface="Times New Roman"/>
                <a:ea typeface="Times New Roman"/>
                <a:cs typeface="Times New Roman"/>
                <a:sym typeface="Times New Roman"/>
              </a:rPr>
              <a:t>ребенок должен жить и воспитываться в семье</a:t>
            </a:r>
            <a:endParaRPr sz="4400" dirty="0"/>
          </a:p>
          <a:p>
            <a:pPr marL="742950" indent="-571500">
              <a:lnSpc>
                <a:spcPct val="80000"/>
              </a:lnSpc>
              <a:buSzPts val="5400"/>
            </a:pPr>
            <a:endParaRPr sz="4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80000"/>
              </a:lnSpc>
              <a:buSzPts val="5400"/>
            </a:pPr>
            <a:r>
              <a:rPr lang="ru-RU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Подготовка </a:t>
            </a:r>
            <a:r>
              <a:rPr lang="ru-RU" sz="4400" dirty="0">
                <a:latin typeface="Times New Roman"/>
                <a:ea typeface="Times New Roman"/>
                <a:cs typeface="Times New Roman"/>
                <a:sym typeface="Times New Roman"/>
              </a:rPr>
              <a:t>к </a:t>
            </a:r>
            <a:r>
              <a:rPr lang="ru-RU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самостоятельной </a:t>
            </a:r>
            <a:r>
              <a:rPr lang="ru-RU" sz="4400" dirty="0"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endParaRPr sz="4400" dirty="0"/>
          </a:p>
          <a:p>
            <a:pPr marL="590550" indent="-457200">
              <a:lnSpc>
                <a:spcPct val="8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1066463" cy="76517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Цель/задачи  при составлении  ИПРЖУ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7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55575" y="765175"/>
            <a:ext cx="12036425" cy="6092825"/>
          </a:xfrm>
        </p:spPr>
        <p:txBody>
          <a:bodyPr>
            <a:normAutofit/>
          </a:bodyPr>
          <a:lstStyle/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всю информацию 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ребёнке и  его окружении</a:t>
            </a: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Проследить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 хронологическом порядке основные события в жизни ребенка, учесть данную информацию в планировании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проблемы в развитии </a:t>
            </a: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пределить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приоритетность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 задач</a:t>
            </a: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сильные и слабые стороны ребенка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Увидеть и зафиксировать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динамику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в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документе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Объединить ресурсы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оказания помощи ребёнку 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согласовать все действия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требования  о необходимых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для устройства конкретного ребенка 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определенную 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семью.</a:t>
            </a: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потенциальной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</a:t>
            </a: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Оказать реальную помощь конкретному ребёнку</a:t>
            </a:r>
          </a:p>
          <a:p>
            <a:pPr marL="554038" indent="-457200" algn="just">
              <a:spcBef>
                <a:spcPts val="0"/>
              </a:spcBef>
              <a:buSzPts val="3200"/>
            </a:pPr>
            <a:endParaRPr lang="ru-RU" sz="3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SzPts val="3200"/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90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11640457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800"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КРОМЕ ТОГО</a:t>
            </a:r>
            <a:endParaRPr sz="3200" b="1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4294967295"/>
          </p:nvPr>
        </p:nvSpPr>
        <p:spPr>
          <a:xfrm>
            <a:off x="1335314" y="1059543"/>
            <a:ext cx="9695543" cy="4920343"/>
          </a:xfrm>
          <a:prstGeom prst="rect">
            <a:avLst/>
          </a:prstGeom>
          <a:solidFill>
            <a:schemeClr val="lt1">
              <a:alpha val="63921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90500" algn="just">
              <a:spcBef>
                <a:spcPts val="0"/>
              </a:spcBef>
              <a:buSzPts val="3000"/>
            </a:pPr>
            <a:r>
              <a:rPr lang="ru-RU" sz="3000" b="1" dirty="0">
                <a:latin typeface="Times New Roman"/>
                <a:ea typeface="Times New Roman"/>
                <a:cs typeface="Times New Roman"/>
                <a:sym typeface="Times New Roman"/>
              </a:rPr>
              <a:t>Инструмент </a:t>
            </a:r>
            <a:r>
              <a:rPr lang="ru-RU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контроля и мониторинга  </a:t>
            </a: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для руководителя </a:t>
            </a:r>
            <a:r>
              <a:rPr lang="ru-RU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учреждения:</a:t>
            </a:r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r>
              <a:rPr lang="ru-RU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консолидация информации </a:t>
            </a: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от всех </a:t>
            </a:r>
            <a:r>
              <a:rPr lang="ru-RU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специалистов</a:t>
            </a:r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r>
              <a:rPr lang="ru-RU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оценка динамики развития ребенка</a:t>
            </a:r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r>
              <a:rPr lang="ru-RU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оценка постановки задач</a:t>
            </a:r>
          </a:p>
          <a:p>
            <a:pPr marL="0" indent="0" algn="just">
              <a:spcBef>
                <a:spcPts val="0"/>
              </a:spcBef>
              <a:buSzPts val="3000"/>
              <a:buNone/>
            </a:pPr>
            <a:r>
              <a:rPr lang="ru-RU" dirty="0" smtClean="0"/>
              <a:t>(анализ и  выводы </a:t>
            </a:r>
            <a:r>
              <a:rPr lang="ru-RU" dirty="0"/>
              <a:t>о том, какую работу, как, какие специалисты, в какие сроки провели с </a:t>
            </a:r>
            <a:r>
              <a:rPr lang="ru-RU" dirty="0" smtClean="0"/>
              <a:t>ребёнком, её эффективность)</a:t>
            </a:r>
            <a:endParaRPr lang="ru-RU" dirty="0"/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11814629" cy="83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Кому это надо?</a:t>
            </a:r>
            <a:endParaRPr b="1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body" idx="4294967295"/>
          </p:nvPr>
        </p:nvSpPr>
        <p:spPr>
          <a:xfrm>
            <a:off x="-1" y="908050"/>
            <a:ext cx="12192001" cy="5761038"/>
          </a:xfrm>
          <a:prstGeom prst="rect">
            <a:avLst/>
          </a:prstGeom>
          <a:solidFill>
            <a:schemeClr val="lt1">
              <a:alpha val="8470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211455" algn="just">
              <a:buSzPts val="3330"/>
            </a:pPr>
            <a:endParaRPr lang="ru-RU" sz="333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11455" algn="just">
              <a:buSzPts val="333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ИПРЖУ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преемственность и непрерывность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ребёнком, благодаря механизму передачи документа по маршруту «организация – органы опеки – замещающая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 -служба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сопровождения».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11455" algn="just">
              <a:buSzPts val="3330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11455" algn="just">
              <a:buSzPts val="3330"/>
            </a:pPr>
            <a:r>
              <a:rPr lang="ru-RU" dirty="0" smtClean="0"/>
              <a:t>Появляется информация  о проведенной реабилитационной работы </a:t>
            </a:r>
            <a:r>
              <a:rPr lang="ru-RU" dirty="0"/>
              <a:t>в вашем </a:t>
            </a:r>
            <a:r>
              <a:rPr lang="ru-RU" dirty="0" smtClean="0"/>
              <a:t>учреждении,  о </a:t>
            </a:r>
            <a:r>
              <a:rPr lang="ru-RU" dirty="0"/>
              <a:t>ресурсах ребенка, </a:t>
            </a:r>
            <a:r>
              <a:rPr lang="ru-RU" dirty="0" smtClean="0"/>
              <a:t> о возможных   рисках при воспитании и  пр.</a:t>
            </a:r>
            <a:endParaRPr lang="ru-RU" dirty="0"/>
          </a:p>
          <a:p>
            <a:pPr marL="171450" indent="-211455" algn="just">
              <a:buSzPts val="3330"/>
            </a:pPr>
            <a:endParaRPr dirty="0"/>
          </a:p>
          <a:p>
            <a:pPr marL="171450" indent="-48133">
              <a:buSzPts val="1942"/>
              <a:buNone/>
            </a:pPr>
            <a:endParaRPr sz="1942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7279</TotalTime>
  <Words>1118</Words>
  <Application>Microsoft Office PowerPoint</Application>
  <PresentationFormat>Широкоэкранный</PresentationFormat>
  <Paragraphs>220</Paragraphs>
  <Slides>29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Comic Sans MS</vt:lpstr>
      <vt:lpstr>Times New Roman</vt:lpstr>
      <vt:lpstr>Wingdings</vt:lpstr>
      <vt:lpstr>Office Theme</vt:lpstr>
      <vt:lpstr>Презентация PowerPoint</vt:lpstr>
      <vt:lpstr>Презентация PowerPoint</vt:lpstr>
      <vt:lpstr>Вызовы 10-летия детства  (Указ Президента РФ 2018-2027 )  </vt:lpstr>
      <vt:lpstr>Трудности внедрения </vt:lpstr>
      <vt:lpstr>Проблематика-новая реальность</vt:lpstr>
      <vt:lpstr>Задачи определены государством:  </vt:lpstr>
      <vt:lpstr>Цель/задачи  при составлении  ИПРЖУ</vt:lpstr>
      <vt:lpstr>КРОМЕ ТОГО</vt:lpstr>
      <vt:lpstr>Кому это надо?</vt:lpstr>
      <vt:lpstr>Кто все эти люди?</vt:lpstr>
      <vt:lpstr>Каждый должен «есть свою морковку»</vt:lpstr>
      <vt:lpstr>Презентация PowerPoint</vt:lpstr>
      <vt:lpstr>                </vt:lpstr>
      <vt:lpstr>План про поход</vt:lpstr>
      <vt:lpstr>План про поход</vt:lpstr>
      <vt:lpstr>Обязательные условия составления ПЛАНА</vt:lpstr>
      <vt:lpstr>Колесо развития</vt:lpstr>
      <vt:lpstr>Презентация PowerPoint</vt:lpstr>
      <vt:lpstr>СОЦИАЛЬНОЕ РАЗВИТИЕ</vt:lpstr>
      <vt:lpstr>Презентация PowerPoint</vt:lpstr>
      <vt:lpstr>НРАВСТВЕННОЕ РАЗВИТИЕ</vt:lpstr>
      <vt:lpstr>НРАВСТВЕННОЕ РАЗВИТИЕ</vt:lpstr>
      <vt:lpstr>Презентация PowerPoint</vt:lpstr>
      <vt:lpstr>Презентация PowerPoint</vt:lpstr>
      <vt:lpstr>ЭМОЦИОНАЛЬНОЕ РАЗВИТИЕ</vt:lpstr>
      <vt:lpstr>Презентация PowerPoint</vt:lpstr>
      <vt:lpstr> ИНТЕЛЛЕКТУАЛЬНОЕ РАЗВИТИЕ</vt:lpstr>
      <vt:lpstr>ФИНАЛЬНАЯ ИГРА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Елена Станиславовна Боярова</cp:lastModifiedBy>
  <cp:revision>213</cp:revision>
  <cp:lastPrinted>2020-02-24T13:23:40Z</cp:lastPrinted>
  <dcterms:modified xsi:type="dcterms:W3CDTF">2024-03-07T07:38:13Z</dcterms:modified>
</cp:coreProperties>
</file>