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2" r:id="rId6"/>
    <p:sldId id="261" r:id="rId7"/>
    <p:sldId id="274" r:id="rId8"/>
    <p:sldId id="275" r:id="rId9"/>
    <p:sldId id="264" r:id="rId10"/>
    <p:sldId id="276" r:id="rId11"/>
    <p:sldId id="277" r:id="rId12"/>
    <p:sldId id="278" r:id="rId13"/>
    <p:sldId id="285" r:id="rId14"/>
    <p:sldId id="279" r:id="rId15"/>
    <p:sldId id="280" r:id="rId16"/>
    <p:sldId id="282" r:id="rId17"/>
    <p:sldId id="286" r:id="rId18"/>
    <p:sldId id="287" r:id="rId19"/>
    <p:sldId id="288" r:id="rId20"/>
    <p:sldId id="289" r:id="rId21"/>
    <p:sldId id="284" r:id="rId22"/>
    <p:sldId id="283" r:id="rId23"/>
    <p:sldId id="263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8777" y="1423851"/>
            <a:ext cx="5865223" cy="257739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–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способ разрешения конфликтов в образовательном пространстве.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9018" y="5408440"/>
            <a:ext cx="3456468" cy="126667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Педагог-психолог МУ Центр «Гармония» г.Углич Автономова О.В.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 в образовании: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3427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 </a:t>
            </a:r>
            <a:r>
              <a:rPr lang="ru-RU" sz="2400" b="1" dirty="0" smtClean="0"/>
              <a:t>медиации в образовании</a:t>
            </a:r>
            <a:r>
              <a:rPr lang="ru-RU" sz="2400" dirty="0" smtClean="0"/>
              <a:t> – школьный социум, основанный на позитивном общении (бесконфликтная среда).</a:t>
            </a:r>
          </a:p>
          <a:p>
            <a:r>
              <a:rPr lang="ru-RU" sz="2400" dirty="0" smtClean="0"/>
              <a:t>Медиатор в школе – это человек, имеющий высшее образование и прошедший дополнительное обучение по специальной программе. Чем медиаторы отличаются от психологов? Образование психолога иногда  даже может мешать работе конфликтолога, т.к. существует соблазн вместо посредничества перейти на психологическое консультирование.</a:t>
            </a:r>
          </a:p>
          <a:p>
            <a:r>
              <a:rPr lang="ru-RU" sz="2400" dirty="0" smtClean="0"/>
              <a:t>Медиаторы не занимаются терапией, работают с психически здоровыми людьми, не корректируют личность, хотя  замечено, что в процессе медиации запускается механизм личностного роста, люди обучаются навыкам эффективной коммуникации.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Основные положения: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172891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Конфликт - здоровое явление. Но неразрешенный конфликт – опасен.</a:t>
            </a:r>
          </a:p>
          <a:p>
            <a:pPr lvl="0"/>
            <a:r>
              <a:rPr lang="ru-RU" sz="2400" dirty="0" smtClean="0"/>
              <a:t>Часто  конфликт – результат того, что стороны не знают как решить проблему, а не потому, что не хотят её решить.</a:t>
            </a:r>
          </a:p>
          <a:p>
            <a:pPr lvl="0"/>
            <a:r>
              <a:rPr lang="ru-RU" sz="2400" dirty="0" smtClean="0"/>
              <a:t>Участники спора могут принять  лучшие решения о своей жизни, чем авторитет извне.</a:t>
            </a:r>
          </a:p>
          <a:p>
            <a:pPr lvl="0"/>
            <a:r>
              <a:rPr lang="ru-RU" sz="2400" dirty="0" smtClean="0"/>
              <a:t>Переговоры успешнее тогда, когда  стороны  должны взаимодействовать в дальнейшем.</a:t>
            </a:r>
          </a:p>
          <a:p>
            <a:pPr lvl="0"/>
            <a:r>
              <a:rPr lang="ru-RU" sz="2400" dirty="0" smtClean="0"/>
              <a:t>Нейтральный, доверительный характер медиации стимулирует конфликтующие стороны к участию в ней (не страдает самооценка и др.)</a:t>
            </a:r>
          </a:p>
          <a:p>
            <a:pPr lvl="0"/>
            <a:r>
              <a:rPr lang="ru-RU" sz="2400" dirty="0" smtClean="0"/>
              <a:t>Развитые в процессе медиации способности к переговорам полезны для решения конфликтов в будущем.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 медиатора: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1515293"/>
            <a:ext cx="5473338" cy="489857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Установление контакта со сторонами и между ними.</a:t>
            </a:r>
          </a:p>
          <a:p>
            <a:pPr lvl="0"/>
            <a:r>
              <a:rPr lang="ru-RU" sz="2400" dirty="0" smtClean="0"/>
              <a:t>Создание условий для конструктивного диалога сторон.</a:t>
            </a:r>
          </a:p>
          <a:p>
            <a:pPr lvl="0"/>
            <a:r>
              <a:rPr lang="ru-RU" sz="2400" dirty="0" smtClean="0"/>
              <a:t>Создание безопасной атмосферы во время встречи.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3794" name="Picture 2" descr="http://sarprofmediator.ru/wp-content/uploads/2017/04/shutterstock_110071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" r="5760"/>
          <a:stretch>
            <a:fillRect/>
          </a:stretch>
        </p:blipFill>
        <p:spPr bwMode="auto">
          <a:xfrm>
            <a:off x="2782389" y="2884172"/>
            <a:ext cx="6204857" cy="3973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/>
              <a:t>Стадии медиации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53643"/>
            <a:ext cx="7886700" cy="4423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Подготовительный этап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Вступительное слово медиатора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Презентация сторон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Дискуссия по выработке тем переговоров</a:t>
            </a:r>
          </a:p>
          <a:p>
            <a:pPr marL="457200" indent="-457200">
              <a:buNone/>
            </a:pPr>
            <a:r>
              <a:rPr lang="ru-RU" sz="2400" dirty="0" smtClean="0"/>
              <a:t>Индивидуальные встречи</a:t>
            </a:r>
          </a:p>
          <a:p>
            <a:pPr marL="457200" indent="-457200">
              <a:buNone/>
            </a:pPr>
            <a:r>
              <a:rPr lang="ru-RU" sz="2400" dirty="0" smtClean="0"/>
              <a:t>4.Общая сессия/Дискуссия по выработке предложений</a:t>
            </a:r>
          </a:p>
          <a:p>
            <a:pPr marL="457200" indent="-457200">
              <a:buNone/>
            </a:pPr>
            <a:r>
              <a:rPr lang="ru-RU" sz="2400" dirty="0" smtClean="0"/>
              <a:t>5. Подготовка проекта соглашения</a:t>
            </a:r>
          </a:p>
          <a:p>
            <a:pPr marL="457200" indent="-457200">
              <a:buNone/>
            </a:pPr>
            <a:r>
              <a:rPr lang="ru-RU" sz="2400" dirty="0" smtClean="0"/>
              <a:t>6. Завершение процедуры</a:t>
            </a:r>
          </a:p>
          <a:p>
            <a:pPr marL="457200" indent="-457200">
              <a:buNone/>
            </a:pPr>
            <a:r>
              <a:rPr lang="ru-RU" sz="2400" dirty="0" smtClean="0"/>
              <a:t>Заключительный этап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Процедура медиации 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121" y="2024612"/>
            <a:ext cx="7812088" cy="857250"/>
            <a:chOff x="1248" y="2030"/>
            <a:chExt cx="4921" cy="54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44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Индивидуальная беседа, встреча с каждой стороной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2994" y="3568208"/>
            <a:ext cx="7067550" cy="831850"/>
            <a:chOff x="1248" y="2640"/>
            <a:chExt cx="4452" cy="52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398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Открытый диалог двух сторон при посреднике.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79119" y="5373789"/>
            <a:ext cx="5105400" cy="1200151"/>
            <a:chOff x="1248" y="3214"/>
            <a:chExt cx="3216" cy="75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20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Составление соглашения.</a:t>
              </a:r>
            </a:p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issenswerk.org/wp-content/uploads/2011/10/Illustration-02-gro%C3%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898" y="3383281"/>
            <a:ext cx="4524102" cy="3474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медиации: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1515292"/>
            <a:ext cx="6230984" cy="50683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Подготовка.</a:t>
            </a:r>
          </a:p>
          <a:p>
            <a:r>
              <a:rPr lang="ru-RU" sz="2400" dirty="0" smtClean="0"/>
              <a:t>Создание благоприятной атмосферы. </a:t>
            </a:r>
          </a:p>
          <a:p>
            <a:r>
              <a:rPr lang="ru-RU" sz="2400" dirty="0" smtClean="0"/>
              <a:t>Представление. </a:t>
            </a:r>
          </a:p>
          <a:p>
            <a:r>
              <a:rPr lang="ru-RU" sz="2400" dirty="0" smtClean="0"/>
              <a:t>Прежнее положение дел. </a:t>
            </a:r>
          </a:p>
          <a:p>
            <a:r>
              <a:rPr lang="ru-RU" sz="2400" dirty="0" smtClean="0"/>
              <a:t>Подтверждение и корректировка ожиданий. </a:t>
            </a:r>
          </a:p>
          <a:p>
            <a:r>
              <a:rPr lang="ru-RU" sz="2400" dirty="0" smtClean="0"/>
              <a:t>Разъяснение метода медиации.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issenswerk.org/wp-content/uploads/2011/10/Illustration-02-gro%C3%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5254" y="3971109"/>
            <a:ext cx="3758746" cy="28868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Ход медиации: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5" y="1515292"/>
            <a:ext cx="8673737" cy="53427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Точки зрения отдельных сторон конфликта..</a:t>
            </a:r>
          </a:p>
          <a:p>
            <a:r>
              <a:rPr lang="ru-RU" sz="2400" dirty="0" smtClean="0"/>
              <a:t>Слушание. </a:t>
            </a:r>
          </a:p>
          <a:p>
            <a:r>
              <a:rPr lang="ru-RU" sz="2400" dirty="0" smtClean="0"/>
              <a:t>Выяснение общностей и различий. </a:t>
            </a:r>
          </a:p>
          <a:p>
            <a:r>
              <a:rPr lang="ru-RU" sz="2400" dirty="0" smtClean="0"/>
              <a:t>Рассмотрение конфликта. </a:t>
            </a:r>
          </a:p>
          <a:p>
            <a:r>
              <a:rPr lang="ru-RU" sz="2400" dirty="0" smtClean="0"/>
              <a:t>Опрос. </a:t>
            </a:r>
          </a:p>
          <a:p>
            <a:r>
              <a:rPr lang="ru-RU" sz="2400" dirty="0" smtClean="0"/>
              <a:t>Сбор возможных решений. </a:t>
            </a:r>
          </a:p>
          <a:p>
            <a:r>
              <a:rPr lang="ru-RU" sz="2400" dirty="0" smtClean="0"/>
              <a:t>Выбор наиболее рационального решения. </a:t>
            </a:r>
          </a:p>
          <a:p>
            <a:pPr>
              <a:buNone/>
            </a:pPr>
            <a:r>
              <a:rPr lang="ru-RU" sz="2400" i="1" dirty="0" smtClean="0"/>
              <a:t>Решение должно быть:</a:t>
            </a:r>
          </a:p>
          <a:p>
            <a:pPr lvl="0"/>
            <a:r>
              <a:rPr lang="ru-RU" sz="2400" dirty="0" smtClean="0"/>
              <a:t>Справедливым</a:t>
            </a:r>
          </a:p>
          <a:p>
            <a:pPr lvl="0"/>
            <a:r>
              <a:rPr lang="ru-RU" sz="2400" dirty="0" smtClean="0"/>
              <a:t>Эффективным</a:t>
            </a:r>
          </a:p>
          <a:p>
            <a:pPr lvl="0"/>
            <a:r>
              <a:rPr lang="ru-RU" sz="2400" dirty="0" smtClean="0"/>
              <a:t>Разумным</a:t>
            </a:r>
          </a:p>
          <a:p>
            <a:pPr lvl="0"/>
            <a:r>
              <a:rPr lang="ru-RU" sz="2400" dirty="0" smtClean="0"/>
              <a:t>Стабильным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Медиативные компетенции членов Службы медиации: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90389"/>
            <a:ext cx="7886700" cy="47865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Навыки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 (способность реализовывать принципы медиации; контроль работоспособности, состояния)</a:t>
            </a:r>
          </a:p>
          <a:p>
            <a:r>
              <a:rPr lang="ru-RU" sz="2400" dirty="0" smtClean="0"/>
              <a:t>Коммуникативные (общение, основанное на понимании. Передача и получение информации) и интерактивные (взаимодействие, воздействие друг на друга) компетенции</a:t>
            </a:r>
          </a:p>
          <a:p>
            <a:r>
              <a:rPr lang="ru-RU" sz="2400" dirty="0" smtClean="0"/>
              <a:t>Способность управлять процессом переговоров в аспектах: тема, динамика, психологическая атмосфера</a:t>
            </a:r>
          </a:p>
          <a:p>
            <a:r>
              <a:rPr lang="ru-RU" sz="2400" dirty="0" smtClean="0"/>
              <a:t>Способность разрабатывать и проводить образовательные программы с учетом потребностей участников образовательного процесса</a:t>
            </a:r>
          </a:p>
          <a:p>
            <a:r>
              <a:rPr lang="ru-RU" sz="2400" dirty="0" err="1" smtClean="0"/>
              <a:t>Игротехнические</a:t>
            </a:r>
            <a:r>
              <a:rPr lang="ru-RU" sz="2400" dirty="0" smtClean="0"/>
              <a:t> способности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/>
              <a:t>Компетенции медиатора-ровесника: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53852"/>
            <a:ext cx="7886700" cy="4323110"/>
          </a:xfrm>
        </p:spPr>
        <p:txBody>
          <a:bodyPr/>
          <a:lstStyle/>
          <a:p>
            <a:r>
              <a:rPr lang="ru-RU" sz="2400" dirty="0" smtClean="0"/>
              <a:t>Умение видеть конфликт</a:t>
            </a:r>
          </a:p>
          <a:p>
            <a:r>
              <a:rPr lang="ru-RU" sz="2400" dirty="0" smtClean="0"/>
              <a:t>Понимание целей медиации ровесников</a:t>
            </a:r>
          </a:p>
          <a:p>
            <a:r>
              <a:rPr lang="ru-RU" sz="2400" dirty="0" smtClean="0"/>
              <a:t>Навыки активного слушания</a:t>
            </a:r>
          </a:p>
          <a:p>
            <a:r>
              <a:rPr lang="ru-RU" sz="2400" dirty="0" smtClean="0"/>
              <a:t>Нейтральность позиции</a:t>
            </a:r>
          </a:p>
          <a:p>
            <a:r>
              <a:rPr lang="ru-RU" sz="2400" dirty="0" smtClean="0"/>
              <a:t>Различение позиции и интересов в конфликте</a:t>
            </a:r>
          </a:p>
          <a:p>
            <a:r>
              <a:rPr lang="ru-RU" sz="2400" dirty="0" smtClean="0"/>
              <a:t>Управление процессом медиации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подготовка медиаторов-ровесников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29008"/>
            <a:ext cx="7886700" cy="42479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Образовательные программы</a:t>
            </a:r>
          </a:p>
          <a:p>
            <a:r>
              <a:rPr lang="ru-RU" sz="2400" dirty="0" smtClean="0"/>
              <a:t>Оценка компетентности</a:t>
            </a:r>
          </a:p>
          <a:p>
            <a:r>
              <a:rPr lang="ru-RU" sz="2400" dirty="0" smtClean="0"/>
              <a:t>Условия для работы медиаторов-ровесников</a:t>
            </a:r>
          </a:p>
          <a:p>
            <a:r>
              <a:rPr lang="ru-RU" sz="2400" dirty="0" smtClean="0"/>
              <a:t>Сертификат медиатора-ровесника</a:t>
            </a:r>
          </a:p>
          <a:p>
            <a:r>
              <a:rPr lang="ru-RU" sz="2400" dirty="0" smtClean="0"/>
              <a:t>Форма организации деятельности медиаторов - ровесников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0" y="1384663"/>
            <a:ext cx="4493623" cy="527739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Конфликт – это столкновения, серьезные разногласия, во время которых нас обуревают неприятные чувства или переживания. </a:t>
            </a:r>
          </a:p>
          <a:p>
            <a:r>
              <a:rPr lang="ru-RU" sz="2800" dirty="0" smtClean="0"/>
              <a:t>Основа любого конфликта - «опасение (понимание) хотя бы одной стороны, что её интересы нарушает, ущемляет, игнорирует другая сторона или стороны» и сопровождающая это понимание агрессия.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587" y="284829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Конфликт. 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362" name="Picture 2" descr="http://www.silverbearcafe.com/private/08.12/images/confl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83" y="1449977"/>
            <a:ext cx="4186325" cy="497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/>
              <a:t>Формы организации деятельности   медиаторов-ровесников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Клуб</a:t>
            </a:r>
          </a:p>
          <a:p>
            <a:r>
              <a:rPr lang="ru-RU" dirty="0" smtClean="0"/>
              <a:t>Совет школы</a:t>
            </a:r>
          </a:p>
          <a:p>
            <a:r>
              <a:rPr lang="ru-RU" dirty="0" smtClean="0"/>
              <a:t>Проектная деятельность</a:t>
            </a:r>
          </a:p>
          <a:p>
            <a:r>
              <a:rPr lang="ru-RU" dirty="0" smtClean="0"/>
              <a:t>Медиаторы- дежурные</a:t>
            </a:r>
          </a:p>
          <a:p>
            <a:r>
              <a:rPr lang="ru-RU" dirty="0" smtClean="0"/>
              <a:t>Популяризация школьной медиации</a:t>
            </a:r>
          </a:p>
          <a:p>
            <a:r>
              <a:rPr lang="ru-RU" dirty="0" smtClean="0"/>
              <a:t>Исследования</a:t>
            </a:r>
          </a:p>
          <a:p>
            <a:r>
              <a:rPr lang="ru-RU" dirty="0" smtClean="0"/>
              <a:t> Творческие проекты: реклама, видео, значки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enter-soglasie.ru/img/pi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523195"/>
            <a:ext cx="8891714" cy="511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Роль медиатора: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209006" y="2076994"/>
            <a:ext cx="8477794" cy="450668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Не медиатор разрешает спор, а сами стороны.</a:t>
            </a:r>
          </a:p>
          <a:p>
            <a:pPr lvl="0"/>
            <a:r>
              <a:rPr lang="ru-RU" sz="2400" dirty="0" smtClean="0"/>
              <a:t>За содержание решений ответственны стороны.</a:t>
            </a:r>
          </a:p>
          <a:p>
            <a:pPr lvl="0"/>
            <a:r>
              <a:rPr lang="ru-RU" sz="2400" dirty="0" smtClean="0"/>
              <a:t>Все сохраняют конфиденциальность, если все не решили обратное.</a:t>
            </a:r>
          </a:p>
          <a:p>
            <a:pPr lvl="0"/>
            <a:r>
              <a:rPr lang="ru-RU" sz="2400" dirty="0" smtClean="0"/>
              <a:t>Медиатор не будет ничего оценивать, осуждать, принимать чью -то сторону.</a:t>
            </a:r>
          </a:p>
          <a:p>
            <a:pPr lvl="0"/>
            <a:r>
              <a:rPr lang="ru-RU" sz="2400" dirty="0" smtClean="0"/>
              <a:t>Медиатор следит за соблюдением правил и может прервать беседу.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Медиатор. Какой он?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418011" y="1632857"/>
            <a:ext cx="7119257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терпеливый,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спокойный,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коммуникабельный,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доброжелательный человек,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 с хорошими организаторскими способностями,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 умеет слушать,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тактичен,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беспристрастен,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верит в потенциал участников,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соблюдает кодекс этики независимого ведущего.</a:t>
            </a:r>
            <a:endParaRPr lang="ru-RU" sz="3200" dirty="0" smtClean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prv3.lori-images.net/raznotsvetnye-delovye-ludi-sidyat-polozhiv-obe-ruki-0005141231-preview.jpg"/>
          <p:cNvPicPr>
            <a:picLocks noChangeAspect="1" noChangeArrowheads="1"/>
          </p:cNvPicPr>
          <p:nvPr/>
        </p:nvPicPr>
        <p:blipFill>
          <a:blip r:embed="rId2" cstate="print"/>
          <a:srcRect b="21935"/>
          <a:stretch>
            <a:fillRect/>
          </a:stretch>
        </p:blipFill>
        <p:spPr bwMode="auto">
          <a:xfrm>
            <a:off x="5865224" y="3370082"/>
            <a:ext cx="2913018" cy="2564915"/>
          </a:xfrm>
          <a:prstGeom prst="rect">
            <a:avLst/>
          </a:prstGeom>
          <a:noFill/>
        </p:spPr>
      </p:pic>
      <p:pic>
        <p:nvPicPr>
          <p:cNvPr id="22532" name="Picture 4" descr="http://www.shieldconsult.co.uk/uploads/2/5/4/9/254903/4916878.jpg?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66" y="1427711"/>
            <a:ext cx="1581785" cy="1758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0_11-5_a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57199" y="1714500"/>
            <a:ext cx="8268789" cy="48006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658984"/>
            <a:ext cx="8242663" cy="4794068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 smtClean="0"/>
              <a:t> </a:t>
            </a:r>
            <a:r>
              <a:rPr lang="ru-RU" sz="4000" dirty="0" smtClean="0"/>
              <a:t>Дать другой стороне выговориться</a:t>
            </a:r>
          </a:p>
          <a:p>
            <a:pPr lvl="0" algn="ctr"/>
            <a:endParaRPr lang="ru-RU" sz="4000" dirty="0" smtClean="0"/>
          </a:p>
          <a:p>
            <a:pPr lvl="0" algn="ctr"/>
            <a:r>
              <a:rPr lang="ru-RU" sz="4000" dirty="0" smtClean="0"/>
              <a:t>Не прерывать</a:t>
            </a:r>
          </a:p>
          <a:p>
            <a:pPr lvl="0" algn="ctr"/>
            <a:endParaRPr lang="ru-RU" sz="4000" dirty="0" smtClean="0"/>
          </a:p>
          <a:p>
            <a:pPr lvl="0" algn="ctr"/>
            <a:r>
              <a:rPr lang="ru-RU" sz="4000" dirty="0" smtClean="0"/>
              <a:t>Слушать достойно</a:t>
            </a:r>
          </a:p>
          <a:p>
            <a:pPr lvl="0" algn="ctr"/>
            <a:endParaRPr lang="ru-RU" sz="4000" dirty="0" smtClean="0"/>
          </a:p>
          <a:p>
            <a:pPr lvl="0" algn="ctr"/>
            <a:r>
              <a:rPr lang="ru-RU" sz="4000" dirty="0" smtClean="0"/>
              <a:t>Никаких оскорбительных выражений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Обязательные правила для сторон: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https://mangystau.enbek.gov.kz/sites/default/files/10_11-5_a.jpg?14792042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mangystau.enbek.gov.kz/sites/default/files/10_11-5_a.jpg?14792042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71550" y="188913"/>
            <a:ext cx="817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21100"/>
                </a:solidFill>
                <a:latin typeface="Cambria Math" pitchFamily="18" charset="0"/>
              </a:rPr>
              <a:t>Цель деятельности Службы:</a:t>
            </a:r>
            <a:endParaRPr lang="ru-RU" sz="2800" b="1">
              <a:latin typeface="Cambria Math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042988" y="836613"/>
            <a:ext cx="79216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latin typeface="Cambria Math" pitchFamily="18" charset="0"/>
              </a:rPr>
              <a:t>Создание благополучной, гуманной и безопасной среды в образовательных организациях для полноценного развития и социализации детей и подростков.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971550" y="2349500"/>
            <a:ext cx="8172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21100"/>
                </a:solidFill>
                <a:latin typeface="Cambria Math" pitchFamily="18" charset="0"/>
              </a:rPr>
              <a:t>Задачи деятельности Службы:</a:t>
            </a:r>
            <a:endParaRPr lang="ru-RU" sz="2800" b="1">
              <a:latin typeface="Cambria Math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042988" y="2852738"/>
            <a:ext cx="7921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Популяризация среди обучающихся, родителей и педагогов альтернативных способов разрешения конфликтов и информирование их о принципах и ценностях медиации;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Помощь в разрешении конфликтных ситуаций на основе медиации;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Повышение уровня психологической компетентности участников образовательного процесса, в том числе в сфере эффективной коммуникации в конфликте;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Обучение школьников альтернативным методам урегулирования конфликтов и способам разделения ответственности.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2988" y="2276475"/>
            <a:ext cx="8101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971550" y="1268413"/>
            <a:ext cx="817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21100"/>
                </a:solidFill>
                <a:latin typeface="Cambria Math" pitchFamily="18" charset="0"/>
              </a:rPr>
              <a:t>Принципы деятельности Службы:</a:t>
            </a:r>
            <a:endParaRPr lang="ru-RU" sz="2800" b="1">
              <a:latin typeface="Cambria Math" pitchFamily="18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042988" y="2060575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Добровольность (медиация происходит с согласия сторон, включая принятие решения).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Равноправие (каждый из участников медиации имеет равное право высказываться, принимать участие в обсуждении и принятии конечного решения).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Конфиденциальность (медиатор и стороны не имеют права разглашать информацию, полученную в ходе медиации, без согласия сторон).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Cambria Math" pitchFamily="18" charset="0"/>
              </a:rPr>
              <a:t> Нейтральность (медиатор не решает, кто прав, а кто виноват).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возникновения межэтнических конфликтов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Межэтнический конфликт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одна из форм отношений между национальными общностями, характеризующаяся состоянием взаимных претензий, имеющая тенденцию к нарастанию противостояния вплоть до вооруженных столкновений, открытых войн.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Причины возникновения межнациональных конфликтов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неравенство в уровне жизни и доступе к материальным и духовным благам;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несовпадение государственных или административных границ с границами расселения народов;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быстрое изменение в соотношении численности разных народов вследствие миграции и различий в уровне естественного прироста населения;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принадлежность к разным религиям и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конфессиям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этноцентризм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уверенность в превосходстве одного этноса над другими;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прошлые взаимоотношения народов и исторические национальные обиды;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крайние формы национализма в официальной политике;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предрассудки и стереотипы обыденного сознания;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630238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неприятие особенностей культуры и бытового поведения представителей иных этносов.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межнациональных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</a:rPr>
              <a:t>-</a:t>
            </a:r>
            <a:r>
              <a:rPr lang="ru-RU" dirty="0" smtClean="0">
                <a:latin typeface="Times New Roman" pitchFamily="16" charset="0"/>
              </a:rPr>
              <a:t>социально-экономические </a:t>
            </a:r>
            <a:r>
              <a:rPr lang="ru-RU" dirty="0" smtClean="0">
                <a:latin typeface="Times New Roman" pitchFamily="16" charset="0"/>
              </a:rPr>
              <a:t>конфликты;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</a:rPr>
              <a:t>-</a:t>
            </a:r>
            <a:r>
              <a:rPr lang="ru-RU" dirty="0" smtClean="0">
                <a:latin typeface="Times New Roman" pitchFamily="16" charset="0"/>
              </a:rPr>
              <a:t>культурно-языковые </a:t>
            </a:r>
            <a:r>
              <a:rPr lang="ru-RU" dirty="0" smtClean="0">
                <a:latin typeface="Times New Roman" pitchFamily="16" charset="0"/>
              </a:rPr>
              <a:t>и конфессиональные конфликты;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</a:rPr>
              <a:t>-</a:t>
            </a:r>
            <a:r>
              <a:rPr lang="ru-RU" dirty="0" smtClean="0">
                <a:latin typeface="Times New Roman" pitchFamily="16" charset="0"/>
              </a:rPr>
              <a:t>политические </a:t>
            </a:r>
            <a:r>
              <a:rPr lang="ru-RU" dirty="0" smtClean="0">
                <a:latin typeface="Times New Roman" pitchFamily="16" charset="0"/>
              </a:rPr>
              <a:t>конфликты;	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 </a:t>
            </a:r>
            <a:r>
              <a:rPr lang="en-US" dirty="0" smtClean="0">
                <a:latin typeface="Times New Roman" pitchFamily="16" charset="0"/>
              </a:rPr>
              <a:t>-</a:t>
            </a:r>
            <a:r>
              <a:rPr lang="en-US" dirty="0" err="1" smtClean="0">
                <a:latin typeface="Times New Roman" pitchFamily="16" charset="0"/>
              </a:rPr>
              <a:t>территориальные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конфликты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Факторы, оказывающие влияние на межэтнические конфликты: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Times New Roman" pitchFamily="16" charset="0"/>
              </a:rPr>
              <a:t>1.</a:t>
            </a:r>
            <a:r>
              <a:rPr lang="ru-RU" b="1" dirty="0" smtClean="0">
                <a:latin typeface="Times New Roman" pitchFamily="16" charset="0"/>
              </a:rPr>
              <a:t> </a:t>
            </a:r>
            <a:r>
              <a:rPr lang="ru-RU" b="1" i="1" dirty="0" smtClean="0">
                <a:latin typeface="Times New Roman" pitchFamily="16" charset="0"/>
              </a:rPr>
              <a:t>национальный состав региона</a:t>
            </a:r>
            <a:r>
              <a:rPr lang="ru-RU" i="1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(вероятность конфликта выше в смешанных регионах);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6" charset="0"/>
              </a:rPr>
              <a:t>2. </a:t>
            </a:r>
            <a:r>
              <a:rPr lang="ru-RU" b="1" i="1" dirty="0" smtClean="0">
                <a:latin typeface="Times New Roman" pitchFamily="16" charset="0"/>
              </a:rPr>
              <a:t>тип поселения</a:t>
            </a:r>
            <a:r>
              <a:rPr lang="ru-RU" i="1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(вероятность выше в городах);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6" charset="0"/>
              </a:rPr>
              <a:t>3. </a:t>
            </a:r>
            <a:r>
              <a:rPr lang="ru-RU" b="1" i="1" dirty="0" smtClean="0">
                <a:latin typeface="Times New Roman" pitchFamily="16" charset="0"/>
              </a:rPr>
              <a:t>возраст</a:t>
            </a:r>
            <a:r>
              <a:rPr lang="ru-RU" dirty="0" smtClean="0">
                <a:latin typeface="Times New Roman" pitchFamily="16" charset="0"/>
              </a:rPr>
              <a:t> (крайние полюса: «старые — молодые», даю большую вероятность конфликта);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6" charset="0"/>
              </a:rPr>
              <a:t>4. </a:t>
            </a:r>
            <a:r>
              <a:rPr lang="ru-RU" b="1" i="1" dirty="0" smtClean="0">
                <a:latin typeface="Times New Roman" pitchFamily="16" charset="0"/>
              </a:rPr>
              <a:t>социальное положение</a:t>
            </a:r>
            <a:r>
              <a:rPr lang="ru-RU" i="1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(больше вероятность конфликтов при наличии маргиналов);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6" charset="0"/>
              </a:rPr>
              <a:t>5.</a:t>
            </a:r>
            <a:r>
              <a:rPr lang="ru-RU" b="1" i="1" dirty="0" smtClean="0">
                <a:latin typeface="Times New Roman" pitchFamily="16" charset="0"/>
              </a:rPr>
              <a:t> уровень образования</a:t>
            </a:r>
            <a:r>
              <a:rPr lang="ru-RU" dirty="0" smtClean="0">
                <a:latin typeface="Times New Roman" pitchFamily="16" charset="0"/>
              </a:rPr>
              <a:t> (необразованные люди легче мотивируются);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6" charset="0"/>
              </a:rPr>
              <a:t>6. </a:t>
            </a:r>
            <a:r>
              <a:rPr lang="ru-RU" b="1" i="1" dirty="0" smtClean="0">
                <a:latin typeface="Times New Roman" pitchFamily="16" charset="0"/>
              </a:rPr>
              <a:t>политические взгляды</a:t>
            </a:r>
            <a:r>
              <a:rPr lang="ru-RU" dirty="0" smtClean="0">
                <a:latin typeface="Times New Roman" pitchFamily="16" charset="0"/>
              </a:rPr>
              <a:t> (конфликтность выше у радикалов).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Причины конфликтов 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83177" y="3873008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17863" y="1345344"/>
            <a:ext cx="6921501" cy="857250"/>
            <a:chOff x="1248" y="2030"/>
            <a:chExt cx="4360" cy="54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38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Различные интересы, ценности, потребности.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17862" y="2157420"/>
            <a:ext cx="5105400" cy="831850"/>
            <a:chOff x="1248" y="2640"/>
            <a:chExt cx="3216" cy="52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2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Нарушенные отношения.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30925" y="2944096"/>
            <a:ext cx="5105400" cy="830263"/>
            <a:chOff x="1248" y="3214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6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Внутри личностные проблемы.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70114" y="4811813"/>
            <a:ext cx="6670676" cy="870530"/>
            <a:chOff x="1248" y="3230"/>
            <a:chExt cx="4202" cy="75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37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Недоразумения, недостаток информации.</a:t>
              </a:r>
            </a:p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103813" y="3789913"/>
            <a:ext cx="251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ru-RU" sz="2400" dirty="0" smtClean="0"/>
              <a:t>Разные ценности.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378823" y="5708795"/>
            <a:ext cx="8072439" cy="1201722"/>
            <a:chOff x="1248" y="3230"/>
            <a:chExt cx="5085" cy="1045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4612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Большая пространственная близость или удаленность.</a:t>
              </a:r>
            </a:p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338" name="Picture 2" descr="http://www.opengaz.ru/sites/www.opengaz.ru/files/u353/key-reasons-for-the-breakdown-of-church-u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340" y="2073729"/>
            <a:ext cx="3552340" cy="2664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Субъектами межнациональных конфликтов являются этнические общности.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6979" y="1762995"/>
            <a:ext cx="4172170" cy="4351338"/>
          </a:xfrm>
        </p:spPr>
        <p:txBody>
          <a:bodyPr/>
          <a:lstStyle/>
          <a:p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17" y="1654763"/>
            <a:ext cx="42005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53628" y="1818441"/>
            <a:ext cx="3814175" cy="438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just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/>
              <a:t>Национальная (этническая) общность </a:t>
            </a:r>
            <a:r>
              <a:rPr lang="ru-RU" sz="2800" dirty="0" smtClean="0"/>
              <a:t>— разновидность социальной группы, отличительными особенностями (признаками) которой являются общность языка, культуры, исторического прошлого.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разновидности социально-этнических общностей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ru-RU" sz="2000" b="1" i="1" dirty="0" smtClean="0">
                <a:latin typeface="Times New Roman" pitchFamily="16" charset="0"/>
              </a:rPr>
              <a:t>Племя </a:t>
            </a:r>
            <a:r>
              <a:rPr lang="ru-RU" sz="2000" dirty="0" smtClean="0">
                <a:latin typeface="Times New Roman" pitchFamily="16" charset="0"/>
              </a:rPr>
              <a:t>— тип этнической общности, присущий преимущественно </a:t>
            </a:r>
            <a:r>
              <a:rPr lang="ru-RU" sz="2000" dirty="0" err="1" smtClean="0">
                <a:latin typeface="Times New Roman" pitchFamily="16" charset="0"/>
              </a:rPr>
              <a:t>первобытно-общинному</a:t>
            </a:r>
            <a:r>
              <a:rPr lang="ru-RU" sz="2000" dirty="0" smtClean="0">
                <a:latin typeface="Times New Roman" pitchFamily="16" charset="0"/>
              </a:rPr>
              <a:t> строю и основанный на кровном родстве (имело свою территорию и охватывало большое число родов и кланов).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ru-RU" sz="2000" i="1" dirty="0" smtClean="0">
                <a:latin typeface="Times New Roman" pitchFamily="16" charset="0"/>
              </a:rPr>
              <a:t>Род </a:t>
            </a:r>
            <a:r>
              <a:rPr lang="ru-RU" sz="2000" dirty="0" smtClean="0">
                <a:latin typeface="Times New Roman" pitchFamily="16" charset="0"/>
              </a:rPr>
              <a:t>— группа кровных родственников (по материнской или отцовской линии.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ru-RU" sz="2000" i="1" dirty="0" smtClean="0">
                <a:latin typeface="Times New Roman" pitchFamily="16" charset="0"/>
              </a:rPr>
              <a:t>Клан</a:t>
            </a:r>
            <a:r>
              <a:rPr lang="ru-RU" sz="2000" dirty="0" smtClean="0">
                <a:latin typeface="Times New Roman" pitchFamily="16" charset="0"/>
              </a:rPr>
              <a:t> — родовая община, которая является источником формирования племенной власти.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ru-RU" sz="2000" b="1" i="1" dirty="0" smtClean="0">
                <a:latin typeface="Times New Roman" pitchFamily="16" charset="0"/>
              </a:rPr>
              <a:t>	Народность</a:t>
            </a:r>
            <a:r>
              <a:rPr lang="ru-RU" sz="2000" dirty="0" smtClean="0">
                <a:latin typeface="Times New Roman" pitchFamily="16" charset="0"/>
              </a:rPr>
              <a:t> — тип этнической общности, которая возникает в период </a:t>
            </a:r>
            <a:r>
              <a:rPr lang="ru-RU" sz="2000" dirty="0" err="1" smtClean="0">
                <a:latin typeface="Times New Roman" pitchFamily="16" charset="0"/>
              </a:rPr>
              <a:t>родо-племенной</a:t>
            </a:r>
            <a:r>
              <a:rPr lang="ru-RU" sz="2000" dirty="0" smtClean="0">
                <a:latin typeface="Times New Roman" pitchFamily="16" charset="0"/>
              </a:rPr>
              <a:t> организации общества уже не кровнородственном родстве, а на территориальном единстве.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720725" algn="l"/>
                <a:tab pos="1444625" algn="l"/>
                <a:tab pos="2171700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5100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ru-RU" sz="2000" b="1" i="1" dirty="0" smtClean="0">
                <a:latin typeface="Times New Roman" pitchFamily="16" charset="0"/>
              </a:rPr>
              <a:t>	Нация </a:t>
            </a:r>
            <a:r>
              <a:rPr lang="ru-RU" sz="2000" dirty="0" smtClean="0">
                <a:latin typeface="Times New Roman" pitchFamily="16" charset="0"/>
              </a:rPr>
              <a:t>— этническая общность для которой характерны единство территории, экономической жизни, культуры, национального самосознания (возникает в период становления капиталистического строя и образования национальных государств).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            </a:t>
            </a:r>
            <a:r>
              <a:rPr lang="ru-RU" i="1" dirty="0" smtClean="0"/>
              <a:t>Этническое </a:t>
            </a:r>
            <a:r>
              <a:rPr lang="ru-RU" i="1" dirty="0" smtClean="0"/>
              <a:t>самосознание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чувство </a:t>
            </a:r>
            <a:r>
              <a:rPr lang="ru-RU" sz="2400" dirty="0" smtClean="0"/>
              <a:t>принадлежности к определенному этносу, осознание своего единства и отличия от других этнических групп.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ru-RU" dirty="0" smtClean="0"/>
              <a:t>Национальное </a:t>
            </a:r>
            <a:r>
              <a:rPr lang="ru-RU" dirty="0" smtClean="0"/>
              <a:t>самосознание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предполагает </a:t>
            </a:r>
            <a:r>
              <a:rPr lang="ru-RU" sz="2400" dirty="0" smtClean="0"/>
              <a:t>приверженность </a:t>
            </a:r>
            <a:r>
              <a:rPr lang="ru-RU" sz="2400" dirty="0" smtClean="0"/>
              <a:t>национальному языку, территории, культуре, чувство национальной гордости, а также существование определенных национальных стереотипов, аккумулирующих коллективный опыт  </a:t>
            </a:r>
            <a:r>
              <a:rPr lang="ru-RU" sz="2400" dirty="0" err="1" smtClean="0"/>
              <a:t>отно-шения</a:t>
            </a:r>
            <a:r>
              <a:rPr lang="ru-RU" sz="2400" dirty="0" smtClean="0"/>
              <a:t> к своей нации и другим этносам.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ru-RU" dirty="0" smtClean="0"/>
              <a:t>Этнические </a:t>
            </a:r>
            <a:r>
              <a:rPr lang="ru-RU" dirty="0" smtClean="0"/>
              <a:t>стереотипы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Совокупность упрощенных обобщений о группе индивидов, позволяющих распределять членов группы по категориям и воспринимать их шаблонно, согласно этим ожиданиям.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                  </a:t>
            </a:r>
            <a:r>
              <a:rPr lang="ru-RU" sz="3600" i="1" dirty="0" smtClean="0"/>
              <a:t>Национализм </a:t>
            </a:r>
            <a:r>
              <a:rPr lang="ru-RU" sz="3600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latin typeface="Times New Roman" pitchFamily="16" charset="0"/>
              </a:rPr>
              <a:t>1) - </a:t>
            </a:r>
            <a:r>
              <a:rPr lang="ru-RU" dirty="0" smtClean="0">
                <a:latin typeface="Times New Roman" pitchFamily="16" charset="0"/>
              </a:rPr>
              <a:t>чувство приверженности своей нации;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в </a:t>
            </a:r>
            <a:r>
              <a:rPr lang="ru-RU" dirty="0" err="1" smtClean="0">
                <a:latin typeface="Times New Roman" pitchFamily="16" charset="0"/>
              </a:rPr>
              <a:t>однонациональных</a:t>
            </a:r>
            <a:r>
              <a:rPr lang="ru-RU" dirty="0" smtClean="0">
                <a:latin typeface="Times New Roman" pitchFamily="16" charset="0"/>
              </a:rPr>
              <a:t> государствах совпадает с чувством патриотизма.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 2) - </a:t>
            </a:r>
            <a:r>
              <a:rPr lang="en-US" dirty="0" err="1" smtClean="0">
                <a:latin typeface="Times New Roman" pitchFamily="16" charset="0"/>
              </a:rPr>
              <a:t>особая</a:t>
            </a:r>
            <a:r>
              <a:rPr lang="en-US" dirty="0" smtClean="0">
                <a:latin typeface="Times New Roman" pitchFamily="16" charset="0"/>
              </a:rPr>
              <a:t>  </a:t>
            </a:r>
            <a:r>
              <a:rPr lang="en-US" dirty="0" err="1" smtClean="0">
                <a:latin typeface="Times New Roman" pitchFamily="16" charset="0"/>
              </a:rPr>
              <a:t>форма</a:t>
            </a:r>
            <a:r>
              <a:rPr lang="en-US" dirty="0" smtClean="0">
                <a:latin typeface="Times New Roman" pitchFamily="16" charset="0"/>
              </a:rPr>
              <a:t>  </a:t>
            </a:r>
            <a:r>
              <a:rPr lang="en-US" dirty="0" err="1" smtClean="0">
                <a:latin typeface="Times New Roman" pitchFamily="16" charset="0"/>
              </a:rPr>
              <a:t>идеологии</a:t>
            </a:r>
            <a:r>
              <a:rPr lang="en-US" dirty="0" smtClean="0">
                <a:latin typeface="Times New Roman" pitchFamily="16" charset="0"/>
              </a:rPr>
              <a:t> и </a:t>
            </a:r>
            <a:r>
              <a:rPr lang="en-US" dirty="0" err="1" smtClean="0">
                <a:latin typeface="Times New Roman" pitchFamily="16" charset="0"/>
              </a:rPr>
              <a:t>политики</a:t>
            </a:r>
            <a:r>
              <a:rPr lang="en-US" dirty="0" smtClean="0">
                <a:latin typeface="Times New Roman" pitchFamily="16" charset="0"/>
              </a:rPr>
              <a:t>, в </a:t>
            </a:r>
            <a:r>
              <a:rPr lang="en-US" dirty="0" err="1" smtClean="0">
                <a:latin typeface="Times New Roman" pitchFamily="16" charset="0"/>
              </a:rPr>
              <a:t>основе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которой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лежат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идеи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национальной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исключительности</a:t>
            </a:r>
            <a:r>
              <a:rPr lang="en-US" dirty="0" smtClean="0">
                <a:latin typeface="Times New Roman" pitchFamily="16" charset="0"/>
              </a:rPr>
              <a:t> и </a:t>
            </a:r>
            <a:r>
              <a:rPr lang="en-US" dirty="0" err="1" smtClean="0">
                <a:latin typeface="Times New Roman" pitchFamily="16" charset="0"/>
              </a:rPr>
              <a:t>национального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превосходства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r>
              <a:rPr lang="ru-RU" dirty="0" smtClean="0"/>
              <a:t>Б</a:t>
            </a:r>
            <a:r>
              <a:rPr lang="ru-RU" dirty="0" smtClean="0"/>
              <a:t>. </a:t>
            </a:r>
            <a:r>
              <a:rPr lang="ru-RU" dirty="0" err="1" smtClean="0"/>
              <a:t>Шейфер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en-US" dirty="0" smtClean="0"/>
              <a:t>          </a:t>
            </a:r>
            <a:r>
              <a:rPr lang="ru-RU" dirty="0" smtClean="0"/>
              <a:t>5 </a:t>
            </a:r>
            <a:r>
              <a:rPr lang="ru-RU" dirty="0" smtClean="0"/>
              <a:t>ступеней национализма: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Times New Roman" pitchFamily="16" charset="0"/>
              </a:rPr>
              <a:t>) любовь к общей земле, расе, языку, истории, культуре;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Times New Roman" pitchFamily="16" charset="0"/>
              </a:rPr>
              <a:t>2) стремление к политической независимости, безопасности нации, которая есть цель в себе, высшая форма общественного единства;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Times New Roman" pitchFamily="16" charset="0"/>
              </a:rPr>
              <a:t>3) преданность нации и своему народу;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Times New Roman" pitchFamily="16" charset="0"/>
              </a:rPr>
              <a:t>4) представление, что индивиды живут исключительно для нации, которая есть цель в себе и высшая форма общественного единства;</a:t>
            </a: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latin typeface="Times New Roman" pitchFamily="16" charset="0"/>
            </a:endParaRPr>
          </a:p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Times New Roman" pitchFamily="16" charset="0"/>
              </a:rPr>
              <a:t>5) данная нация должна быть господствующей и для достижения в праве совершать агрессивные 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ru-RU" dirty="0" smtClean="0"/>
              <a:t>Межконфессиональный </a:t>
            </a:r>
            <a:r>
              <a:rPr lang="ru-RU" dirty="0" smtClean="0"/>
              <a:t>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конфликт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между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группами</a:t>
            </a:r>
            <a:r>
              <a:rPr lang="en-US" sz="2400" dirty="0" smtClean="0"/>
              <a:t>, </a:t>
            </a:r>
            <a:r>
              <a:rPr lang="en-US" sz="2400" dirty="0" err="1" smtClean="0"/>
              <a:t>относящимися</a:t>
            </a:r>
            <a:r>
              <a:rPr lang="en-US" sz="2400" dirty="0" smtClean="0"/>
              <a:t> к </a:t>
            </a:r>
            <a:r>
              <a:rPr lang="en-US" sz="2400" dirty="0" err="1" smtClean="0"/>
              <a:t>разным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конфессиям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имеющими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разные</a:t>
            </a:r>
            <a:r>
              <a:rPr lang="en-US" sz="2400" dirty="0" smtClean="0"/>
              <a:t> </a:t>
            </a:r>
            <a:r>
              <a:rPr lang="en-US" sz="2400" dirty="0" err="1" smtClean="0"/>
              <a:t>религиозные</a:t>
            </a:r>
            <a:r>
              <a:rPr lang="en-US" sz="2400" dirty="0" smtClean="0"/>
              <a:t> </a:t>
            </a:r>
            <a:r>
              <a:rPr lang="en-US" sz="2400" dirty="0" err="1" smtClean="0"/>
              <a:t>убеждения</a:t>
            </a:r>
            <a:r>
              <a:rPr lang="en-US" sz="2400" dirty="0" smtClean="0"/>
              <a:t>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Естественные формы урегулирования межнациональных конфликтов, складывающиеся в результате того или иного типа взаимодействия с </a:t>
            </a:r>
            <a:r>
              <a:rPr lang="ru-RU" sz="3600" dirty="0" err="1" smtClean="0"/>
              <a:t>инокультурной</a:t>
            </a:r>
            <a:r>
              <a:rPr lang="ru-RU" sz="3600" dirty="0" smtClean="0"/>
              <a:t> средой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31299"/>
            <a:ext cx="7886700" cy="3145664"/>
          </a:xfrm>
        </p:spPr>
        <p:txBody>
          <a:bodyPr/>
          <a:lstStyle/>
          <a:p>
            <a:pPr indent="-339725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1. </a:t>
            </a:r>
            <a:r>
              <a:rPr lang="ru-RU" dirty="0" err="1" smtClean="0">
                <a:latin typeface="Times New Roman" pitchFamily="16" charset="0"/>
              </a:rPr>
              <a:t>геттоизация</a:t>
            </a:r>
            <a:r>
              <a:rPr lang="ru-RU" dirty="0" smtClean="0">
                <a:latin typeface="Times New Roman" pitchFamily="16" charset="0"/>
              </a:rPr>
              <a:t>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2. ассимиляция;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3. культурный обмен и взаимодействие;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4. частичная ассимиляция;</a:t>
            </a:r>
          </a:p>
          <a:p>
            <a:pPr indent="-339725" algn="just">
              <a:lnSpc>
                <a:spcPct val="14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</a:rPr>
              <a:t>5. культурная колонизация.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ru-RU" dirty="0" smtClean="0"/>
              <a:t>Прогнозирование </a:t>
            </a:r>
            <a:r>
              <a:rPr lang="ru-RU" dirty="0" smtClean="0"/>
              <a:t>межэтнических </a:t>
            </a:r>
            <a:r>
              <a:rPr lang="en-US" dirty="0" smtClean="0"/>
              <a:t>                          </a:t>
            </a:r>
            <a:r>
              <a:rPr lang="ru-RU" dirty="0" smtClean="0"/>
              <a:t>конфликтов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39725" algn="just">
              <a:lnSpc>
                <a:spcPct val="95000"/>
              </a:lnSpc>
              <a:buSzPct val="45000"/>
              <a:buFont typeface="Wingdings" charset="2"/>
              <a:buChar char="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6" charset="0"/>
              </a:rPr>
              <a:t> постоянное взаимодействие по всем </a:t>
            </a:r>
          </a:p>
          <a:p>
            <a:pPr marL="341313" indent="-339725" algn="just">
              <a:lnSpc>
                <a:spcPct val="95000"/>
              </a:lnSpc>
              <a:buClrTx/>
              <a:buSzPct val="45000"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6" charset="0"/>
              </a:rPr>
              <a:t>коммуникационным	каналам с этническими диаспорами.</a:t>
            </a:r>
          </a:p>
          <a:p>
            <a:pPr marL="341313" indent="-339725" algn="just">
              <a:lnSpc>
                <a:spcPct val="95000"/>
              </a:lnSpc>
              <a:buSzPct val="45000"/>
              <a:buFont typeface="Wingdings" charset="2"/>
              <a:buChar char="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6" charset="0"/>
              </a:rPr>
              <a:t> работа с лидерами диаспор; </a:t>
            </a:r>
          </a:p>
          <a:p>
            <a:pPr marL="341313" indent="-339725" algn="just">
              <a:lnSpc>
                <a:spcPct val="95000"/>
              </a:lnSpc>
              <a:buSzPct val="45000"/>
              <a:buFont typeface="Wingdings" charset="2"/>
              <a:buChar char="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6" charset="0"/>
              </a:rPr>
              <a:t> анализ общественного мнения; </a:t>
            </a:r>
          </a:p>
          <a:p>
            <a:pPr marL="341313" indent="-339725" algn="just">
              <a:lnSpc>
                <a:spcPct val="95000"/>
              </a:lnSpc>
              <a:buSzPct val="45000"/>
              <a:buFont typeface="Wingdings" charset="2"/>
              <a:buChar char="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6" charset="0"/>
              </a:rPr>
              <a:t> знание ранних симптомов межгрупповых конфликтов	в их латентной фазе (</a:t>
            </a:r>
            <a:r>
              <a:rPr lang="ru-RU" sz="1800" dirty="0" smtClean="0">
                <a:latin typeface="Times New Roman" pitchFamily="16" charset="0"/>
              </a:rPr>
              <a:t>критические высказывания в адрес других групп, усиление идентификации «Мы» с акцентом на противопоставление «Они» и т. п.</a:t>
            </a:r>
            <a:r>
              <a:rPr lang="ru-RU" dirty="0" smtClean="0">
                <a:latin typeface="Times New Roman" pitchFamily="16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Типы школьных конфликтов: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4578402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051" y="1606604"/>
            <a:ext cx="5105400" cy="1597026"/>
            <a:chOff x="1248" y="2030"/>
            <a:chExt cx="3216" cy="1006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192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/>
                <a:t>Между учениками.</a:t>
              </a:r>
            </a:p>
            <a:p>
              <a:endParaRPr lang="ru-RU" sz="2400" dirty="0" smtClean="0"/>
            </a:p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78674" y="2601560"/>
            <a:ext cx="5129213" cy="1571626"/>
            <a:chOff x="1248" y="2640"/>
            <a:chExt cx="3231" cy="99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76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Между учениками и учителями.</a:t>
              </a:r>
            </a:p>
            <a:p>
              <a:endParaRPr lang="ru-RU" sz="2400" dirty="0" smtClean="0"/>
            </a:p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0925" y="3531925"/>
            <a:ext cx="5105400" cy="830263"/>
            <a:chOff x="1248" y="3214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1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17863" y="5634774"/>
            <a:ext cx="7429501" cy="1201738"/>
            <a:chOff x="1248" y="3230"/>
            <a:chExt cx="4680" cy="75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21" y="3231"/>
              <a:ext cx="420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Конфликты между учителями и администрацией.</a:t>
              </a:r>
            </a:p>
            <a:p>
              <a:endParaRPr lang="ru-RU" sz="2400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038499" y="4521433"/>
            <a:ext cx="5819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Конфликты в самом коллективе педагогов – между учителями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gray">
          <a:xfrm>
            <a:off x="1038633" y="3565442"/>
            <a:ext cx="57409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/>
              <a:t>Между учителями и родителями.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odessamedia.net/upload/articles/2017-03-17/ab30196671bb5260bd315f11f465ce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0536" y="901337"/>
            <a:ext cx="3324497" cy="2216331"/>
          </a:xfrm>
          <a:prstGeom prst="rect">
            <a:avLst/>
          </a:prstGeom>
          <a:noFill/>
        </p:spPr>
      </p:pic>
      <p:pic>
        <p:nvPicPr>
          <p:cNvPr id="13316" name="Picture 4" descr="http://hitech-news.ru/wp-content/uploads/2016/09/1472831038_40719900.jpg"/>
          <p:cNvPicPr>
            <a:picLocks noChangeAspect="1" noChangeArrowheads="1"/>
          </p:cNvPicPr>
          <p:nvPr/>
        </p:nvPicPr>
        <p:blipFill>
          <a:blip r:embed="rId3" cstate="print"/>
          <a:srcRect l="21506" t="11970" r="19294"/>
          <a:stretch>
            <a:fillRect/>
          </a:stretch>
        </p:blipFill>
        <p:spPr bwMode="auto">
          <a:xfrm>
            <a:off x="6766560" y="3558797"/>
            <a:ext cx="2194560" cy="218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ru-RU" dirty="0" smtClean="0"/>
              <a:t>Важное </a:t>
            </a:r>
            <a:r>
              <a:rPr lang="ru-RU" dirty="0" smtClean="0"/>
              <a:t>значение имеет работа по: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dirty="0" smtClean="0">
                <a:latin typeface="Times New Roman" pitchFamily="16" charset="0"/>
              </a:rPr>
              <a:t>- </a:t>
            </a:r>
            <a:r>
              <a:rPr lang="en-US" dirty="0" err="1" smtClean="0">
                <a:latin typeface="Times New Roman" pitchFamily="16" charset="0"/>
              </a:rPr>
              <a:t>изменению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ценностных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ориентаций</a:t>
            </a:r>
            <a:r>
              <a:rPr lang="en-US" dirty="0" smtClean="0">
                <a:latin typeface="Times New Roman" pitchFamily="16" charset="0"/>
              </a:rPr>
              <a:t> в </a:t>
            </a:r>
            <a:r>
              <a:rPr lang="en-US" dirty="0" err="1" smtClean="0">
                <a:latin typeface="Times New Roman" pitchFamily="16" charset="0"/>
              </a:rPr>
              <a:t>направлении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повышения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уважения</a:t>
            </a:r>
            <a:r>
              <a:rPr lang="en-US" dirty="0" smtClean="0">
                <a:latin typeface="Times New Roman" pitchFamily="16" charset="0"/>
              </a:rPr>
              <a:t> к </a:t>
            </a:r>
            <a:r>
              <a:rPr lang="en-US" dirty="0" err="1" smtClean="0">
                <a:latin typeface="Times New Roman" pitchFamily="16" charset="0"/>
              </a:rPr>
              <a:t>правам</a:t>
            </a:r>
            <a:r>
              <a:rPr lang="en-US" dirty="0" smtClean="0">
                <a:latin typeface="Times New Roman" pitchFamily="16" charset="0"/>
              </a:rPr>
              <a:t> и </a:t>
            </a:r>
            <a:r>
              <a:rPr lang="en-US" dirty="0" err="1" smtClean="0">
                <a:latin typeface="Times New Roman" pitchFamily="16" charset="0"/>
              </a:rPr>
              <a:t>свободам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личности</a:t>
            </a:r>
            <a:r>
              <a:rPr lang="en-US" dirty="0" smtClean="0">
                <a:latin typeface="Times New Roman" pitchFamily="16" charset="0"/>
              </a:rPr>
              <a:t>, </a:t>
            </a:r>
            <a:r>
              <a:rPr lang="en-US" dirty="0" err="1" smtClean="0">
                <a:latin typeface="Times New Roman" pitchFamily="16" charset="0"/>
              </a:rPr>
              <a:t>доброжелательности</a:t>
            </a:r>
            <a:r>
              <a:rPr lang="en-US" dirty="0" smtClean="0">
                <a:latin typeface="Times New Roman" pitchFamily="16" charset="0"/>
              </a:rPr>
              <a:t>	 в </a:t>
            </a:r>
            <a:r>
              <a:rPr lang="en-US" dirty="0" err="1" smtClean="0">
                <a:latin typeface="Times New Roman" pitchFamily="16" charset="0"/>
              </a:rPr>
              <a:t>отношениях</a:t>
            </a:r>
            <a:r>
              <a:rPr lang="en-US" dirty="0" smtClean="0">
                <a:latin typeface="Times New Roman" pitchFamily="16" charset="0"/>
              </a:rPr>
              <a:t>; </a:t>
            </a:r>
          </a:p>
          <a:p>
            <a:pPr indent="-341313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dirty="0" smtClean="0">
                <a:latin typeface="Times New Roman" pitchFamily="16" charset="0"/>
              </a:rPr>
              <a:t>-   </a:t>
            </a:r>
            <a:r>
              <a:rPr lang="en-US" dirty="0" err="1" smtClean="0">
                <a:latin typeface="Times New Roman" pitchFamily="16" charset="0"/>
              </a:rPr>
              <a:t>укреплению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доверия</a:t>
            </a:r>
            <a:r>
              <a:rPr lang="en-US" dirty="0" smtClean="0">
                <a:latin typeface="Times New Roman" pitchFamily="16" charset="0"/>
              </a:rPr>
              <a:t>; </a:t>
            </a:r>
          </a:p>
          <a:p>
            <a:pPr indent="-341313" algn="just">
              <a:lnSpc>
                <a:spcPct val="95000"/>
              </a:lnSpc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dirty="0" smtClean="0">
                <a:latin typeface="Times New Roman" pitchFamily="16" charset="0"/>
              </a:rPr>
              <a:t>- </a:t>
            </a:r>
            <a:r>
              <a:rPr lang="en-US" dirty="0" err="1" smtClean="0">
                <a:latin typeface="Times New Roman" pitchFamily="16" charset="0"/>
              </a:rPr>
              <a:t>борьбе</a:t>
            </a:r>
            <a:r>
              <a:rPr lang="en-US" dirty="0" smtClean="0">
                <a:latin typeface="Times New Roman" pitchFamily="16" charset="0"/>
              </a:rPr>
              <a:t> с </a:t>
            </a:r>
            <a:r>
              <a:rPr lang="en-US" dirty="0" err="1" smtClean="0">
                <a:latin typeface="Times New Roman" pitchFamily="16" charset="0"/>
              </a:rPr>
              <a:t>насилием</a:t>
            </a:r>
            <a:r>
              <a:rPr lang="en-US" dirty="0" smtClean="0">
                <a:latin typeface="Times New Roman" pitchFamily="16" charset="0"/>
              </a:rPr>
              <a:t> и </a:t>
            </a:r>
            <a:r>
              <a:rPr lang="en-US" dirty="0" err="1" smtClean="0">
                <a:latin typeface="Times New Roman" pitchFamily="16" charset="0"/>
              </a:rPr>
              <a:t>нетерпимостью</a:t>
            </a:r>
            <a:r>
              <a:rPr lang="en-US" dirty="0" smtClean="0">
                <a:latin typeface="Times New Roman" pitchFamily="16" charset="0"/>
              </a:rPr>
              <a:t>, т. е. </a:t>
            </a:r>
            <a:r>
              <a:rPr lang="en-US" dirty="0" err="1" smtClean="0">
                <a:latin typeface="Times New Roman" pitchFamily="16" charset="0"/>
              </a:rPr>
              <a:t>изживанием</a:t>
            </a:r>
            <a:r>
              <a:rPr lang="en-US" dirty="0" smtClean="0">
                <a:latin typeface="Times New Roman" pitchFamily="16" charset="0"/>
              </a:rPr>
              <a:t> «</a:t>
            </a:r>
            <a:r>
              <a:rPr lang="en-US" dirty="0" err="1" smtClean="0">
                <a:latin typeface="Times New Roman" pitchFamily="16" charset="0"/>
              </a:rPr>
              <a:t>субкультуры</a:t>
            </a:r>
            <a:r>
              <a:rPr lang="en-US" dirty="0" smtClean="0">
                <a:latin typeface="Times New Roman" pitchFamily="16" charset="0"/>
              </a:rPr>
              <a:t> </a:t>
            </a:r>
            <a:r>
              <a:rPr lang="en-US" dirty="0" err="1" smtClean="0">
                <a:latin typeface="Times New Roman" pitchFamily="16" charset="0"/>
              </a:rPr>
              <a:t>насилия</a:t>
            </a:r>
            <a:r>
              <a:rPr lang="en-US" dirty="0" smtClean="0">
                <a:latin typeface="Times New Roman" pitchFamily="16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Предупреждение межэтнических и межконфессиональных конфликтов на психологическом уровне: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latin typeface="Times New Roman" pitchFamily="16" charset="0"/>
              </a:rPr>
              <a:t> -  </a:t>
            </a:r>
            <a:r>
              <a:rPr lang="en-US" sz="2400" dirty="0" err="1" smtClean="0">
                <a:latin typeface="Times New Roman" pitchFamily="16" charset="0"/>
              </a:rPr>
              <a:t>воздействие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выдвижение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контр-мотивов</a:t>
            </a:r>
            <a:r>
              <a:rPr lang="en-US" sz="2400" dirty="0" smtClean="0">
                <a:latin typeface="Times New Roman" pitchFamily="16" charset="0"/>
              </a:rPr>
              <a:t>, </a:t>
            </a:r>
            <a:r>
              <a:rPr lang="en-US" sz="2400" dirty="0" err="1" smtClean="0">
                <a:latin typeface="Times New Roman" pitchFamily="16" charset="0"/>
              </a:rPr>
              <a:t>которые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могут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заблокировать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первоначальные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агрессивные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намерения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конфликтующих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сторон</a:t>
            </a:r>
            <a:r>
              <a:rPr lang="en-US" sz="2400" dirty="0" smtClean="0">
                <a:latin typeface="Times New Roman" pitchFamily="16" charset="0"/>
              </a:rPr>
              <a:t>.	</a:t>
            </a:r>
          </a:p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latin typeface="Times New Roman" pitchFamily="16" charset="0"/>
              </a:rPr>
              <a:t>-  в </a:t>
            </a:r>
            <a:r>
              <a:rPr lang="en-US" sz="2400" dirty="0" err="1" smtClean="0">
                <a:latin typeface="Times New Roman" pitchFamily="16" charset="0"/>
              </a:rPr>
              <a:t>условиях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конкретного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конфликта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целесообразно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работать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над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изменением</a:t>
            </a:r>
            <a:r>
              <a:rPr lang="en-US" sz="2400" dirty="0" smtClean="0">
                <a:latin typeface="Times New Roman" pitchFamily="16" charset="0"/>
              </a:rPr>
              <a:t>  </a:t>
            </a:r>
            <a:r>
              <a:rPr lang="en-US" sz="2400" dirty="0" err="1" smtClean="0">
                <a:latin typeface="Times New Roman" pitchFamily="16" charset="0"/>
              </a:rPr>
              <a:t>индивидуального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отношения</a:t>
            </a:r>
            <a:r>
              <a:rPr lang="en-US" sz="2400" dirty="0" smtClean="0">
                <a:latin typeface="Times New Roman" pitchFamily="16" charset="0"/>
              </a:rPr>
              <a:t> к </a:t>
            </a:r>
            <a:r>
              <a:rPr lang="en-US" sz="2400" dirty="0" err="1" smtClean="0">
                <a:latin typeface="Times New Roman" pitchFamily="16" charset="0"/>
              </a:rPr>
              <a:t>проблемной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ситуации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поведению</a:t>
            </a:r>
            <a:r>
              <a:rPr lang="en-US" sz="2400" dirty="0" smtClean="0">
                <a:latin typeface="Times New Roman" pitchFamily="16" charset="0"/>
              </a:rPr>
              <a:t> в </a:t>
            </a:r>
            <a:r>
              <a:rPr lang="en-US" sz="2400" dirty="0" err="1" smtClean="0">
                <a:latin typeface="Times New Roman" pitchFamily="16" charset="0"/>
              </a:rPr>
              <a:t>ней</a:t>
            </a:r>
            <a:r>
              <a:rPr lang="en-US" sz="2400" dirty="0" smtClean="0">
                <a:latin typeface="Times New Roman" pitchFamily="16" charset="0"/>
              </a:rPr>
              <a:t>, а </a:t>
            </a:r>
            <a:r>
              <a:rPr lang="en-US" sz="2400" dirty="0" err="1" smtClean="0">
                <a:latin typeface="Times New Roman" pitchFamily="16" charset="0"/>
              </a:rPr>
              <a:t>также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воздействуя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на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состояние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поведение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оппонентов</a:t>
            </a:r>
            <a:r>
              <a:rPr lang="en-US" sz="2400" dirty="0" smtClean="0">
                <a:latin typeface="Times New Roman" pitchFamily="16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u="sng" dirty="0" smtClean="0">
                <a:latin typeface="Times New Roman" pitchFamily="16" charset="0"/>
              </a:rPr>
              <a:t>Задачи </a:t>
            </a:r>
            <a:r>
              <a:rPr lang="en-US" sz="2400" b="1" i="1" u="sng" dirty="0" err="1" smtClean="0">
                <a:latin typeface="Times New Roman" pitchFamily="16" charset="0"/>
              </a:rPr>
              <a:t>медиатора</a:t>
            </a:r>
            <a:r>
              <a:rPr lang="en-US" sz="2400" b="1" i="1" u="sng" dirty="0" smtClean="0">
                <a:latin typeface="Times New Roman" pitchFamily="16" charset="0"/>
              </a:rPr>
              <a:t>:</a:t>
            </a:r>
          </a:p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latin typeface="Times New Roman" pitchFamily="16" charset="0"/>
              </a:rPr>
              <a:t>-  </a:t>
            </a:r>
            <a:r>
              <a:rPr lang="en-US" sz="2400" dirty="0" err="1" smtClean="0">
                <a:latin typeface="Times New Roman" pitchFamily="16" charset="0"/>
              </a:rPr>
              <a:t>управление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процессом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переговоров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без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вмешательства</a:t>
            </a:r>
            <a:r>
              <a:rPr lang="en-US" sz="2400" dirty="0" smtClean="0">
                <a:latin typeface="Times New Roman" pitchFamily="16" charset="0"/>
              </a:rPr>
              <a:t> в </a:t>
            </a:r>
            <a:r>
              <a:rPr lang="en-US" sz="2400" dirty="0" err="1" smtClean="0">
                <a:latin typeface="Times New Roman" pitchFamily="16" charset="0"/>
              </a:rPr>
              <a:t>его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содержание</a:t>
            </a:r>
            <a:r>
              <a:rPr lang="en-US" sz="2400" dirty="0" smtClean="0">
                <a:latin typeface="Times New Roman" pitchFamily="16" charset="0"/>
              </a:rPr>
              <a:t>. </a:t>
            </a:r>
          </a:p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latin typeface="Times New Roman" pitchFamily="16" charset="0"/>
              </a:rPr>
              <a:t>- </a:t>
            </a:r>
            <a:r>
              <a:rPr lang="en-US" sz="2400" dirty="0" err="1" smtClean="0">
                <a:latin typeface="Times New Roman" pitchFamily="16" charset="0"/>
              </a:rPr>
              <a:t>побуждение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сторон</a:t>
            </a:r>
            <a:r>
              <a:rPr lang="en-US" sz="2400" dirty="0" smtClean="0">
                <a:latin typeface="Times New Roman" pitchFamily="16" charset="0"/>
              </a:rPr>
              <a:t> к </a:t>
            </a:r>
            <a:r>
              <a:rPr lang="en-US" sz="2400" dirty="0" err="1" smtClean="0">
                <a:latin typeface="Times New Roman" pitchFamily="16" charset="0"/>
              </a:rPr>
              <a:t>самостоятельному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поиску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принятию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вариантов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решения</a:t>
            </a:r>
            <a:r>
              <a:rPr lang="en-US" sz="2400" dirty="0" smtClean="0">
                <a:latin typeface="Times New Roman" pitchFamily="16" charset="0"/>
              </a:rPr>
              <a:t>;</a:t>
            </a:r>
          </a:p>
          <a:p>
            <a:pPr indent="-341313" algn="just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latin typeface="Times New Roman" pitchFamily="16" charset="0"/>
              </a:rPr>
              <a:t>-  </a:t>
            </a:r>
            <a:r>
              <a:rPr lang="en-US" sz="2400" dirty="0" err="1" smtClean="0">
                <a:latin typeface="Times New Roman" pitchFamily="16" charset="0"/>
              </a:rPr>
              <a:t>медиатор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обеспечивает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добровольность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равноправие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их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участия</a:t>
            </a:r>
            <a:r>
              <a:rPr lang="en-US" sz="2400" dirty="0" smtClean="0">
                <a:latin typeface="Times New Roman" pitchFamily="16" charset="0"/>
              </a:rPr>
              <a:t> в </a:t>
            </a:r>
            <a:r>
              <a:rPr lang="en-US" sz="2400" dirty="0" err="1" smtClean="0">
                <a:latin typeface="Times New Roman" pitchFamily="16" charset="0"/>
              </a:rPr>
              <a:t>переговорах</a:t>
            </a:r>
            <a:r>
              <a:rPr lang="en-US" sz="2400" dirty="0" smtClean="0">
                <a:latin typeface="Times New Roman" pitchFamily="16" charset="0"/>
              </a:rPr>
              <a:t>, </a:t>
            </a:r>
            <a:r>
              <a:rPr lang="en-US" sz="2400" dirty="0" err="1" smtClean="0">
                <a:latin typeface="Times New Roman" pitchFamily="16" charset="0"/>
              </a:rPr>
              <a:t>учет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интересов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каждой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из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сторон</a:t>
            </a:r>
            <a:r>
              <a:rPr lang="en-US" sz="2400" dirty="0" smtClean="0">
                <a:latin typeface="Times New Roman" pitchFamily="16" charset="0"/>
              </a:rPr>
              <a:t> и </a:t>
            </a:r>
            <a:r>
              <a:rPr lang="en-US" sz="2400" dirty="0" err="1" smtClean="0">
                <a:latin typeface="Times New Roman" pitchFamily="16" charset="0"/>
              </a:rPr>
              <a:t>реалистичность</a:t>
            </a:r>
            <a:r>
              <a:rPr lang="en-US" sz="2400" dirty="0" smtClean="0">
                <a:latin typeface="Times New Roman" pitchFamily="16" charset="0"/>
              </a:rPr>
              <a:t> </a:t>
            </a:r>
            <a:r>
              <a:rPr lang="en-US" sz="2400" dirty="0" err="1" smtClean="0">
                <a:latin typeface="Times New Roman" pitchFamily="16" charset="0"/>
              </a:rPr>
              <a:t>соглашения</a:t>
            </a:r>
            <a:r>
              <a:rPr lang="en-US" sz="2400" dirty="0" smtClean="0">
                <a:latin typeface="Times New Roman" pitchFamily="1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36914"/>
            <a:ext cx="8961120" cy="5159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Стратегии выхода из конфликта: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1735" y="1684979"/>
            <a:ext cx="5105400" cy="857250"/>
            <a:chOff x="1248" y="2030"/>
            <a:chExt cx="3216" cy="54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18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Стратегия избегания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818326" y="2443267"/>
            <a:ext cx="5105400" cy="831850"/>
            <a:chOff x="1248" y="2640"/>
            <a:chExt cx="3216" cy="5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55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Приспособление к конфликту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7411" y="3296025"/>
            <a:ext cx="5105400" cy="830263"/>
            <a:chOff x="1248" y="3214"/>
            <a:chExt cx="3216" cy="52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680" y="3214"/>
              <a:ext cx="21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Стратегия соревнования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9458" name="AutoShape 2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ourcecodes.website/items/10/06/42/90/44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www.anekdot.ru/i/caricatures/normal/12/10/15/za-stolom-peregovo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3487781" y="4306259"/>
            <a:ext cx="5105400" cy="857250"/>
            <a:chOff x="1248" y="2030"/>
            <a:chExt cx="3216" cy="540"/>
          </a:xfrm>
        </p:grpSpPr>
        <p:sp>
          <p:nvSpPr>
            <p:cNvPr id="2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gray">
            <a:xfrm>
              <a:off x="1713" y="2047"/>
              <a:ext cx="208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Стратегия компромисса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1514909" y="5351930"/>
            <a:ext cx="5105400" cy="555625"/>
            <a:chOff x="1248" y="2640"/>
            <a:chExt cx="3216" cy="35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gray">
            <a:xfrm>
              <a:off x="1713" y="2641"/>
              <a:ext cx="23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Стратегия взаимодействия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6914"/>
            <a:ext cx="4805499" cy="5159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Медиация – технология решения конфликта с участием нейтральной третьей стороны. </a:t>
            </a:r>
          </a:p>
          <a:p>
            <a:pPr>
              <a:buNone/>
            </a:pPr>
            <a:r>
              <a:rPr lang="ru-RU" sz="2400" dirty="0" smtClean="0"/>
              <a:t>  Восстановительная медиация – это процесс, в котором медиатор создает условия для восстановления способности людей понимать друг друга и договариваться о приемлемых для них и общества вариантах разрешения конфликтных и даже криминальных ситуаций.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12304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Медиация: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1266" name="Picture 2" descr="http://veduga1111.ucoz.ru/kartinri_anime/5932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7878" y="2495005"/>
            <a:ext cx="3881804" cy="348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97726"/>
            <a:ext cx="7391944" cy="51990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/>
              <a:t>В чем отличие медиатора от судьи?</a:t>
            </a:r>
          </a:p>
          <a:p>
            <a:pPr>
              <a:buNone/>
            </a:pPr>
            <a:r>
              <a:rPr lang="ru-RU" sz="2400" dirty="0" smtClean="0"/>
              <a:t>Медиатор не вправе:</a:t>
            </a:r>
          </a:p>
          <a:p>
            <a:pPr lvl="0"/>
            <a:r>
              <a:rPr lang="ru-RU" sz="2400" dirty="0" smtClean="0"/>
              <a:t>Судить</a:t>
            </a:r>
          </a:p>
          <a:p>
            <a:pPr lvl="0"/>
            <a:r>
              <a:rPr lang="ru-RU" sz="2400" dirty="0" smtClean="0"/>
              <a:t>Примирять</a:t>
            </a:r>
          </a:p>
          <a:p>
            <a:pPr lvl="0"/>
            <a:r>
              <a:rPr lang="ru-RU" sz="2400" dirty="0" smtClean="0"/>
              <a:t>Делать заключения</a:t>
            </a:r>
          </a:p>
          <a:p>
            <a:pPr lvl="0"/>
            <a:r>
              <a:rPr lang="ru-RU" sz="2400" dirty="0" smtClean="0"/>
              <a:t>Давать оценки</a:t>
            </a:r>
          </a:p>
          <a:p>
            <a:pPr lvl="0"/>
            <a:r>
              <a:rPr lang="ru-RU" sz="2400" dirty="0" smtClean="0"/>
              <a:t>Представлять сторонам проекты решения</a:t>
            </a:r>
          </a:p>
          <a:p>
            <a:pPr lvl="0"/>
            <a:r>
              <a:rPr lang="ru-RU" sz="2400" dirty="0" smtClean="0"/>
              <a:t>Принимать решение.</a:t>
            </a:r>
          </a:p>
          <a:p>
            <a:pPr>
              <a:buNone/>
            </a:pPr>
            <a:r>
              <a:rPr lang="ru-RU" sz="2400" dirty="0" smtClean="0"/>
              <a:t>   Медиация лучше суда, т.к. авторитарный способ решения конфликта затушевывает его, временно подавляет, остаются претензии, недовольства и они обязательно вырвутся наружу, спровоцируют новый конфликт.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1746" name="Picture 2" descr="http://images.myshared.ru/6/684065/slide_4.jpg"/>
          <p:cNvPicPr>
            <a:picLocks noChangeAspect="1" noChangeArrowheads="1"/>
          </p:cNvPicPr>
          <p:nvPr/>
        </p:nvPicPr>
        <p:blipFill>
          <a:blip r:embed="rId2" cstate="print"/>
          <a:srcRect l="4870" t="57319"/>
          <a:stretch>
            <a:fillRect/>
          </a:stretch>
        </p:blipFill>
        <p:spPr bwMode="auto">
          <a:xfrm>
            <a:off x="3613808" y="2220685"/>
            <a:ext cx="5138307" cy="172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2" y="400833"/>
            <a:ext cx="4794068" cy="62003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/>
              <a:t>В чем отличие медиатора от консультанта?</a:t>
            </a:r>
          </a:p>
          <a:p>
            <a:pPr lvl="0"/>
            <a:r>
              <a:rPr lang="ru-RU" sz="2400" dirty="0" smtClean="0"/>
              <a:t>Медиатор не старается разобраться в сути конфликта, а  помочь сторонам придти к решению, которое устроило бы все стороны.</a:t>
            </a:r>
          </a:p>
          <a:p>
            <a:pPr lvl="0"/>
            <a:r>
              <a:rPr lang="ru-RU" sz="2400" dirty="0" smtClean="0"/>
              <a:t>Помогает отделить конфликт от обеих сторон, для решения вопроса, который вызвал конфликт.</a:t>
            </a:r>
          </a:p>
          <a:p>
            <a:pPr lvl="0"/>
            <a:r>
              <a:rPr lang="ru-RU" sz="2400" dirty="0" smtClean="0"/>
              <a:t>Не придерживается точки зрения  ни одной из сторон участников конфликта, сохраняя беспристрастность и независимость.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2770" name="Picture 2" descr="http://2.bp.blogspot.com/-ZOPm8DhH4hg/VMfGcOyjENI/AAAAAAAAk5w/GXtQN0AefL0/s1600/procedimientos%2Bsolucion%2Bpacifica%2Bconflictos%2Bcolectivos.jpg"/>
          <p:cNvPicPr>
            <a:picLocks noChangeAspect="1" noChangeArrowheads="1"/>
          </p:cNvPicPr>
          <p:nvPr/>
        </p:nvPicPr>
        <p:blipFill>
          <a:blip r:embed="rId2" cstate="print"/>
          <a:srcRect l="18014" r="11733"/>
          <a:stretch>
            <a:fillRect/>
          </a:stretch>
        </p:blipFill>
        <p:spPr bwMode="auto">
          <a:xfrm>
            <a:off x="522514" y="2168435"/>
            <a:ext cx="2899954" cy="412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arprofmediator.ru/wp-content/uploads/2017/04/shutterstock_11007163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663" r="5783"/>
          <a:stretch>
            <a:fillRect/>
          </a:stretch>
        </p:blipFill>
        <p:spPr bwMode="auto">
          <a:xfrm>
            <a:off x="326571" y="1495424"/>
            <a:ext cx="8530046" cy="5362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7432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Принципы медиации: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822960" y="1515292"/>
            <a:ext cx="7106194" cy="4950822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Добровольность участия сторон.</a:t>
            </a:r>
          </a:p>
          <a:p>
            <a:pPr lvl="0"/>
            <a:r>
              <a:rPr lang="ru-RU" sz="4000" dirty="0" smtClean="0"/>
              <a:t>Информированность сторон.</a:t>
            </a:r>
          </a:p>
          <a:p>
            <a:pPr lvl="0"/>
            <a:r>
              <a:rPr lang="ru-RU" sz="4000" dirty="0" smtClean="0"/>
              <a:t>Нейтральность медиатора.</a:t>
            </a:r>
          </a:p>
          <a:p>
            <a:pPr lvl="0"/>
            <a:r>
              <a:rPr lang="ru-RU" sz="4000" dirty="0" smtClean="0"/>
              <a:t>Конфиденциальность процесса медиации.</a:t>
            </a:r>
          </a:p>
          <a:p>
            <a:pPr lvl="0"/>
            <a:r>
              <a:rPr lang="ru-RU" sz="4000" dirty="0" smtClean="0"/>
              <a:t>Ответственность сторон и медиатора.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1719</Words>
  <Application>Microsoft Office PowerPoint</Application>
  <PresentationFormat>Экран (4:3)</PresentationFormat>
  <Paragraphs>266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МЕДИАЦИЯ  – способ разрешения конфликтов в образовательном пространстве.</vt:lpstr>
      <vt:lpstr>Слайд 2</vt:lpstr>
      <vt:lpstr>Причины конфликтов :</vt:lpstr>
      <vt:lpstr>Типы школьных конфликтов:</vt:lpstr>
      <vt:lpstr>Стратегии выхода из конфликта:</vt:lpstr>
      <vt:lpstr>Медиация:</vt:lpstr>
      <vt:lpstr>Слайд 7</vt:lpstr>
      <vt:lpstr>Слайд 8</vt:lpstr>
      <vt:lpstr>Принципы медиации:</vt:lpstr>
      <vt:lpstr>Медиация в образовании:</vt:lpstr>
      <vt:lpstr>Основные положения:</vt:lpstr>
      <vt:lpstr>Задачи медиатора:</vt:lpstr>
      <vt:lpstr>               Стадии медиации</vt:lpstr>
      <vt:lpstr>Процедура медиации :</vt:lpstr>
      <vt:lpstr>Ход медиации:</vt:lpstr>
      <vt:lpstr>Ход медиации:</vt:lpstr>
      <vt:lpstr>Медиативные компетенции членов Службы медиации:</vt:lpstr>
      <vt:lpstr>       Компетенции медиатора-ровесника: </vt:lpstr>
      <vt:lpstr>        подготовка медиаторов-ровесников</vt:lpstr>
      <vt:lpstr>          Формы организации деятельности   медиаторов-ровесников</vt:lpstr>
      <vt:lpstr>Роль медиатора:</vt:lpstr>
      <vt:lpstr>Медиатор. Какой он?</vt:lpstr>
      <vt:lpstr>Обязательные правила для сторон:</vt:lpstr>
      <vt:lpstr>Слайд 24</vt:lpstr>
      <vt:lpstr>Слайд 25</vt:lpstr>
      <vt:lpstr>Проблема возникновения межэтнических конфликтов </vt:lpstr>
      <vt:lpstr>Причины возникновения межнациональных конфликтов </vt:lpstr>
      <vt:lpstr>Типология межнациональных конфликтов:</vt:lpstr>
      <vt:lpstr>Факторы, оказывающие влияние на межэтнические конфликты:</vt:lpstr>
      <vt:lpstr>Субъектами межнациональных конфликтов являются этнические общности.</vt:lpstr>
      <vt:lpstr>Основные разновидности социально-этнических общностей</vt:lpstr>
      <vt:lpstr>             Этническое самосознание</vt:lpstr>
      <vt:lpstr>             Национальное самосознание </vt:lpstr>
      <vt:lpstr>              Этнические стереотипы</vt:lpstr>
      <vt:lpstr>                  Национализм -</vt:lpstr>
      <vt:lpstr>                         Б. Шейфер,            5 ступеней национализма:</vt:lpstr>
      <vt:lpstr>          Межконфессиональный конфликт</vt:lpstr>
      <vt:lpstr>Естественные формы урегулирования межнациональных конфликтов, складывающиеся в результате того или иного типа взаимодействия с инокультурной средой</vt:lpstr>
      <vt:lpstr>             Прогнозирование межэтнических                           конфликтов:</vt:lpstr>
      <vt:lpstr>        Важное значение имеет работа по:</vt:lpstr>
      <vt:lpstr>Предупреждение межэтнических и межконфессиональных конфликтов на психологическом уровне:</vt:lpstr>
      <vt:lpstr>Слайд 42</vt:lpstr>
      <vt:lpstr>Слайд 43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 Windows</cp:lastModifiedBy>
  <cp:revision>93</cp:revision>
  <dcterms:created xsi:type="dcterms:W3CDTF">2014-11-21T11:00:06Z</dcterms:created>
  <dcterms:modified xsi:type="dcterms:W3CDTF">2024-10-23T09:01:54Z</dcterms:modified>
</cp:coreProperties>
</file>