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1" r:id="rId2"/>
    <p:sldId id="288" r:id="rId3"/>
    <p:sldId id="287" r:id="rId4"/>
    <p:sldId id="295" r:id="rId5"/>
    <p:sldId id="296" r:id="rId6"/>
    <p:sldId id="29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F56"/>
    <a:srgbClr val="21464E"/>
    <a:srgbClr val="80ACE7"/>
    <a:srgbClr val="377581"/>
    <a:srgbClr val="BF3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5E368-EBDA-4E30-A1DC-D12579944D3F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B30927F0-1289-4DF2-AADD-3BCED49B01CE}">
      <dgm:prSet phldrT="[Текст]" phldr="0" custT="1"/>
      <dgm:spPr>
        <a:solidFill>
          <a:srgbClr val="80ACE7"/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Типичный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конфликт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где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участники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используют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оскорбления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связанные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принадлежностью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к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какой-то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этнической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группе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.</a:t>
          </a:r>
        </a:p>
      </dgm:t>
    </dgm:pt>
    <dgm:pt modelId="{1F611897-CC9F-4C7B-BF2F-828FD4847C1D}" type="parTrans" cxnId="{F1C0E013-6E80-4646-9A43-AFEAF2D16D52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EAC6250-CFF7-4D3B-8F99-89B6E51DCBE8}" type="sibTrans" cxnId="{F1C0E013-6E80-4646-9A43-AFEAF2D16D52}">
      <dgm:prSet custT="1"/>
      <dgm:spPr>
        <a:solidFill>
          <a:srgbClr val="21464E">
            <a:alpha val="90000"/>
          </a:srgbClr>
        </a:solidFill>
      </dgm:spPr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2A9D61B-8129-49D2-8DBE-BB59DC33A1C6}">
      <dgm:prSet phldrT="[Текст]" phldr="0" custT="1"/>
      <dgm:spPr>
        <a:solidFill>
          <a:srgbClr val="EA9F56"/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Один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из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участников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 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«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мсти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»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за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свой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народ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.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/>
          </a:endParaRPr>
        </a:p>
        <a:p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gm:t>
    </dgm:pt>
    <dgm:pt modelId="{1882C8DB-B871-4B09-B37B-631F8BD778F5}" type="parTrans" cxnId="{7C9BA690-93D3-4541-9487-EF3565D3E2B4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6E2B80FF-FF4D-4522-8170-05C667C8E96F}" type="sibTrans" cxnId="{7C9BA690-93D3-4541-9487-EF3565D3E2B4}">
      <dgm:prSet custT="1"/>
      <dgm:spPr>
        <a:solidFill>
          <a:srgbClr val="21464E">
            <a:alpha val="90000"/>
          </a:srgbClr>
        </a:solidFill>
        <a:ln w="12700" cap="flat" cmpd="sng" algn="ctr">
          <a:solidFill>
            <a:srgbClr val="629DD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5400" tIns="25400" rIns="25400" bIns="25400" numCol="1" spcCol="1270" anchor="ctr" anchorCtr="0"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4F5CD78-F95C-4D9B-82C2-18D2244D6B9D}">
      <dgm:prSet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является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членом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группы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,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где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уже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есть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жесткие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правила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реагирования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с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другими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этническими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группами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gm:t>
    </dgm:pt>
    <dgm:pt modelId="{A51CDCC5-659A-409A-B78A-37277DAF34FA}" type="parTrans" cxnId="{AC6A47EE-701D-4215-B287-41FC053DBC92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84E9435-D4B4-4291-932F-C08CC7C15F2E}" type="sibTrans" cxnId="{AC6A47EE-701D-4215-B287-41FC053DBC92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B136BC4-AFA6-446E-BD06-C9BA087A3572}" type="pres">
      <dgm:prSet presAssocID="{D995E368-EBDA-4E30-A1DC-D12579944D3F}" presName="outerComposite" presStyleCnt="0">
        <dgm:presLayoutVars>
          <dgm:chMax val="5"/>
          <dgm:dir/>
          <dgm:resizeHandles val="exact"/>
        </dgm:presLayoutVars>
      </dgm:prSet>
      <dgm:spPr/>
    </dgm:pt>
    <dgm:pt modelId="{9A427D60-A317-4D77-ACDF-0D5227C8364F}" type="pres">
      <dgm:prSet presAssocID="{D995E368-EBDA-4E30-A1DC-D12579944D3F}" presName="dummyMaxCanvas" presStyleCnt="0">
        <dgm:presLayoutVars/>
      </dgm:prSet>
      <dgm:spPr/>
    </dgm:pt>
    <dgm:pt modelId="{30786DA9-C1EF-415B-9024-600EFC25BCF3}" type="pres">
      <dgm:prSet presAssocID="{D995E368-EBDA-4E30-A1DC-D12579944D3F}" presName="ThreeNodes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FFE359D-6656-4F27-AD00-A6A3AF9843C4}" type="pres">
      <dgm:prSet presAssocID="{D995E368-EBDA-4E30-A1DC-D12579944D3F}" presName="ThreeNodes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C0A2CC0-3347-443F-B50C-02C10CFFA420}" type="pres">
      <dgm:prSet presAssocID="{D995E368-EBDA-4E30-A1DC-D12579944D3F}" presName="ThreeNodes_3" presStyleLbl="node1" presStyleIdx="2" presStyleCnt="3" custLinFactNeighborX="162" custLinFactNeighborY="18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C640C5-B67C-4266-9957-26077EB640A4}" type="pres">
      <dgm:prSet presAssocID="{D995E368-EBDA-4E30-A1DC-D12579944D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257C8-995C-46A7-8816-960075BF624E}" type="pres">
      <dgm:prSet presAssocID="{D995E368-EBDA-4E30-A1DC-D12579944D3F}" presName="ThreeConn_2-3" presStyleLbl="fgAccFollowNode1" presStyleIdx="1" presStyleCnt="2">
        <dgm:presLayoutVars>
          <dgm:bulletEnabled val="1"/>
        </dgm:presLayoutVars>
      </dgm:prSet>
      <dgm:spPr>
        <a:xfrm>
          <a:off x="5605316" y="2996945"/>
          <a:ext cx="1015472" cy="1015472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76D7CA4E-403B-4B86-B99A-C066D65ACBCD}" type="pres">
      <dgm:prSet presAssocID="{D995E368-EBDA-4E30-A1DC-D12579944D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AE66-FE01-4FC8-864C-7BFC79099372}" type="pres">
      <dgm:prSet presAssocID="{D995E368-EBDA-4E30-A1DC-D12579944D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BFB5A-D8B1-47C8-BF5E-43B2BC306427}" type="pres">
      <dgm:prSet presAssocID="{D995E368-EBDA-4E30-A1DC-D12579944D3F}" presName="ThreeNodes_3_text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4904BC7-67BA-4CDE-8A74-AAC2285DA889}" type="presOf" srcId="{6E2B80FF-FF4D-4522-8170-05C667C8E96F}" destId="{267257C8-995C-46A7-8816-960075BF624E}" srcOrd="0" destOrd="0" presId="urn:microsoft.com/office/officeart/2005/8/layout/vProcess5"/>
    <dgm:cxn modelId="{5F1C1E95-75FA-4EEF-95DA-1A1690B752F3}" type="presOf" srcId="{64F5CD78-F95C-4D9B-82C2-18D2244D6B9D}" destId="{CC0A2CC0-3347-443F-B50C-02C10CFFA420}" srcOrd="0" destOrd="0" presId="urn:microsoft.com/office/officeart/2005/8/layout/vProcess5"/>
    <dgm:cxn modelId="{F1C0E013-6E80-4646-9A43-AFEAF2D16D52}" srcId="{D995E368-EBDA-4E30-A1DC-D12579944D3F}" destId="{B30927F0-1289-4DF2-AADD-3BCED49B01CE}" srcOrd="0" destOrd="0" parTransId="{1F611897-CC9F-4C7B-BF2F-828FD4847C1D}" sibTransId="{3EAC6250-CFF7-4D3B-8F99-89B6E51DCBE8}"/>
    <dgm:cxn modelId="{AC6A47EE-701D-4215-B287-41FC053DBC92}" srcId="{D995E368-EBDA-4E30-A1DC-D12579944D3F}" destId="{64F5CD78-F95C-4D9B-82C2-18D2244D6B9D}" srcOrd="2" destOrd="0" parTransId="{A51CDCC5-659A-409A-B78A-37277DAF34FA}" sibTransId="{D84E9435-D4B4-4291-932F-C08CC7C15F2E}"/>
    <dgm:cxn modelId="{97272DA5-C13E-4FA8-9D7C-6DB5BB460CD6}" type="presOf" srcId="{72A9D61B-8129-49D2-8DBE-BB59DC33A1C6}" destId="{02C0AE66-FE01-4FC8-864C-7BFC79099372}" srcOrd="1" destOrd="0" presId="urn:microsoft.com/office/officeart/2005/8/layout/vProcess5"/>
    <dgm:cxn modelId="{015A6FBA-EE56-4240-A1E0-198786489555}" type="presOf" srcId="{64F5CD78-F95C-4D9B-82C2-18D2244D6B9D}" destId="{161BFB5A-D8B1-47C8-BF5E-43B2BC306427}" srcOrd="1" destOrd="0" presId="urn:microsoft.com/office/officeart/2005/8/layout/vProcess5"/>
    <dgm:cxn modelId="{2F2A86ED-3C3E-4CEF-9805-B9721E04653D}" type="presOf" srcId="{D995E368-EBDA-4E30-A1DC-D12579944D3F}" destId="{7B136BC4-AFA6-446E-BD06-C9BA087A3572}" srcOrd="0" destOrd="0" presId="urn:microsoft.com/office/officeart/2005/8/layout/vProcess5"/>
    <dgm:cxn modelId="{6B9A1C3E-D336-4B5C-88BD-DC2E52A8A9BE}" type="presOf" srcId="{72A9D61B-8129-49D2-8DBE-BB59DC33A1C6}" destId="{AFFE359D-6656-4F27-AD00-A6A3AF9843C4}" srcOrd="0" destOrd="0" presId="urn:microsoft.com/office/officeart/2005/8/layout/vProcess5"/>
    <dgm:cxn modelId="{724320B8-FCCB-47E3-91A8-4F06CD96EA80}" type="presOf" srcId="{B30927F0-1289-4DF2-AADD-3BCED49B01CE}" destId="{76D7CA4E-403B-4B86-B99A-C066D65ACBCD}" srcOrd="1" destOrd="0" presId="urn:microsoft.com/office/officeart/2005/8/layout/vProcess5"/>
    <dgm:cxn modelId="{D76F8A29-61B0-47EE-B39A-A8E991F70746}" type="presOf" srcId="{B30927F0-1289-4DF2-AADD-3BCED49B01CE}" destId="{30786DA9-C1EF-415B-9024-600EFC25BCF3}" srcOrd="0" destOrd="0" presId="urn:microsoft.com/office/officeart/2005/8/layout/vProcess5"/>
    <dgm:cxn modelId="{3B9F32E9-7020-4015-A425-DA8603BB37CF}" type="presOf" srcId="{3EAC6250-CFF7-4D3B-8F99-89B6E51DCBE8}" destId="{EAC640C5-B67C-4266-9957-26077EB640A4}" srcOrd="0" destOrd="0" presId="urn:microsoft.com/office/officeart/2005/8/layout/vProcess5"/>
    <dgm:cxn modelId="{7C9BA690-93D3-4541-9487-EF3565D3E2B4}" srcId="{D995E368-EBDA-4E30-A1DC-D12579944D3F}" destId="{72A9D61B-8129-49D2-8DBE-BB59DC33A1C6}" srcOrd="1" destOrd="0" parTransId="{1882C8DB-B871-4B09-B37B-631F8BD778F5}" sibTransId="{6E2B80FF-FF4D-4522-8170-05C667C8E96F}"/>
    <dgm:cxn modelId="{7003E33A-9C17-4CA1-BEFD-2A1017B16858}" type="presParOf" srcId="{7B136BC4-AFA6-446E-BD06-C9BA087A3572}" destId="{9A427D60-A317-4D77-ACDF-0D5227C8364F}" srcOrd="0" destOrd="0" presId="urn:microsoft.com/office/officeart/2005/8/layout/vProcess5"/>
    <dgm:cxn modelId="{CA365EF5-45A4-4BC4-B80A-08AE37C2CEDF}" type="presParOf" srcId="{7B136BC4-AFA6-446E-BD06-C9BA087A3572}" destId="{30786DA9-C1EF-415B-9024-600EFC25BCF3}" srcOrd="1" destOrd="0" presId="urn:microsoft.com/office/officeart/2005/8/layout/vProcess5"/>
    <dgm:cxn modelId="{00E1F5C9-D540-4A64-B742-CED917C89884}" type="presParOf" srcId="{7B136BC4-AFA6-446E-BD06-C9BA087A3572}" destId="{AFFE359D-6656-4F27-AD00-A6A3AF9843C4}" srcOrd="2" destOrd="0" presId="urn:microsoft.com/office/officeart/2005/8/layout/vProcess5"/>
    <dgm:cxn modelId="{4774BC74-41E9-417F-AC96-3E5A57EA8CE6}" type="presParOf" srcId="{7B136BC4-AFA6-446E-BD06-C9BA087A3572}" destId="{CC0A2CC0-3347-443F-B50C-02C10CFFA420}" srcOrd="3" destOrd="0" presId="urn:microsoft.com/office/officeart/2005/8/layout/vProcess5"/>
    <dgm:cxn modelId="{79DF1F1D-22EB-4F7E-A9D5-7C81842E7DA8}" type="presParOf" srcId="{7B136BC4-AFA6-446E-BD06-C9BA087A3572}" destId="{EAC640C5-B67C-4266-9957-26077EB640A4}" srcOrd="4" destOrd="0" presId="urn:microsoft.com/office/officeart/2005/8/layout/vProcess5"/>
    <dgm:cxn modelId="{EA7C255F-EF1E-4562-A45D-790E55514E14}" type="presParOf" srcId="{7B136BC4-AFA6-446E-BD06-C9BA087A3572}" destId="{267257C8-995C-46A7-8816-960075BF624E}" srcOrd="5" destOrd="0" presId="urn:microsoft.com/office/officeart/2005/8/layout/vProcess5"/>
    <dgm:cxn modelId="{9017CB48-BF9D-43AC-914B-F13B92EF0573}" type="presParOf" srcId="{7B136BC4-AFA6-446E-BD06-C9BA087A3572}" destId="{76D7CA4E-403B-4B86-B99A-C066D65ACBCD}" srcOrd="6" destOrd="0" presId="urn:microsoft.com/office/officeart/2005/8/layout/vProcess5"/>
    <dgm:cxn modelId="{ED79F7F1-6FED-4A5F-ADBF-0D656FEB84E5}" type="presParOf" srcId="{7B136BC4-AFA6-446E-BD06-C9BA087A3572}" destId="{02C0AE66-FE01-4FC8-864C-7BFC79099372}" srcOrd="7" destOrd="0" presId="urn:microsoft.com/office/officeart/2005/8/layout/vProcess5"/>
    <dgm:cxn modelId="{05C2410D-BADB-4FEC-9047-3661343A81C6}" type="presParOf" srcId="{7B136BC4-AFA6-446E-BD06-C9BA087A3572}" destId="{161BFB5A-D8B1-47C8-BF5E-43B2BC3064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6DA9-C1EF-415B-9024-600EFC25BCF3}">
      <dsp:nvSpPr>
        <dsp:cNvPr id="0" name=""/>
        <dsp:cNvSpPr/>
      </dsp:nvSpPr>
      <dsp:spPr>
        <a:xfrm>
          <a:off x="0" y="0"/>
          <a:ext cx="6504346" cy="1472400"/>
        </a:xfrm>
        <a:prstGeom prst="rect">
          <a:avLst/>
        </a:prstGeom>
        <a:solidFill>
          <a:srgbClr val="80AC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Типичный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конфликт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где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участники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используют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оскорбления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связанные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принадлежностью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к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какой-то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этнической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группе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.</a:t>
          </a:r>
        </a:p>
      </dsp:txBody>
      <dsp:txXfrm>
        <a:off x="43125" y="43125"/>
        <a:ext cx="4915511" cy="1386150"/>
      </dsp:txXfrm>
    </dsp:sp>
    <dsp:sp modelId="{AFFE359D-6656-4F27-AD00-A6A3AF9843C4}">
      <dsp:nvSpPr>
        <dsp:cNvPr id="0" name=""/>
        <dsp:cNvSpPr/>
      </dsp:nvSpPr>
      <dsp:spPr>
        <a:xfrm>
          <a:off x="573912" y="1717800"/>
          <a:ext cx="6504346" cy="1472400"/>
        </a:xfrm>
        <a:prstGeom prst="rect">
          <a:avLst/>
        </a:prstGeom>
        <a:solidFill>
          <a:srgbClr val="EA9F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Один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из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участников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 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«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мсти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»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за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свой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народ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.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sp:txBody>
      <dsp:txXfrm>
        <a:off x="617037" y="1760925"/>
        <a:ext cx="4887122" cy="1386150"/>
      </dsp:txXfrm>
    </dsp:sp>
    <dsp:sp modelId="{CC0A2CC0-3347-443F-B50C-02C10CFFA420}">
      <dsp:nvSpPr>
        <dsp:cNvPr id="0" name=""/>
        <dsp:cNvSpPr/>
      </dsp:nvSpPr>
      <dsp:spPr>
        <a:xfrm>
          <a:off x="1147825" y="3435601"/>
          <a:ext cx="6504346" cy="147240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является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членом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группы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,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где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уже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есть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жесткие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правила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реагирования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с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другими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этническими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группами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sp:txBody>
      <dsp:txXfrm>
        <a:off x="1147825" y="3435601"/>
        <a:ext cx="4973372" cy="1472400"/>
      </dsp:txXfrm>
    </dsp:sp>
    <dsp:sp modelId="{EAC640C5-B67C-4266-9957-26077EB640A4}">
      <dsp:nvSpPr>
        <dsp:cNvPr id="0" name=""/>
        <dsp:cNvSpPr/>
      </dsp:nvSpPr>
      <dsp:spPr>
        <a:xfrm>
          <a:off x="5547285" y="1116570"/>
          <a:ext cx="957060" cy="957060"/>
        </a:xfrm>
        <a:prstGeom prst="downArrow">
          <a:avLst>
            <a:gd name="adj1" fmla="val 55000"/>
            <a:gd name="adj2" fmla="val 45000"/>
          </a:avLst>
        </a:prstGeom>
        <a:solidFill>
          <a:srgbClr val="21464E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5762624" y="1116570"/>
        <a:ext cx="526383" cy="720188"/>
      </dsp:txXfrm>
    </dsp:sp>
    <dsp:sp modelId="{267257C8-995C-46A7-8816-960075BF624E}">
      <dsp:nvSpPr>
        <dsp:cNvPr id="0" name=""/>
        <dsp:cNvSpPr/>
      </dsp:nvSpPr>
      <dsp:spPr>
        <a:xfrm>
          <a:off x="6121198" y="2824555"/>
          <a:ext cx="957060" cy="957060"/>
        </a:xfrm>
        <a:prstGeom prst="downArrow">
          <a:avLst>
            <a:gd name="adj1" fmla="val 55000"/>
            <a:gd name="adj2" fmla="val 45000"/>
          </a:avLst>
        </a:prstGeom>
        <a:solidFill>
          <a:srgbClr val="21464E">
            <a:alpha val="90000"/>
          </a:srgbClr>
        </a:solidFill>
        <a:ln w="12700" cap="flat" cmpd="sng" algn="ctr">
          <a:solidFill>
            <a:srgbClr val="629DD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36537" y="2824555"/>
        <a:ext cx="526383" cy="72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  <a:solidFill>
            <a:srgbClr val="21464E"/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US" b="1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36" y="14750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39202-4283-E04E-E6EC-627832895713}"/>
              </a:ext>
            </a:extLst>
          </p:cNvPr>
          <p:cNvSpPr txBox="1"/>
          <p:nvPr userDrawn="1"/>
        </p:nvSpPr>
        <p:spPr>
          <a:xfrm>
            <a:off x="0" y="6215074"/>
            <a:ext cx="120045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21464E"/>
                </a:solidFill>
                <a:latin typeface="+mn-lt"/>
                <a:cs typeface="Calibri"/>
              </a:rPr>
              <a:t>ППК "Профилактика межэтнических конфликтов"</a:t>
            </a:r>
          </a:p>
          <a:p>
            <a:r>
              <a:rPr lang="ru-RU" sz="1600" b="1" dirty="0">
                <a:solidFill>
                  <a:srgbClr val="21464E"/>
                </a:solidFill>
                <a:latin typeface="+mn-lt"/>
                <a:cs typeface="Calibri"/>
              </a:rPr>
              <a:t>Тема: Способы работы службы примирения в школе с конфликтами  c межэтническим контекстом</a:t>
            </a:r>
            <a:endParaRPr lang="ru-RU" sz="1600" b="1" dirty="0">
              <a:solidFill>
                <a:srgbClr val="21464E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3FB0FF9-C459-5070-BC27-6D207D776380}"/>
              </a:ext>
            </a:extLst>
          </p:cNvPr>
          <p:cNvCxnSpPr/>
          <p:nvPr userDrawn="1"/>
        </p:nvCxnSpPr>
        <p:spPr>
          <a:xfrm>
            <a:off x="-43476" y="6200707"/>
            <a:ext cx="12091481" cy="0"/>
          </a:xfrm>
          <a:prstGeom prst="line">
            <a:avLst/>
          </a:prstGeom>
          <a:ln>
            <a:solidFill>
              <a:srgbClr val="21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12235476" cy="828000"/>
          </a:xfrm>
          <a:solidFill>
            <a:srgbClr val="21464E"/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US" b="1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36" y="14750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39202-4283-E04E-E6EC-627832895713}"/>
              </a:ext>
            </a:extLst>
          </p:cNvPr>
          <p:cNvSpPr txBox="1"/>
          <p:nvPr userDrawn="1"/>
        </p:nvSpPr>
        <p:spPr>
          <a:xfrm>
            <a:off x="-43478" y="6276330"/>
            <a:ext cx="12235476" cy="584775"/>
          </a:xfrm>
          <a:prstGeom prst="rect">
            <a:avLst/>
          </a:prstGeom>
          <a:solidFill>
            <a:srgbClr val="21464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+mn-lt"/>
                <a:cs typeface="Calibri"/>
              </a:rPr>
              <a:t>ППК "Профилактика межэтнических конфликтов"</a:t>
            </a:r>
          </a:p>
          <a:p>
            <a:r>
              <a:rPr lang="ru-RU" sz="1600" b="0" dirty="0">
                <a:solidFill>
                  <a:schemeClr val="bg1"/>
                </a:solidFill>
                <a:latin typeface="+mn-lt"/>
                <a:cs typeface="Calibri"/>
              </a:rPr>
              <a:t>Тема: Способы работы службы примирения в школе с конфликтами  c межэтническим контекстом</a:t>
            </a:r>
            <a:endParaRPr lang="ru-RU" sz="16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3FB0FF9-C459-5070-BC27-6D207D776380}"/>
              </a:ext>
            </a:extLst>
          </p:cNvPr>
          <p:cNvCxnSpPr/>
          <p:nvPr userDrawn="1"/>
        </p:nvCxnSpPr>
        <p:spPr>
          <a:xfrm>
            <a:off x="-43476" y="6276330"/>
            <a:ext cx="12091481" cy="0"/>
          </a:xfrm>
          <a:prstGeom prst="line">
            <a:avLst/>
          </a:prstGeom>
          <a:ln>
            <a:solidFill>
              <a:srgbClr val="21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8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37356-7E69-D509-2C6D-FCA46BCA3866}"/>
              </a:ext>
            </a:extLst>
          </p:cNvPr>
          <p:cNvSpPr txBox="1"/>
          <p:nvPr userDrawn="1"/>
        </p:nvSpPr>
        <p:spPr>
          <a:xfrm>
            <a:off x="0" y="6356350"/>
            <a:ext cx="120045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rgbClr val="21464E"/>
                </a:solidFill>
                <a:latin typeface="+mn-lt"/>
                <a:cs typeface="Calibri"/>
              </a:rPr>
              <a:t>ППК "Профилактика межэтнических конфликтов"</a:t>
            </a:r>
          </a:p>
          <a:p>
            <a:r>
              <a:rPr lang="ru-RU" sz="1400" dirty="0">
                <a:solidFill>
                  <a:srgbClr val="21464E"/>
                </a:solidFill>
                <a:latin typeface="+mn-lt"/>
                <a:cs typeface="Calibri"/>
              </a:rPr>
              <a:t>Тема: Способы работы службы примирения в школе с конфликтами  c межэтническим контекстом</a:t>
            </a:r>
            <a:endParaRPr lang="ru-RU" sz="1400" dirty="0">
              <a:solidFill>
                <a:srgbClr val="21464E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9887248-D70F-A891-ABFE-E5B61443250F}"/>
              </a:ext>
            </a:extLst>
          </p:cNvPr>
          <p:cNvCxnSpPr/>
          <p:nvPr userDrawn="1"/>
        </p:nvCxnSpPr>
        <p:spPr>
          <a:xfrm>
            <a:off x="-43476" y="6336895"/>
            <a:ext cx="12091481" cy="0"/>
          </a:xfrm>
          <a:prstGeom prst="line">
            <a:avLst/>
          </a:prstGeom>
          <a:ln>
            <a:solidFill>
              <a:srgbClr val="21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41329A-8B0C-2F15-DCD7-F08D19A622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6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4E370-3000-3C03-76E5-C6F210F2B4FF}"/>
              </a:ext>
            </a:extLst>
          </p:cNvPr>
          <p:cNvSpPr txBox="1"/>
          <p:nvPr/>
        </p:nvSpPr>
        <p:spPr>
          <a:xfrm>
            <a:off x="440876" y="2668364"/>
            <a:ext cx="543389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3200" dirty="0">
                <a:solidFill>
                  <a:schemeClr val="bg1"/>
                </a:solidFill>
                <a:cs typeface="Calibri"/>
              </a:rPr>
              <a:t/>
            </a:r>
            <a:br>
              <a:rPr lang="ru-RU" sz="3200" dirty="0">
                <a:solidFill>
                  <a:schemeClr val="bg1"/>
                </a:solidFill>
                <a:cs typeface="Calibri"/>
              </a:rPr>
            </a:br>
            <a:r>
              <a:rPr lang="ru-RU" sz="3200" dirty="0" smtClean="0">
                <a:solidFill>
                  <a:schemeClr val="bg1"/>
                </a:solidFill>
                <a:cs typeface="Calibri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9402309-BA13-9E26-0F30-14DF9D1F8C49}"/>
              </a:ext>
            </a:extLst>
          </p:cNvPr>
          <p:cNvCxnSpPr>
            <a:cxnSpLocks/>
          </p:cNvCxnSpPr>
          <p:nvPr/>
        </p:nvCxnSpPr>
        <p:spPr>
          <a:xfrm>
            <a:off x="713779" y="432790"/>
            <a:ext cx="10853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4F4001-4082-0D51-1345-214AE69F3007}"/>
              </a:ext>
            </a:extLst>
          </p:cNvPr>
          <p:cNvSpPr/>
          <p:nvPr/>
        </p:nvSpPr>
        <p:spPr>
          <a:xfrm>
            <a:off x="11749548" y="2051380"/>
            <a:ext cx="442452" cy="3600000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6B921F-4DEA-0C1A-02FA-2DD0F1EFD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" t="2499" b="-1"/>
          <a:stretch/>
        </p:blipFill>
        <p:spPr>
          <a:xfrm>
            <a:off x="6056147" y="1494788"/>
            <a:ext cx="540112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692" y="3077155"/>
            <a:ext cx="48971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Межэтнические конфликты: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Применение медиативных практик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 восстановительных программ.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Вебинар</a:t>
            </a:r>
            <a:r>
              <a:rPr lang="ru-RU" sz="2400" dirty="0" smtClean="0">
                <a:solidFill>
                  <a:schemeClr val="bg1"/>
                </a:solidFill>
              </a:rPr>
              <a:t>: 24 октября </a:t>
            </a:r>
            <a:r>
              <a:rPr lang="ru-RU" sz="2400" dirty="0" smtClean="0">
                <a:solidFill>
                  <a:schemeClr val="bg1"/>
                </a:solidFill>
              </a:rPr>
              <a:t>2024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Боярова Елена Станиславовна,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старший преподаватель ЦСВР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2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1790580" y="1709746"/>
            <a:ext cx="10514880" cy="1324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0" strike="noStrike" kern="1200" spc="-1">
              <a:latin typeface="+mj-lt"/>
              <a:ea typeface="+mj-ea"/>
              <a:cs typeface="Calibri Light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475255-AB23-D46D-06EB-D9C90824F6AB}"/>
              </a:ext>
            </a:extLst>
          </p:cNvPr>
          <p:cNvGrpSpPr/>
          <p:nvPr/>
        </p:nvGrpSpPr>
        <p:grpSpPr>
          <a:xfrm>
            <a:off x="2599762" y="1233193"/>
            <a:ext cx="6374637" cy="885265"/>
            <a:chOff x="2717426" y="1714499"/>
            <a:chExt cx="6589059" cy="885265"/>
          </a:xfrm>
        </p:grpSpPr>
        <p:sp>
          <p:nvSpPr>
            <p:cNvPr id="3" name="Блок-схема: задержка 2">
              <a:extLst>
                <a:ext uri="{FF2B5EF4-FFF2-40B4-BE49-F238E27FC236}">
                  <a16:creationId xmlns:a16="http://schemas.microsoft.com/office/drawing/2014/main" id="{5937333F-6310-5FDB-0BF0-A5BD9422487C}"/>
                </a:ext>
              </a:extLst>
            </p:cNvPr>
            <p:cNvSpPr/>
            <p:nvPr/>
          </p:nvSpPr>
          <p:spPr>
            <a:xfrm rot="5400000">
              <a:off x="5569323" y="-1137397"/>
              <a:ext cx="885265" cy="6589058"/>
            </a:xfrm>
            <a:prstGeom prst="flowChartDelay">
              <a:avLst/>
            </a:prstGeom>
            <a:solidFill>
              <a:srgbClr val="EA9F5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aseline="0">
                  <a:latin typeface="Calibri Light"/>
                </a:rPr>
                <a:t> </a:t>
              </a:r>
              <a:r>
                <a:rPr lang="ru-RU" sz="5400">
                  <a:latin typeface="Calibri Light"/>
                  <a:ea typeface="Calibri Light"/>
                  <a:cs typeface="Calibri Light"/>
                </a:rPr>
                <a:t>​</a:t>
              </a:r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CBC11F-56B3-0CEC-794C-672DE3F95BB2}"/>
                </a:ext>
              </a:extLst>
            </p:cNvPr>
            <p:cNvSpPr txBox="1"/>
            <p:nvPr/>
          </p:nvSpPr>
          <p:spPr>
            <a:xfrm>
              <a:off x="2717426" y="1857375"/>
              <a:ext cx="6517009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800" b="1" dirty="0">
                  <a:cs typeface="Calibri"/>
                </a:rPr>
                <a:t>Межэтнический конфликт</a:t>
              </a:r>
            </a:p>
          </p:txBody>
        </p:sp>
      </p:grp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DE5B9783-EB14-07EA-0D56-5D12BD635CCD}"/>
              </a:ext>
            </a:extLst>
          </p:cNvPr>
          <p:cNvSpPr/>
          <p:nvPr/>
        </p:nvSpPr>
        <p:spPr>
          <a:xfrm flipH="1">
            <a:off x="5524496" y="2161034"/>
            <a:ext cx="739589" cy="526676"/>
          </a:xfrm>
          <a:prstGeom prst="downArrow">
            <a:avLst/>
          </a:prstGeom>
          <a:ln w="19050">
            <a:solidFill>
              <a:srgbClr val="214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0E419E-84FF-4B26-C88F-DC65C8C23480}"/>
              </a:ext>
            </a:extLst>
          </p:cNvPr>
          <p:cNvSpPr/>
          <p:nvPr/>
        </p:nvSpPr>
        <p:spPr>
          <a:xfrm>
            <a:off x="2000247" y="2795526"/>
            <a:ext cx="7788085" cy="930088"/>
          </a:xfrm>
          <a:prstGeom prst="rect">
            <a:avLst/>
          </a:prstGeom>
          <a:ln w="19050">
            <a:solidFill>
              <a:srgbClr val="214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dirty="0" err="1">
                <a:cs typeface="Calibri"/>
              </a:rPr>
              <a:t>Конфликт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между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различными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национальными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общностями</a:t>
            </a:r>
            <a:r>
              <a:rPr lang="en-US" sz="2200" dirty="0">
                <a:cs typeface="Calibri"/>
              </a:rPr>
              <a:t>, </a:t>
            </a:r>
            <a:endParaRPr lang="ru-RU" dirty="0">
              <a:cs typeface="Calibri"/>
            </a:endParaRPr>
          </a:p>
          <a:p>
            <a:pPr algn="ctr"/>
            <a:r>
              <a:rPr lang="en-US" sz="2200" dirty="0" err="1">
                <a:cs typeface="Calibri"/>
              </a:rPr>
              <a:t>обусловленн</a:t>
            </a:r>
            <a:r>
              <a:rPr lang="ru-RU" sz="2200" dirty="0" err="1">
                <a:cs typeface="Calibri"/>
              </a:rPr>
              <a:t>ый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столкновением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интересов</a:t>
            </a:r>
            <a:endParaRPr lang="en-US" sz="2200" dirty="0">
              <a:cs typeface="Calibri"/>
            </a:endParaRP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184DE450-8898-8562-B8C6-3BBF9C12D761}"/>
              </a:ext>
            </a:extLst>
          </p:cNvPr>
          <p:cNvSpPr/>
          <p:nvPr/>
        </p:nvSpPr>
        <p:spPr>
          <a:xfrm>
            <a:off x="1348907" y="3306069"/>
            <a:ext cx="560294" cy="1299882"/>
          </a:xfrm>
          <a:prstGeom prst="curvedRightArrow">
            <a:avLst/>
          </a:prstGeom>
          <a:solidFill>
            <a:srgbClr val="21464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лево 7">
            <a:extLst>
              <a:ext uri="{FF2B5EF4-FFF2-40B4-BE49-F238E27FC236}">
                <a16:creationId xmlns:a16="http://schemas.microsoft.com/office/drawing/2014/main" id="{611EAB4B-061D-C137-584D-FF6F104A1EE7}"/>
              </a:ext>
            </a:extLst>
          </p:cNvPr>
          <p:cNvSpPr/>
          <p:nvPr/>
        </p:nvSpPr>
        <p:spPr>
          <a:xfrm>
            <a:off x="9934018" y="3319765"/>
            <a:ext cx="515470" cy="1400735"/>
          </a:xfrm>
          <a:prstGeom prst="curvedLeftArrow">
            <a:avLst/>
          </a:prstGeom>
          <a:solidFill>
            <a:srgbClr val="21464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08C339B-1F5D-867D-D868-9D8E40498D1D}"/>
              </a:ext>
            </a:extLst>
          </p:cNvPr>
          <p:cNvSpPr/>
          <p:nvPr/>
        </p:nvSpPr>
        <p:spPr>
          <a:xfrm>
            <a:off x="2062174" y="4061730"/>
            <a:ext cx="2790264" cy="1288676"/>
          </a:xfrm>
          <a:prstGeom prst="ellipse">
            <a:avLst/>
          </a:prstGeom>
          <a:ln w="19050">
            <a:solidFill>
              <a:srgbClr val="EA9F5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Times New Roman"/>
              </a:rPr>
              <a:t>Общее</a:t>
            </a:r>
            <a:r>
              <a:rPr lang="ru-RU" dirty="0">
                <a:cs typeface="Times New Roman"/>
              </a:rPr>
              <a:t> </a:t>
            </a:r>
            <a:br>
              <a:rPr lang="ru-RU" dirty="0">
                <a:cs typeface="Times New Roman"/>
              </a:rPr>
            </a:br>
            <a:r>
              <a:rPr lang="ru-RU" dirty="0">
                <a:cs typeface="Times New Roman"/>
              </a:rPr>
              <a:t>в межэтнических конфликтах:</a:t>
            </a:r>
            <a:br>
              <a:rPr lang="ru-RU" dirty="0">
                <a:cs typeface="Times New Roman"/>
              </a:rPr>
            </a:br>
            <a:r>
              <a:rPr lang="ru-RU" dirty="0">
                <a:cs typeface="Times New Roman"/>
              </a:rPr>
              <a:t>ценности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8B2F9E5-BECF-FBC9-6D9C-7C905B2463C3}"/>
              </a:ext>
            </a:extLst>
          </p:cNvPr>
          <p:cNvSpPr/>
          <p:nvPr/>
        </p:nvSpPr>
        <p:spPr>
          <a:xfrm>
            <a:off x="6986862" y="4020132"/>
            <a:ext cx="2801470" cy="1288677"/>
          </a:xfrm>
          <a:prstGeom prst="ellipse">
            <a:avLst/>
          </a:prstGeom>
          <a:ln w="19050">
            <a:solidFill>
              <a:srgbClr val="EA9F5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cs typeface="Times New Roman"/>
              </a:rPr>
              <a:t>Различия</a:t>
            </a:r>
            <a:r>
              <a:rPr lang="en-US" dirty="0">
                <a:cs typeface="Times New Roman"/>
              </a:rPr>
              <a:t>: </a:t>
            </a:r>
            <a:r>
              <a:rPr lang="en-US" dirty="0" err="1">
                <a:cs typeface="Times New Roman"/>
              </a:rPr>
              <a:t>культурные</a:t>
            </a:r>
            <a:r>
              <a:rPr lang="en-US" dirty="0">
                <a:cs typeface="Times New Roman"/>
              </a:rPr>
              <a:t>, </a:t>
            </a:r>
            <a:endParaRPr lang="ru-RU" dirty="0">
              <a:cs typeface="Times New Roman"/>
            </a:endParaRPr>
          </a:p>
          <a:p>
            <a:pPr algn="ctr"/>
            <a:r>
              <a:rPr lang="en-US" dirty="0" err="1">
                <a:cs typeface="Times New Roman"/>
              </a:rPr>
              <a:t>социальные</a:t>
            </a:r>
            <a:r>
              <a:rPr lang="en-US" dirty="0">
                <a:cs typeface="Times New Roman"/>
              </a:rPr>
              <a:t>, </a:t>
            </a:r>
            <a:endParaRPr lang="ru-RU" dirty="0">
              <a:cs typeface="Times New Roman"/>
            </a:endParaRPr>
          </a:p>
          <a:p>
            <a:pPr algn="ctr"/>
            <a:r>
              <a:rPr lang="en-US" dirty="0" err="1">
                <a:cs typeface="Times New Roman"/>
              </a:rPr>
              <a:t>бытовые</a:t>
            </a:r>
            <a:endParaRPr lang="ru-RU" dirty="0">
              <a:cs typeface="Times New Roman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B10E3FE-EDAF-5827-9DA5-3E85EA06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7819"/>
            <a:ext cx="12192000" cy="828000"/>
          </a:xfrm>
          <a:solidFill>
            <a:srgbClr val="21464E"/>
          </a:solidFill>
        </p:spPr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  <a:cs typeface="Calibri"/>
              </a:rPr>
              <a:t>Межэтнический конфликт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4A11D1-8BC6-2D0D-87BB-D27B30A5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5" b="13449"/>
          <a:stretch/>
        </p:blipFill>
        <p:spPr>
          <a:xfrm>
            <a:off x="9046710" y="293824"/>
            <a:ext cx="3012690" cy="1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1EB00CC-6AE3-FE27-13E5-6E0EC02DF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17930"/>
              </p:ext>
            </p:extLst>
          </p:nvPr>
        </p:nvGraphicFramePr>
        <p:xfrm>
          <a:off x="1826125" y="1089675"/>
          <a:ext cx="7652172" cy="490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0" name="TextBox 169">
            <a:extLst>
              <a:ext uri="{FF2B5EF4-FFF2-40B4-BE49-F238E27FC236}">
                <a16:creationId xmlns:a16="http://schemas.microsoft.com/office/drawing/2014/main" id="{DEAA168C-F2DC-2E10-0C97-C4D71FC10A76}"/>
              </a:ext>
            </a:extLst>
          </p:cNvPr>
          <p:cNvSpPr txBox="1"/>
          <p:nvPr/>
        </p:nvSpPr>
        <p:spPr>
          <a:xfrm>
            <a:off x="1255853" y="896103"/>
            <a:ext cx="457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21464E"/>
                </a:solidFill>
                <a:cs typeface="Times New Roman"/>
              </a:defRPr>
            </a:lvl1pPr>
          </a:lstStyle>
          <a:p>
            <a:r>
              <a:rPr lang="ru-RU" sz="6600" b="0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6119691C-548F-94B1-F7FD-1C4B58E20291}"/>
              </a:ext>
            </a:extLst>
          </p:cNvPr>
          <p:cNvSpPr txBox="1"/>
          <p:nvPr/>
        </p:nvSpPr>
        <p:spPr>
          <a:xfrm>
            <a:off x="1826125" y="2564884"/>
            <a:ext cx="5271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8000" b="0">
                <a:solidFill>
                  <a:srgbClr val="21464E"/>
                </a:solidFill>
                <a:cs typeface="Times New Roman"/>
              </a:defRPr>
            </a:lvl1pPr>
          </a:lstStyle>
          <a:p>
            <a:r>
              <a:rPr lang="ru-RU" sz="6000" dirty="0"/>
              <a:t>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E3703BF-DFAA-19A5-3DA3-1CCD62034FEA}"/>
              </a:ext>
            </a:extLst>
          </p:cNvPr>
          <p:cNvSpPr txBox="1"/>
          <p:nvPr/>
        </p:nvSpPr>
        <p:spPr>
          <a:xfrm>
            <a:off x="2353253" y="4318489"/>
            <a:ext cx="67011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8000" b="0">
                <a:solidFill>
                  <a:srgbClr val="21464E"/>
                </a:solidFill>
                <a:cs typeface="Times New Roman"/>
              </a:defRPr>
            </a:lvl1pPr>
          </a:lstStyle>
          <a:p>
            <a:r>
              <a:rPr lang="ru-RU" sz="6600" dirty="0"/>
              <a:t>3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6874860-8F18-15C0-7F5A-FCB59303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Уровни</a:t>
            </a:r>
            <a:r>
              <a:rPr lang="ru-RU" sz="4400" b="1" dirty="0">
                <a:latin typeface="Times New Roman"/>
                <a:cs typeface="Calibri"/>
              </a:rPr>
              <a:t> </a:t>
            </a:r>
            <a:r>
              <a:rPr lang="ru-RU" dirty="0"/>
              <a:t>межэтнических конфликтов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337F3-6BB8-0D36-AF26-A604DA6AB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/>
          <a:stretch/>
        </p:blipFill>
        <p:spPr>
          <a:xfrm>
            <a:off x="8931905" y="250065"/>
            <a:ext cx="3168000" cy="16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7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EDCE4-3B3C-9171-B345-BA86C30F21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/>
        </p:blipFill>
        <p:spPr>
          <a:xfrm>
            <a:off x="1316334" y="4635503"/>
            <a:ext cx="2689412" cy="1433110"/>
          </a:xfrm>
          <a:prstGeom prst="rect">
            <a:avLst/>
          </a:prstGeom>
        </p:spPr>
      </p:pic>
      <p:sp>
        <p:nvSpPr>
          <p:cNvPr id="658" name="Прямоугольник 657">
            <a:extLst>
              <a:ext uri="{FF2B5EF4-FFF2-40B4-BE49-F238E27FC236}">
                <a16:creationId xmlns:a16="http://schemas.microsoft.com/office/drawing/2014/main" id="{E270981C-5911-1E8A-14AF-56640979CC86}"/>
              </a:ext>
            </a:extLst>
          </p:cNvPr>
          <p:cNvSpPr/>
          <p:nvPr/>
        </p:nvSpPr>
        <p:spPr>
          <a:xfrm>
            <a:off x="1316335" y="1221720"/>
            <a:ext cx="2689411" cy="392205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Медиация</a:t>
            </a:r>
          </a:p>
        </p:txBody>
      </p:sp>
      <p:sp>
        <p:nvSpPr>
          <p:cNvPr id="659" name="Прямоугольник 658">
            <a:extLst>
              <a:ext uri="{FF2B5EF4-FFF2-40B4-BE49-F238E27FC236}">
                <a16:creationId xmlns:a16="http://schemas.microsoft.com/office/drawing/2014/main" id="{C960E862-09B8-15C3-AA0F-1D76BCE457AF}"/>
              </a:ext>
            </a:extLst>
          </p:cNvPr>
          <p:cNvSpPr/>
          <p:nvPr/>
        </p:nvSpPr>
        <p:spPr>
          <a:xfrm>
            <a:off x="4840733" y="1221720"/>
            <a:ext cx="2689411" cy="392205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Семейная конференция</a:t>
            </a:r>
          </a:p>
        </p:txBody>
      </p:sp>
      <p:sp>
        <p:nvSpPr>
          <p:cNvPr id="660" name="Прямоугольник 659">
            <a:extLst>
              <a:ext uri="{FF2B5EF4-FFF2-40B4-BE49-F238E27FC236}">
                <a16:creationId xmlns:a16="http://schemas.microsoft.com/office/drawing/2014/main" id="{AF04A6FA-00B1-9DC2-6ECC-59BD9B8B82C9}"/>
              </a:ext>
            </a:extLst>
          </p:cNvPr>
          <p:cNvSpPr/>
          <p:nvPr/>
        </p:nvSpPr>
        <p:spPr>
          <a:xfrm>
            <a:off x="8186257" y="1221720"/>
            <a:ext cx="2689411" cy="392205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Круги сообществ</a:t>
            </a:r>
          </a:p>
        </p:txBody>
      </p:sp>
      <p:sp>
        <p:nvSpPr>
          <p:cNvPr id="665" name="Стрелка: вниз 664">
            <a:extLst>
              <a:ext uri="{FF2B5EF4-FFF2-40B4-BE49-F238E27FC236}">
                <a16:creationId xmlns:a16="http://schemas.microsoft.com/office/drawing/2014/main" id="{B6FF2249-AF4E-468B-C22D-CFC6D5EE51DD}"/>
              </a:ext>
            </a:extLst>
          </p:cNvPr>
          <p:cNvSpPr/>
          <p:nvPr/>
        </p:nvSpPr>
        <p:spPr>
          <a:xfrm>
            <a:off x="2762250" y="3448609"/>
            <a:ext cx="358588" cy="358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8" name="Стрелка: вниз 667">
            <a:extLst>
              <a:ext uri="{FF2B5EF4-FFF2-40B4-BE49-F238E27FC236}">
                <a16:creationId xmlns:a16="http://schemas.microsoft.com/office/drawing/2014/main" id="{BC8F6CA7-5E02-B30F-9615-811720E19B38}"/>
              </a:ext>
            </a:extLst>
          </p:cNvPr>
          <p:cNvSpPr/>
          <p:nvPr/>
        </p:nvSpPr>
        <p:spPr>
          <a:xfrm>
            <a:off x="6067985" y="3448609"/>
            <a:ext cx="358588" cy="358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9" name="Стрелка: вниз 668">
            <a:extLst>
              <a:ext uri="{FF2B5EF4-FFF2-40B4-BE49-F238E27FC236}">
                <a16:creationId xmlns:a16="http://schemas.microsoft.com/office/drawing/2014/main" id="{5FEFB6EB-4E64-3C57-C5FE-7EB0F18A1F88}"/>
              </a:ext>
            </a:extLst>
          </p:cNvPr>
          <p:cNvSpPr/>
          <p:nvPr/>
        </p:nvSpPr>
        <p:spPr>
          <a:xfrm>
            <a:off x="9508190" y="3414991"/>
            <a:ext cx="358588" cy="358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0" name="Прямоугольник: усеченные противолежащие углы 669">
            <a:extLst>
              <a:ext uri="{FF2B5EF4-FFF2-40B4-BE49-F238E27FC236}">
                <a16:creationId xmlns:a16="http://schemas.microsoft.com/office/drawing/2014/main" id="{EC990735-12E5-AA80-01E3-15C17AF72BDB}"/>
              </a:ext>
            </a:extLst>
          </p:cNvPr>
          <p:cNvSpPr/>
          <p:nvPr/>
        </p:nvSpPr>
        <p:spPr>
          <a:xfrm>
            <a:off x="1316335" y="1748795"/>
            <a:ext cx="2689411" cy="27118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Разрешение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спора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участии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третьей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нейтральной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стороны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–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медиатора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оказывающего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содействие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сторонам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вовлеченным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спор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и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добровольно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участвующим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процедуре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медиации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28600" indent="-228600">
              <a:buFont typeface="Arial"/>
              <a:buChar char="•"/>
            </a:pP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228600" lvl="0" indent="-228600">
              <a:buChar char="•"/>
            </a:pP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71" name="Прямоугольник: усеченные противолежащие углы 670">
            <a:extLst>
              <a:ext uri="{FF2B5EF4-FFF2-40B4-BE49-F238E27FC236}">
                <a16:creationId xmlns:a16="http://schemas.microsoft.com/office/drawing/2014/main" id="{29A555B6-727D-B13F-351C-B3BD45534F70}"/>
              </a:ext>
            </a:extLst>
          </p:cNvPr>
          <p:cNvSpPr/>
          <p:nvPr/>
        </p:nvSpPr>
        <p:spPr>
          <a:xfrm>
            <a:off x="4826742" y="1748795"/>
            <a:ext cx="2689411" cy="27118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Программа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способствующая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активизации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ресурсов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семьи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и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ближайшего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социального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окружения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для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выработки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самостоятельного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решения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выходу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из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кризисной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ситуации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endParaRPr lang="ru-RU" sz="1600" dirty="0" err="1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72" name="Прямоугольник: усеченные противолежащие углы 671">
            <a:extLst>
              <a:ext uri="{FF2B5EF4-FFF2-40B4-BE49-F238E27FC236}">
                <a16:creationId xmlns:a16="http://schemas.microsoft.com/office/drawing/2014/main" id="{D0FCC69E-C9B5-ED75-192E-022E1E3FD533}"/>
              </a:ext>
            </a:extLst>
          </p:cNvPr>
          <p:cNvSpPr/>
          <p:nvPr/>
        </p:nvSpPr>
        <p:spPr>
          <a:xfrm>
            <a:off x="8186256" y="1748795"/>
            <a:ext cx="2689411" cy="27118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Восстановительная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программа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которая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 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отличие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от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медиации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проводится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тогда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когда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конфликте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участвуют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более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четырех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человек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или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когда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коллективе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/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группе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есть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аутсайдеры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/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изгои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.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endParaRPr lang="ru-RU" sz="16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F84BC-3964-EA4F-5FE1-C2F941D8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Восстановительные технологии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63BBFF-D7E2-3A88-6EA0-1F5675ACF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6"/>
          <a:stretch/>
        </p:blipFill>
        <p:spPr>
          <a:xfrm>
            <a:off x="4925960" y="4652673"/>
            <a:ext cx="2604183" cy="1456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C0E31-635F-9FE2-1B28-8A049DFE6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03" y="4632668"/>
            <a:ext cx="2604183" cy="14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B49874-39A0-C995-E0DA-6BF5CE5F15C6}"/>
              </a:ext>
            </a:extLst>
          </p:cNvPr>
          <p:cNvSpPr/>
          <p:nvPr/>
        </p:nvSpPr>
        <p:spPr>
          <a:xfrm>
            <a:off x="1407272" y="1245572"/>
            <a:ext cx="9539201" cy="623516"/>
          </a:xfrm>
          <a:prstGeom prst="rect">
            <a:avLst/>
          </a:prstGeom>
          <a:solidFill>
            <a:srgbClr val="EA9F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Calibri Light"/>
              </a:rPr>
              <a:t>Стратегия поведения в конфликтной ситуации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0B943CD-0055-D274-A1D8-321B94D315D1}"/>
              </a:ext>
            </a:extLst>
          </p:cNvPr>
          <p:cNvCxnSpPr/>
          <p:nvPr/>
        </p:nvCxnSpPr>
        <p:spPr>
          <a:xfrm flipH="1" flipV="1">
            <a:off x="1993668" y="2080710"/>
            <a:ext cx="18047" cy="332673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0B886D5-DB65-79F0-2F8E-E2A145F23369}"/>
              </a:ext>
            </a:extLst>
          </p:cNvPr>
          <p:cNvCxnSpPr/>
          <p:nvPr/>
        </p:nvCxnSpPr>
        <p:spPr>
          <a:xfrm flipV="1">
            <a:off x="2004197" y="5401926"/>
            <a:ext cx="8604000" cy="1804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138EF4-E327-E6B8-E4A4-EB32CED48DB9}"/>
              </a:ext>
            </a:extLst>
          </p:cNvPr>
          <p:cNvSpPr txBox="1"/>
          <p:nvPr/>
        </p:nvSpPr>
        <p:spPr>
          <a:xfrm rot="16200000">
            <a:off x="-671637" y="2762468"/>
            <a:ext cx="483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Внимание к интересам других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9E847-6BA7-1B59-1B00-83CBF77D7A2F}"/>
              </a:ext>
            </a:extLst>
          </p:cNvPr>
          <p:cNvSpPr txBox="1"/>
          <p:nvPr/>
        </p:nvSpPr>
        <p:spPr>
          <a:xfrm>
            <a:off x="4451619" y="5415644"/>
            <a:ext cx="3282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Внимание к своим интересам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4211D-CFF3-217A-2734-9169B28D33C5}"/>
              </a:ext>
            </a:extLst>
          </p:cNvPr>
          <p:cNvSpPr txBox="1"/>
          <p:nvPr/>
        </p:nvSpPr>
        <p:spPr>
          <a:xfrm>
            <a:off x="1407272" y="5348286"/>
            <a:ext cx="6657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defRPr>
            </a:lvl1pPr>
          </a:lstStyle>
          <a:p>
            <a:r>
              <a:rPr lang="ru-RU" dirty="0" err="1"/>
              <a:t>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8BFAC-8881-1FB7-1547-B4E6AF6B9640}"/>
              </a:ext>
            </a:extLst>
          </p:cNvPr>
          <p:cNvSpPr txBox="1"/>
          <p:nvPr/>
        </p:nvSpPr>
        <p:spPr>
          <a:xfrm>
            <a:off x="1407272" y="1901740"/>
            <a:ext cx="6732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max</a:t>
            </a:r>
            <a:endParaRPr lang="ru-RU" sz="16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38F4C-3ED9-90E4-75FC-5F6680197751}"/>
              </a:ext>
            </a:extLst>
          </p:cNvPr>
          <p:cNvSpPr txBox="1"/>
          <p:nvPr/>
        </p:nvSpPr>
        <p:spPr>
          <a:xfrm>
            <a:off x="10280725" y="5358118"/>
            <a:ext cx="6657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defRPr>
            </a:lvl1pPr>
          </a:lstStyle>
          <a:p>
            <a:r>
              <a:rPr lang="ru-RU" dirty="0" err="1"/>
              <a:t>max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EF8BD-4F32-9311-1432-6EE7FAB5BA39}"/>
              </a:ext>
            </a:extLst>
          </p:cNvPr>
          <p:cNvSpPr txBox="1"/>
          <p:nvPr/>
        </p:nvSpPr>
        <p:spPr>
          <a:xfrm>
            <a:off x="2807303" y="425541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Избегание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AA7F7-50FF-ED97-3B50-FD71683BD030}"/>
              </a:ext>
            </a:extLst>
          </p:cNvPr>
          <p:cNvSpPr txBox="1"/>
          <p:nvPr/>
        </p:nvSpPr>
        <p:spPr>
          <a:xfrm>
            <a:off x="7461519" y="4255418"/>
            <a:ext cx="31442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Соперничество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CDAD2-FAE2-C520-6D15-F86B267F0CC0}"/>
              </a:ext>
            </a:extLst>
          </p:cNvPr>
          <p:cNvSpPr txBox="1"/>
          <p:nvPr/>
        </p:nvSpPr>
        <p:spPr>
          <a:xfrm>
            <a:off x="4991035" y="326005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Компромисс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E07B4-0066-B03B-A346-A2D03703D059}"/>
              </a:ext>
            </a:extLst>
          </p:cNvPr>
          <p:cNvSpPr txBox="1"/>
          <p:nvPr/>
        </p:nvSpPr>
        <p:spPr>
          <a:xfrm>
            <a:off x="2807303" y="2264692"/>
            <a:ext cx="32846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1464E"/>
                </a:solidFill>
                <a:ea typeface="Calibri" panose="020F0502020204030204"/>
                <a:cs typeface="Times New Roman"/>
              </a:rPr>
              <a:t>Приспособление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0296A-7662-CD5C-5734-6C1E8D50A513}"/>
              </a:ext>
            </a:extLst>
          </p:cNvPr>
          <p:cNvSpPr txBox="1"/>
          <p:nvPr/>
        </p:nvSpPr>
        <p:spPr>
          <a:xfrm>
            <a:off x="7461519" y="2264692"/>
            <a:ext cx="34751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Сотрудничество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493C8F-5D4B-231A-54BA-4231CD0D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Регуляция стратегий поведения в конфликте</a:t>
            </a:r>
          </a:p>
        </p:txBody>
      </p:sp>
    </p:spTree>
    <p:extLst>
      <p:ext uri="{BB962C8B-B14F-4D97-AF65-F5344CB8AC3E}">
        <p14:creationId xmlns:p14="http://schemas.microsoft.com/office/powerpoint/2010/main" val="23496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05777E0-87A1-F13B-1F5A-41BE77C2A435}"/>
              </a:ext>
            </a:extLst>
          </p:cNvPr>
          <p:cNvCxnSpPr/>
          <p:nvPr/>
        </p:nvCxnSpPr>
        <p:spPr>
          <a:xfrm>
            <a:off x="-43476" y="3913239"/>
            <a:ext cx="122354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Объект 2"/>
          <p:cNvSpPr/>
          <p:nvPr/>
        </p:nvSpPr>
        <p:spPr>
          <a:xfrm>
            <a:off x="7575884" y="2834702"/>
            <a:ext cx="3777916" cy="55654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ea typeface="Calibri"/>
              <a:cs typeface="Calibri"/>
            </a:endParaRPr>
          </a:p>
        </p:txBody>
      </p:sp>
      <p:sp>
        <p:nvSpPr>
          <p:cNvPr id="370" name="Овал 369">
            <a:extLst>
              <a:ext uri="{FF2B5EF4-FFF2-40B4-BE49-F238E27FC236}">
                <a16:creationId xmlns:a16="http://schemas.microsoft.com/office/drawing/2014/main" id="{20B01F01-7E82-0BAE-F531-393D1A30659E}"/>
              </a:ext>
            </a:extLst>
          </p:cNvPr>
          <p:cNvSpPr/>
          <p:nvPr/>
        </p:nvSpPr>
        <p:spPr>
          <a:xfrm>
            <a:off x="599072" y="2858063"/>
            <a:ext cx="2160000" cy="2160000"/>
          </a:xfrm>
          <a:prstGeom prst="ellipse">
            <a:avLst/>
          </a:prstGeom>
          <a:solidFill>
            <a:srgbClr val="EA9F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1" name="Овал 370">
            <a:extLst>
              <a:ext uri="{FF2B5EF4-FFF2-40B4-BE49-F238E27FC236}">
                <a16:creationId xmlns:a16="http://schemas.microsoft.com/office/drawing/2014/main" id="{A0277C78-5DA8-D7EB-58FD-552EF99F2EA3}"/>
              </a:ext>
            </a:extLst>
          </p:cNvPr>
          <p:cNvSpPr/>
          <p:nvPr/>
        </p:nvSpPr>
        <p:spPr>
          <a:xfrm>
            <a:off x="6497887" y="2858062"/>
            <a:ext cx="2160000" cy="2160000"/>
          </a:xfrm>
          <a:prstGeom prst="ellipse">
            <a:avLst/>
          </a:prstGeom>
          <a:solidFill>
            <a:srgbClr val="80ACE7"/>
          </a:solidFill>
          <a:ln>
            <a:solidFill>
              <a:srgbClr val="80AC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72" name="Овал 371">
            <a:extLst>
              <a:ext uri="{FF2B5EF4-FFF2-40B4-BE49-F238E27FC236}">
                <a16:creationId xmlns:a16="http://schemas.microsoft.com/office/drawing/2014/main" id="{4A8AA80E-A07B-2DDA-BBC9-D7569503CEB6}"/>
              </a:ext>
            </a:extLst>
          </p:cNvPr>
          <p:cNvSpPr/>
          <p:nvPr/>
        </p:nvSpPr>
        <p:spPr>
          <a:xfrm>
            <a:off x="9422228" y="2858063"/>
            <a:ext cx="2160000" cy="2160000"/>
          </a:xfrm>
          <a:prstGeom prst="ellipse">
            <a:avLst/>
          </a:prstGeom>
          <a:solidFill>
            <a:srgbClr val="3775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73" name="Овал 372">
            <a:extLst>
              <a:ext uri="{FF2B5EF4-FFF2-40B4-BE49-F238E27FC236}">
                <a16:creationId xmlns:a16="http://schemas.microsoft.com/office/drawing/2014/main" id="{A57A7C48-269D-709D-1F77-26A0062C97E6}"/>
              </a:ext>
            </a:extLst>
          </p:cNvPr>
          <p:cNvSpPr/>
          <p:nvPr/>
        </p:nvSpPr>
        <p:spPr>
          <a:xfrm>
            <a:off x="3503361" y="2858062"/>
            <a:ext cx="2160000" cy="21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155E46-B701-B236-C3E0-0B0B22CC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Межэтнические конфликты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5EC29-3727-6F1C-30CF-244EBAB59A60}"/>
              </a:ext>
            </a:extLst>
          </p:cNvPr>
          <p:cNvSpPr txBox="1"/>
          <p:nvPr/>
        </p:nvSpPr>
        <p:spPr>
          <a:xfrm>
            <a:off x="464440" y="1693872"/>
            <a:ext cx="2429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Calibri"/>
                <a:cs typeface="Calibri"/>
              </a:rPr>
              <a:t>Важно уходить от национальности и приходить к </a:t>
            </a:r>
            <a:r>
              <a:rPr lang="ru-RU" b="1" dirty="0">
                <a:solidFill>
                  <a:schemeClr val="tx1"/>
                </a:solidFill>
                <a:ea typeface="Calibri"/>
                <a:cs typeface="Calibri"/>
              </a:rPr>
              <a:t>личности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1AE47-1667-9D53-71B7-3C6A31EC3D07}"/>
              </a:ext>
            </a:extLst>
          </p:cNvPr>
          <p:cNvSpPr txBox="1"/>
          <p:nvPr/>
        </p:nvSpPr>
        <p:spPr>
          <a:xfrm>
            <a:off x="3492388" y="5218812"/>
            <a:ext cx="2190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Calibri"/>
                <a:cs typeface="Calibri"/>
              </a:rPr>
              <a:t>Учить </a:t>
            </a:r>
            <a:r>
              <a:rPr lang="ru-RU" b="1" dirty="0">
                <a:solidFill>
                  <a:schemeClr val="tx1"/>
                </a:solidFill>
                <a:ea typeface="Calibri"/>
                <a:cs typeface="Calibri"/>
              </a:rPr>
              <a:t>коммуникации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F4DBB-AB22-DF33-EE02-4B5A40AEF77C}"/>
              </a:ext>
            </a:extLst>
          </p:cNvPr>
          <p:cNvSpPr txBox="1"/>
          <p:nvPr/>
        </p:nvSpPr>
        <p:spPr>
          <a:xfrm>
            <a:off x="6451068" y="1883228"/>
            <a:ext cx="224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Calibri"/>
                <a:cs typeface="Calibri"/>
              </a:rPr>
              <a:t>Искать не различия, а </a:t>
            </a:r>
            <a:r>
              <a:rPr lang="ru-RU" b="1" dirty="0">
                <a:solidFill>
                  <a:schemeClr val="tx1"/>
                </a:solidFill>
                <a:ea typeface="Calibri"/>
                <a:cs typeface="Calibri"/>
              </a:rPr>
              <a:t>сходства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4F95A-5986-BEB8-B84A-603B370F106F}"/>
              </a:ext>
            </a:extLst>
          </p:cNvPr>
          <p:cNvSpPr txBox="1"/>
          <p:nvPr/>
        </p:nvSpPr>
        <p:spPr>
          <a:xfrm>
            <a:off x="9429088" y="5218812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Определять </a:t>
            </a:r>
            <a:r>
              <a:rPr lang="en-US" dirty="0">
                <a:solidFill>
                  <a:schemeClr val="tx1"/>
                </a:solidFill>
                <a:cs typeface="Calibri"/>
              </a:rPr>
              <a:t/>
            </a:r>
            <a:br>
              <a:rPr lang="en-US" dirty="0">
                <a:solidFill>
                  <a:schemeClr val="tx1"/>
                </a:solidFill>
                <a:cs typeface="Calibri"/>
              </a:rPr>
            </a:br>
            <a:r>
              <a:rPr lang="ru-RU" b="1" dirty="0">
                <a:solidFill>
                  <a:schemeClr val="tx1"/>
                </a:solidFill>
                <a:cs typeface="Calibri"/>
              </a:rPr>
              <a:t>общие ценности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5CB2EF-76D3-71A1-6A0F-7AD306BF4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1" t="7520" r="8372" b="7453"/>
          <a:stretch/>
        </p:blipFill>
        <p:spPr>
          <a:xfrm>
            <a:off x="6587887" y="2959553"/>
            <a:ext cx="1980000" cy="1957019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748C7D-A328-FCEB-42C3-A00D48D66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" r="3087" b="3086"/>
          <a:stretch/>
        </p:blipFill>
        <p:spPr>
          <a:xfrm>
            <a:off x="9537088" y="2973489"/>
            <a:ext cx="1944000" cy="1942860"/>
          </a:xfrm>
          <a:prstGeom prst="ellipse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9B84CE-50CF-BF2F-CA2E-8AAAC045A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8" r="5143" b="7379"/>
          <a:stretch/>
        </p:blipFill>
        <p:spPr>
          <a:xfrm>
            <a:off x="3649281" y="2938849"/>
            <a:ext cx="1876850" cy="1998427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B16AB9-1EDC-EDF7-99CF-554CCE78E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33" y="2947960"/>
            <a:ext cx="1974278" cy="1980206"/>
          </a:xfrm>
          <a:prstGeom prst="ellipse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225FB54-3981-896C-2142-A55733C1E310}"/>
              </a:ext>
            </a:extLst>
          </p:cNvPr>
          <p:cNvCxnSpPr>
            <a:cxnSpLocks/>
          </p:cNvCxnSpPr>
          <p:nvPr/>
        </p:nvCxnSpPr>
        <p:spPr>
          <a:xfrm flipV="1">
            <a:off x="1679072" y="2568041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CC79A49-2D21-61A4-9278-FF28AF55C6C7}"/>
              </a:ext>
            </a:extLst>
          </p:cNvPr>
          <p:cNvCxnSpPr>
            <a:cxnSpLocks/>
          </p:cNvCxnSpPr>
          <p:nvPr/>
        </p:nvCxnSpPr>
        <p:spPr>
          <a:xfrm flipV="1">
            <a:off x="10502228" y="4994027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19FFF1B-D260-2E22-852C-4607DF246382}"/>
              </a:ext>
            </a:extLst>
          </p:cNvPr>
          <p:cNvCxnSpPr>
            <a:cxnSpLocks/>
          </p:cNvCxnSpPr>
          <p:nvPr/>
        </p:nvCxnSpPr>
        <p:spPr>
          <a:xfrm flipV="1">
            <a:off x="4510762" y="4994027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>
            <a:extLst>
              <a:ext uri="{FF2B5EF4-FFF2-40B4-BE49-F238E27FC236}">
                <a16:creationId xmlns:a16="http://schemas.microsoft.com/office/drawing/2014/main" id="{92AD6871-19EC-E0EA-593C-E0CE90790E00}"/>
              </a:ext>
            </a:extLst>
          </p:cNvPr>
          <p:cNvCxnSpPr>
            <a:cxnSpLocks/>
          </p:cNvCxnSpPr>
          <p:nvPr/>
        </p:nvCxnSpPr>
        <p:spPr>
          <a:xfrm flipV="1">
            <a:off x="7588388" y="2534062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9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355</Words>
  <Application>Microsoft Office PowerPoint</Application>
  <PresentationFormat>Широкоэкранный</PresentationFormat>
  <Paragraphs>68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Межэтнический конфликт</vt:lpstr>
      <vt:lpstr>Уровни межэтнических конфликтов</vt:lpstr>
      <vt:lpstr>Восстановительные технологии</vt:lpstr>
      <vt:lpstr>Регуляция стратегий поведения в конфликте</vt:lpstr>
      <vt:lpstr>Межэтнические конфликты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Новикова</dc:creator>
  <cp:lastModifiedBy>Елена Станиславовна Боярова</cp:lastModifiedBy>
  <cp:revision>490</cp:revision>
  <dcterms:created xsi:type="dcterms:W3CDTF">2012-07-30T23:42:41Z</dcterms:created>
  <dcterms:modified xsi:type="dcterms:W3CDTF">2024-10-24T06:06:16Z</dcterms:modified>
</cp:coreProperties>
</file>