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6" r:id="rId3"/>
    <p:sldId id="297" r:id="rId4"/>
    <p:sldId id="287" r:id="rId5"/>
    <p:sldId id="308" r:id="rId6"/>
    <p:sldId id="264" r:id="rId7"/>
    <p:sldId id="307" r:id="rId8"/>
    <p:sldId id="262" r:id="rId9"/>
    <p:sldId id="271" r:id="rId10"/>
    <p:sldId id="300" r:id="rId11"/>
    <p:sldId id="304" r:id="rId12"/>
    <p:sldId id="301" r:id="rId13"/>
    <p:sldId id="302" r:id="rId14"/>
    <p:sldId id="273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CC66"/>
    <a:srgbClr val="422C16"/>
    <a:srgbClr val="2A1500"/>
    <a:srgbClr val="E01B06"/>
    <a:srgbClr val="542A00"/>
    <a:srgbClr val="7DC0F7"/>
    <a:srgbClr val="82EDF2"/>
    <a:srgbClr val="63E8E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102" d="100"/>
          <a:sy n="102" d="100"/>
        </p:scale>
        <p:origin x="1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E11B2-45AB-423B-AB5D-201FE367BC98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F61AE-65E9-4887-87CD-721AA920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2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19758" y="5085184"/>
            <a:ext cx="5832475" cy="1440160"/>
          </a:xfrm>
        </p:spPr>
        <p:txBody>
          <a:bodyPr/>
          <a:lstStyle/>
          <a:p>
            <a:r>
              <a:rPr lang="ru-RU" sz="1600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Подготовила и провела</a:t>
            </a:r>
            <a: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:</a:t>
            </a:r>
            <a:b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</a:br>
            <a: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 учитель-логопед </a:t>
            </a:r>
            <a:b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</a:br>
            <a:r>
              <a:rPr lang="en-US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I</a:t>
            </a:r>
            <a: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 кв. категории</a:t>
            </a:r>
            <a:b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</a:br>
            <a:r>
              <a:rPr lang="ru-RU" sz="1600" b="1" dirty="0" err="1">
                <a:solidFill>
                  <a:srgbClr val="663300"/>
                </a:solidFill>
                <a:latin typeface="Century" panose="02040604050505020304" pitchFamily="18" charset="0"/>
              </a:rPr>
              <a:t>Атоян</a:t>
            </a:r>
            <a: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 Светлана </a:t>
            </a:r>
            <a:r>
              <a:rPr lang="ru-RU" sz="1600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Евгеньевна</a:t>
            </a:r>
            <a:br>
              <a:rPr lang="ru-RU" sz="1600" b="1" dirty="0" smtClean="0">
                <a:solidFill>
                  <a:srgbClr val="663300"/>
                </a:solidFill>
                <a:latin typeface="Century" panose="02040604050505020304" pitchFamily="18" charset="0"/>
              </a:rPr>
            </a:br>
            <a:r>
              <a:rPr lang="ru-RU" sz="1600" b="1" dirty="0">
                <a:solidFill>
                  <a:srgbClr val="663300"/>
                </a:solidFill>
                <a:latin typeface="Century" panose="02040604050505020304" pitchFamily="18" charset="0"/>
              </a:rPr>
              <a:t>МДОУ № 23 </a:t>
            </a:r>
            <a:r>
              <a:rPr lang="ru-RU" sz="1600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«Ромашка» </a:t>
            </a:r>
            <a:r>
              <a:rPr lang="ru-RU" sz="1600" b="1" dirty="0" err="1" smtClean="0">
                <a:solidFill>
                  <a:srgbClr val="663300"/>
                </a:solidFill>
                <a:latin typeface="Century" panose="02040604050505020304" pitchFamily="18" charset="0"/>
              </a:rPr>
              <a:t>г.Тутаев</a:t>
            </a:r>
            <a:endParaRPr lang="es-ES" sz="1600" b="1" dirty="0">
              <a:solidFill>
                <a:srgbClr val="663300"/>
              </a:solidFill>
              <a:latin typeface="Century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Prezentacii.com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332656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«Современные </a:t>
            </a:r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образовательные технологии как средство повышения качества образования в условиях </a:t>
            </a:r>
            <a:r>
              <a:rPr lang="ru-RU" sz="40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ФГОС»</a:t>
            </a:r>
            <a:endParaRPr lang="ru-RU" sz="40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Семья\Desktop\ИРО\DSC_09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344" y="3868168"/>
            <a:ext cx="2808192" cy="1801865"/>
          </a:xfrm>
          <a:prstGeom prst="rect">
            <a:avLst/>
          </a:prstGeom>
          <a:noFill/>
          <a:ln w="25400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512610" y="332656"/>
            <a:ext cx="8229600" cy="1143000"/>
          </a:xfrm>
        </p:spPr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Century" panose="02040604050505020304" pitchFamily="18" charset="0"/>
              </a:rPr>
              <a:t>З</a:t>
            </a:r>
            <a:r>
              <a:rPr lang="ru-RU" b="1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доровьесберегающие</a:t>
            </a:r>
            <a:r>
              <a:rPr lang="ru-RU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Century" panose="02040604050505020304" pitchFamily="18" charset="0"/>
              </a:rPr>
              <a:t>технологии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8" name="Picture 5" descr="C:\Users\Семья\Desktop\21-10-2016_21-25-43\IMG_07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5048" y="3687665"/>
            <a:ext cx="2640254" cy="1800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6034" y="1588706"/>
            <a:ext cx="2649268" cy="1800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Семья\Desktop\ИРО\P116040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588706"/>
            <a:ext cx="2679728" cy="2009796"/>
          </a:xfrm>
          <a:prstGeom prst="rect">
            <a:avLst/>
          </a:prstGeom>
          <a:noFill/>
          <a:ln w="25400">
            <a:solidFill>
              <a:srgbClr val="542A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Семья\Desktop\ИРО\DSC_099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2858311"/>
            <a:ext cx="2664296" cy="1921373"/>
          </a:xfrm>
          <a:prstGeom prst="rect">
            <a:avLst/>
          </a:prstGeom>
          <a:noFill/>
          <a:ln w="25400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534750" y="3442274"/>
            <a:ext cx="3104060" cy="490782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Дыхательная гимнастика</a:t>
            </a:r>
            <a:endParaRPr lang="ru-RU" b="1" dirty="0">
              <a:solidFill>
                <a:srgbClr val="663300"/>
              </a:solidFill>
              <a:latin typeface="Century" panose="020406040505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43879" y="3388706"/>
            <a:ext cx="2952328" cy="490782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Су-</a:t>
            </a:r>
            <a:r>
              <a:rPr lang="ru-RU" b="1" dirty="0" err="1" smtClean="0">
                <a:solidFill>
                  <a:srgbClr val="663300"/>
                </a:solidFill>
                <a:latin typeface="Century" panose="02040604050505020304" pitchFamily="18" charset="0"/>
              </a:rPr>
              <a:t>джок</a:t>
            </a:r>
            <a:r>
              <a:rPr lang="ru-RU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 терапия</a:t>
            </a:r>
            <a:endParaRPr lang="ru-RU" b="1" dirty="0">
              <a:solidFill>
                <a:srgbClr val="6633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Артикуляционная гимнастика </a:t>
            </a:r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с </a:t>
            </a:r>
            <a:r>
              <a:rPr lang="ru-RU" sz="4000" b="1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биоэнергопластикой</a:t>
            </a:r>
            <a:r>
              <a:rPr lang="ru-RU" sz="40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pic>
        <p:nvPicPr>
          <p:cNvPr id="1026" name="Picture 2" descr="C:\Users\Семья\Desktop\21-10-2016_21-25-43\22-10-2016_00-04-45\IMG_067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2935738" cy="2088232"/>
          </a:xfrm>
          <a:prstGeom prst="rect">
            <a:avLst/>
          </a:prstGeom>
          <a:noFill/>
          <a:ln w="25400">
            <a:solidFill>
              <a:srgbClr val="6633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емья\Desktop\21-10-2016_21-25-43\22-10-2016_00-04-45\IMG_069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7" y="1556791"/>
            <a:ext cx="2937600" cy="2137368"/>
          </a:xfrm>
          <a:prstGeom prst="rect">
            <a:avLst/>
          </a:prstGeom>
          <a:noFill/>
          <a:ln w="25400">
            <a:solidFill>
              <a:srgbClr val="6633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Семья\Desktop\21-10-2016_21-25-43\archive-2016-10-22_19-14-45\archive\IMG_069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3212976"/>
            <a:ext cx="2745027" cy="2088000"/>
          </a:xfrm>
          <a:prstGeom prst="rect">
            <a:avLst/>
          </a:prstGeom>
          <a:noFill/>
          <a:ln w="25400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7" y="3212976"/>
            <a:ext cx="2999413" cy="208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Песочная терапия</a:t>
            </a:r>
            <a:endParaRPr lang="ru-RU" b="1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pic>
        <p:nvPicPr>
          <p:cNvPr id="1029" name="Picture 5" descr="C:\Users\Семья\Desktop\21-10-2016_21-25-43\IMG_066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8486" y="3601053"/>
            <a:ext cx="2035245" cy="2764800"/>
          </a:xfrm>
          <a:prstGeom prst="rect">
            <a:avLst/>
          </a:prstGeom>
          <a:noFill/>
          <a:ln w="25400">
            <a:solidFill>
              <a:srgbClr val="2A15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Семья\Desktop\21-10-2016_21-17-36\IMG_064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1124744"/>
            <a:ext cx="3040822" cy="2088234"/>
          </a:xfrm>
          <a:prstGeom prst="rect">
            <a:avLst/>
          </a:prstGeom>
          <a:noFill/>
          <a:ln w="25400">
            <a:solidFill>
              <a:srgbClr val="2A15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Семья\Desktop\21-10-2016_21-17-36\IMG_065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39" y="1124744"/>
            <a:ext cx="3043638" cy="2088000"/>
          </a:xfrm>
          <a:prstGeom prst="rect">
            <a:avLst/>
          </a:prstGeom>
          <a:noFill/>
          <a:ln w="25400">
            <a:solidFill>
              <a:srgbClr val="2A15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Семья\Desktop\21-10-2016_21-17-36\IMG_065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1369" y="3557488"/>
            <a:ext cx="2003251" cy="2764904"/>
          </a:xfrm>
          <a:prstGeom prst="rect">
            <a:avLst/>
          </a:prstGeom>
          <a:noFill/>
          <a:ln w="25400">
            <a:solidFill>
              <a:srgbClr val="2A15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507639" y="3183974"/>
            <a:ext cx="3024336" cy="373514"/>
          </a:xfrm>
          <a:prstGeom prst="roundRect">
            <a:avLst/>
          </a:prstGeom>
          <a:solidFill>
            <a:srgbClr val="FFCC66"/>
          </a:solidFill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42A00"/>
                </a:solidFill>
                <a:latin typeface="Century" panose="02040604050505020304" pitchFamily="18" charset="0"/>
              </a:rPr>
              <a:t>«Дорога к другу»</a:t>
            </a:r>
            <a:endParaRPr lang="ru-RU" b="1" dirty="0">
              <a:solidFill>
                <a:srgbClr val="542A00"/>
              </a:solidFill>
              <a:latin typeface="Century" panose="020406040505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80112" y="3116600"/>
            <a:ext cx="3024336" cy="373514"/>
          </a:xfrm>
          <a:prstGeom prst="roundRect">
            <a:avLst/>
          </a:prstGeom>
          <a:solidFill>
            <a:srgbClr val="FFCC66"/>
          </a:solidFill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42A00"/>
                </a:solidFill>
                <a:latin typeface="Century" panose="02040604050505020304" pitchFamily="18" charset="0"/>
              </a:rPr>
              <a:t>«Что под песком»</a:t>
            </a:r>
            <a:endParaRPr lang="ru-RU" b="1" dirty="0">
              <a:solidFill>
                <a:srgbClr val="542A00"/>
              </a:solidFill>
              <a:latin typeface="Century" panose="020406040505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14182" y="6135635"/>
            <a:ext cx="3024336" cy="373514"/>
          </a:xfrm>
          <a:prstGeom prst="roundRect">
            <a:avLst/>
          </a:prstGeom>
          <a:solidFill>
            <a:srgbClr val="FFCC66"/>
          </a:solidFill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42A00"/>
                </a:solidFill>
                <a:latin typeface="Century" panose="02040604050505020304" pitchFamily="18" charset="0"/>
              </a:rPr>
              <a:t>«Звуковая дорожка»</a:t>
            </a:r>
            <a:endParaRPr lang="ru-RU" b="1" dirty="0">
              <a:solidFill>
                <a:srgbClr val="542A00"/>
              </a:solidFill>
              <a:latin typeface="Century" panose="020406040505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96008" y="6138415"/>
            <a:ext cx="3024336" cy="373514"/>
          </a:xfrm>
          <a:prstGeom prst="roundRect">
            <a:avLst/>
          </a:prstGeom>
          <a:solidFill>
            <a:srgbClr val="FFCC66"/>
          </a:solidFill>
          <a:ln>
            <a:solidFill>
              <a:srgbClr val="422C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42A00"/>
                </a:solidFill>
                <a:latin typeface="Century" panose="02040604050505020304" pitchFamily="18" charset="0"/>
              </a:rPr>
              <a:t>«Выложи  букву»</a:t>
            </a:r>
            <a:endParaRPr lang="ru-RU" b="1" dirty="0">
              <a:solidFill>
                <a:srgbClr val="542A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58417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Современные образовательные</a:t>
            </a:r>
            <a:r>
              <a:rPr lang="ru-RU" b="1" i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8492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активизируют </a:t>
            </a:r>
            <a:r>
              <a:rPr lang="ru-RU" sz="2800" dirty="0">
                <a:solidFill>
                  <a:srgbClr val="2A1500"/>
                </a:solidFill>
                <a:latin typeface="Century" panose="02040604050505020304" pitchFamily="18" charset="0"/>
              </a:rPr>
              <a:t>познавательный интерес и обеспечивают положительные результаты в процессе обучения</a:t>
            </a:r>
            <a:r>
              <a:rPr lang="ru-RU" sz="28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повышают </a:t>
            </a:r>
            <a:r>
              <a:rPr lang="ru-RU" sz="2800" dirty="0">
                <a:solidFill>
                  <a:srgbClr val="2A1500"/>
                </a:solidFill>
                <a:latin typeface="Century" panose="02040604050505020304" pitchFamily="18" charset="0"/>
              </a:rPr>
              <a:t>работоспособность и мотивационную готовность детей</a:t>
            </a:r>
            <a:r>
              <a:rPr lang="ru-RU" dirty="0">
                <a:solidFill>
                  <a:srgbClr val="2A1500"/>
                </a:solidFill>
                <a:latin typeface="Century" panose="02040604050505020304" pitchFamily="18" charset="0"/>
              </a:rPr>
              <a:t>.</a:t>
            </a:r>
            <a:br>
              <a:rPr lang="ru-RU" dirty="0">
                <a:solidFill>
                  <a:srgbClr val="2A1500"/>
                </a:solidFill>
                <a:latin typeface="Century" panose="02040604050505020304" pitchFamily="18" charset="0"/>
              </a:rPr>
            </a:br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69269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sz="4400" b="1" dirty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sz="4400" b="1" dirty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latin typeface="Century" panose="02040604050505020304" pitchFamily="18" charset="0"/>
              </a:rPr>
              <a:t>Успехов  вам и творчества!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033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8417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Направления </a:t>
            </a:r>
            <a:r>
              <a:rPr lang="ru-RU" sz="3200" b="1" dirty="0">
                <a:solidFill>
                  <a:srgbClr val="C00000"/>
                </a:solidFill>
                <a:latin typeface="Century" panose="02040604050505020304" pitchFamily="18" charset="0"/>
              </a:rPr>
              <a:t>в организации коррекционной </a:t>
            </a:r>
            <a:r>
              <a:rPr lang="ru-RU" sz="32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деятельности учителя-логопеда в соответствии с ФГОС ДО.</a:t>
            </a:r>
            <a:endParaRPr lang="ru-RU" sz="3200" b="1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7728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Constantia" panose="02030602050306030303" pitchFamily="18" charset="0"/>
              </a:rPr>
              <a:t>Р</a:t>
            </a:r>
            <a:r>
              <a:rPr lang="ru-RU" sz="2000" dirty="0" smtClean="0">
                <a:latin typeface="Constantia" panose="02030602050306030303" pitchFamily="18" charset="0"/>
              </a:rPr>
              <a:t>азвитие </a:t>
            </a:r>
            <a:r>
              <a:rPr lang="ru-RU" sz="2000" dirty="0">
                <a:latin typeface="Constantia" panose="02030602050306030303" pitchFamily="18" charset="0"/>
              </a:rPr>
              <a:t>всех компонентов устной речи детей: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лексической </a:t>
            </a:r>
            <a:r>
              <a:rPr lang="ru-RU" sz="2000" dirty="0">
                <a:latin typeface="Constantia" panose="02030602050306030303" pitchFamily="18" charset="0"/>
              </a:rPr>
              <a:t>стороны,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грамматического </a:t>
            </a:r>
            <a:r>
              <a:rPr lang="ru-RU" sz="2000" dirty="0">
                <a:latin typeface="Constantia" panose="02030602050306030303" pitchFamily="18" charset="0"/>
              </a:rPr>
              <a:t>строя речи, 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произносительной </a:t>
            </a:r>
            <a:r>
              <a:rPr lang="ru-RU" sz="2000" dirty="0">
                <a:latin typeface="Constantia" panose="02030602050306030303" pitchFamily="18" charset="0"/>
              </a:rPr>
              <a:t>стороны речи, 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связной </a:t>
            </a:r>
            <a:r>
              <a:rPr lang="ru-RU" sz="2000" dirty="0">
                <a:latin typeface="Constantia" panose="02030602050306030303" pitchFamily="18" charset="0"/>
              </a:rPr>
              <a:t>речи – диалогической и  монологической форм,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практическое </a:t>
            </a:r>
            <a:r>
              <a:rPr lang="ru-RU" sz="2000" dirty="0">
                <a:latin typeface="Constantia" panose="02030602050306030303" pitchFamily="18" charset="0"/>
              </a:rPr>
              <a:t>овладение воспитанниками нормами речи; </a:t>
            </a:r>
          </a:p>
          <a:p>
            <a:r>
              <a:rPr lang="ru-RU" sz="2000" dirty="0" smtClean="0">
                <a:latin typeface="Constantia" panose="02030602050306030303" pitchFamily="18" charset="0"/>
              </a:rPr>
              <a:t>развитие </a:t>
            </a:r>
            <a:r>
              <a:rPr lang="ru-RU" sz="2000" dirty="0">
                <a:latin typeface="Constantia" panose="02030602050306030303" pitchFamily="18" charset="0"/>
              </a:rPr>
              <a:t>литературной речи, приобщение к словесному искусству, в том числе развитие художественного восприятия и эстетического вкуса</a:t>
            </a:r>
            <a:r>
              <a:rPr lang="ru-RU" sz="2400" dirty="0">
                <a:latin typeface="Constantia" panose="0203060205030603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8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54868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rgbClr val="663300"/>
              </a:solidFill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663300"/>
                </a:solidFill>
                <a:latin typeface="Century" panose="02040604050505020304" pitchFamily="18" charset="0"/>
              </a:rPr>
              <a:t>К</a:t>
            </a:r>
            <a:r>
              <a:rPr lang="ru-RU" b="1" dirty="0">
                <a:solidFill>
                  <a:srgbClr val="663300"/>
                </a:solidFill>
                <a:latin typeface="Century" panose="02040604050505020304" pitchFamily="18" charset="0"/>
              </a:rPr>
              <a:t>. Д. Ушинский писал:</a:t>
            </a:r>
            <a:br>
              <a:rPr lang="ru-RU" b="1" dirty="0">
                <a:solidFill>
                  <a:srgbClr val="663300"/>
                </a:solidFill>
                <a:latin typeface="Century" panose="02040604050505020304" pitchFamily="18" charset="0"/>
              </a:rPr>
            </a:br>
            <a:r>
              <a:rPr lang="ru-RU" b="1" dirty="0">
                <a:solidFill>
                  <a:srgbClr val="663300"/>
                </a:solidFill>
                <a:latin typeface="Century" panose="02040604050505020304" pitchFamily="18" charset="0"/>
              </a:rPr>
              <a:t> «Учите ребёнка каким-нибудь неизвестным ему пяти словам – он будет долго и напрасно мучиться, но свяжите двадцать таких слов с картинками, и он их усвоит на лету». </a:t>
            </a:r>
            <a:r>
              <a:rPr lang="ru-RU" dirty="0">
                <a:solidFill>
                  <a:srgbClr val="663300"/>
                </a:solidFill>
                <a:latin typeface="Century" panose="02040604050505020304" pitchFamily="18" charset="0"/>
              </a:rPr>
              <a:t/>
            </a:r>
            <a:br>
              <a:rPr lang="ru-RU" dirty="0">
                <a:solidFill>
                  <a:srgbClr val="663300"/>
                </a:solidFill>
                <a:latin typeface="Century" panose="02040604050505020304" pitchFamily="18" charset="0"/>
              </a:rPr>
            </a:br>
            <a:endParaRPr lang="ru-RU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61679" y="332656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Дидактическая игра </a:t>
            </a:r>
            <a:b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Century" panose="02040604050505020304" pitchFamily="18" charset="0"/>
              </a:rPr>
              <a:t>«Кубики помощники»</a:t>
            </a:r>
            <a:endParaRPr lang="ru-RU" sz="4000" dirty="0"/>
          </a:p>
        </p:txBody>
      </p:sp>
      <p:pic>
        <p:nvPicPr>
          <p:cNvPr id="9" name="Объект 4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705654"/>
            <a:ext cx="3567615" cy="2363622"/>
          </a:xfrm>
          <a:prstGeom prst="rect">
            <a:avLst/>
          </a:prstGeom>
          <a:ln w="25400">
            <a:solidFill>
              <a:srgbClr val="542A00"/>
            </a:solidFill>
          </a:ln>
        </p:spPr>
      </p:pic>
      <p:pic>
        <p:nvPicPr>
          <p:cNvPr id="11" name="Picture 2" descr="C:\Users\Семья\Desktop\21-10-2016_21-25-43\22-10-2016_20-11-47\IMG_0731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8032" y="1675614"/>
            <a:ext cx="3590551" cy="1156423"/>
          </a:xfrm>
          <a:prstGeom prst="rect">
            <a:avLst/>
          </a:prstGeom>
          <a:noFill/>
          <a:ln w="25400">
            <a:solidFill>
              <a:srgbClr val="542A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Семья\Desktop\21-10-2016_21-25-43\22-10-2016_20-11-47\IMG_073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212976"/>
            <a:ext cx="3606552" cy="1272169"/>
          </a:xfrm>
          <a:prstGeom prst="rect">
            <a:avLst/>
          </a:prstGeom>
          <a:noFill/>
          <a:ln w="25400">
            <a:solidFill>
              <a:srgbClr val="542A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80097" y="4003938"/>
            <a:ext cx="4230539" cy="963977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422C16"/>
                </a:solidFill>
                <a:latin typeface="Cambria" panose="02040503050406030204" pitchFamily="18" charset="0"/>
              </a:rPr>
              <a:t>Кубики -                 «Фразовый конструктор»</a:t>
            </a:r>
            <a:endParaRPr lang="ru-RU" sz="2400" b="1" dirty="0">
              <a:solidFill>
                <a:srgbClr val="422C16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08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Дидактическая игра </a:t>
            </a:r>
            <a:b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Century" panose="02040604050505020304" pitchFamily="18" charset="0"/>
              </a:rPr>
              <a:t>«Кубики помощники»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3" name="Picture 2" descr="C:\Users\Семья\Desktop\21-10-2016_21-25-43\22-10-2016_20-11-47\IMG_07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1435" y="1875802"/>
            <a:ext cx="3140609" cy="2479005"/>
          </a:xfrm>
          <a:prstGeom prst="rect">
            <a:avLst/>
          </a:prstGeom>
          <a:noFill/>
          <a:ln w="25400">
            <a:solidFill>
              <a:srgbClr val="542A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Семья\Desktop\21-10-2016_21-25-43\22-10-2016_20-11-47\IMG_07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37" y="1845137"/>
            <a:ext cx="3621027" cy="2375951"/>
          </a:xfrm>
          <a:prstGeom prst="rect">
            <a:avLst/>
          </a:prstGeom>
          <a:noFill/>
          <a:ln w="25400">
            <a:solidFill>
              <a:srgbClr val="542A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42562" y="4254019"/>
            <a:ext cx="3384376" cy="792401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422C16"/>
                </a:solidFill>
                <a:latin typeface="Cambria" panose="02040503050406030204" pitchFamily="18" charset="0"/>
              </a:rPr>
              <a:t>Кубики – «Грамотейки»</a:t>
            </a:r>
            <a:endParaRPr lang="ru-RU" sz="2400" b="1" dirty="0">
              <a:solidFill>
                <a:srgbClr val="422C16"/>
              </a:solidFill>
              <a:latin typeface="Cambria" panose="0204050305040603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12844" y="4154746"/>
            <a:ext cx="3640220" cy="756547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422C16"/>
                </a:solidFill>
                <a:latin typeface="Cambria" panose="02040503050406030204" pitchFamily="18" charset="0"/>
              </a:rPr>
              <a:t>Кубики – «Алгоритмы»</a:t>
            </a:r>
            <a:endParaRPr lang="ru-RU" sz="2400" b="1" dirty="0">
              <a:solidFill>
                <a:srgbClr val="422C16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/>
            </a:r>
            <a:br>
              <a:rPr lang="ru-RU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</a:br>
            <a:r>
              <a:rPr lang="ru-RU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Что </a:t>
            </a:r>
            <a:r>
              <a:rPr lang="ru-RU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такое </a:t>
            </a:r>
            <a:r>
              <a:rPr lang="ru-RU" b="1" dirty="0" err="1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синквейн</a:t>
            </a:r>
            <a:r>
              <a:rPr lang="ru-RU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?</a:t>
            </a:r>
            <a:br>
              <a:rPr lang="ru-RU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611560" y="1268761"/>
            <a:ext cx="4032448" cy="374441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latin typeface="Century" panose="02040604050505020304" pitchFamily="18" charset="0"/>
              </a:rPr>
              <a:t> </a:t>
            </a:r>
            <a:r>
              <a:rPr lang="ru-RU" sz="2000" dirty="0">
                <a:latin typeface="Century" panose="02040604050505020304" pitchFamily="18" charset="0"/>
              </a:rPr>
              <a:t>Слово </a:t>
            </a:r>
            <a:r>
              <a:rPr lang="ru-RU" sz="2000" b="1" dirty="0">
                <a:latin typeface="Century" panose="02040604050505020304" pitchFamily="18" charset="0"/>
              </a:rPr>
              <a:t>«</a:t>
            </a:r>
            <a:r>
              <a:rPr lang="ru-RU" sz="2000" b="1" dirty="0" err="1">
                <a:latin typeface="Century" panose="02040604050505020304" pitchFamily="18" charset="0"/>
              </a:rPr>
              <a:t>синквейн</a:t>
            </a:r>
            <a:r>
              <a:rPr lang="ru-RU" sz="2000" b="1" dirty="0">
                <a:latin typeface="Century" panose="02040604050505020304" pitchFamily="18" charset="0"/>
              </a:rPr>
              <a:t>» </a:t>
            </a:r>
            <a:r>
              <a:rPr lang="ru-RU" sz="2000" dirty="0">
                <a:latin typeface="Century" panose="02040604050505020304" pitchFamily="18" charset="0"/>
              </a:rPr>
              <a:t>происходит от французского слова «пять» и означает «стихотворение, состоящее из пяти строк»;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atin typeface="Century" panose="02040604050505020304" pitchFamily="18" charset="0"/>
              </a:rPr>
              <a:t>Синквейн</a:t>
            </a:r>
            <a:r>
              <a:rPr lang="ru-RU" sz="2000" dirty="0" smtClean="0">
                <a:latin typeface="Century" panose="02040604050505020304" pitchFamily="18" charset="0"/>
              </a:rPr>
              <a:t> </a:t>
            </a:r>
            <a:r>
              <a:rPr lang="ru-RU" sz="2000" dirty="0">
                <a:latin typeface="Century" panose="02040604050505020304" pitchFamily="18" charset="0"/>
              </a:rPr>
              <a:t>– это не обычное стихотворение, а стихотворение, написанное в соответствии с определёнными правилами.</a:t>
            </a:r>
          </a:p>
        </p:txBody>
      </p:sp>
      <p:pic>
        <p:nvPicPr>
          <p:cNvPr id="2050" name="Picture 2" descr="C:\Users\Семья\Desktop\ИРО\P11604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1700808"/>
            <a:ext cx="3698693" cy="2350662"/>
          </a:xfrm>
          <a:prstGeom prst="rect">
            <a:avLst/>
          </a:prstGeom>
          <a:noFill/>
          <a:ln w="25400">
            <a:solidFill>
              <a:srgbClr val="6633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3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sz="3600" b="1" dirty="0">
                <a:solidFill>
                  <a:srgbClr val="C00000"/>
                </a:solidFill>
                <a:latin typeface="Century" panose="02040604050505020304" pitchFamily="18" charset="0"/>
              </a:rPr>
              <a:t>Условные обозначения слов </a:t>
            </a:r>
            <a:r>
              <a:rPr lang="ru-RU" sz="36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для </a:t>
            </a:r>
            <a:r>
              <a:rPr lang="ru-RU" sz="3600" b="1" dirty="0">
                <a:solidFill>
                  <a:srgbClr val="C00000"/>
                </a:solidFill>
                <a:latin typeface="Century" panose="02040604050505020304" pitchFamily="18" charset="0"/>
              </a:rPr>
              <a:t>составления </a:t>
            </a:r>
            <a:r>
              <a:rPr lang="ru-RU" sz="3600" b="1" dirty="0" err="1">
                <a:solidFill>
                  <a:srgbClr val="C00000"/>
                </a:solidFill>
                <a:latin typeface="Century" panose="02040604050505020304" pitchFamily="18" charset="0"/>
              </a:rPr>
              <a:t>синквейна</a:t>
            </a:r>
            <a:r>
              <a:rPr lang="ru-RU" sz="3600" b="1" dirty="0">
                <a:solidFill>
                  <a:srgbClr val="C00000"/>
                </a:solidFill>
                <a:latin typeface="Century" panose="02040604050505020304" pitchFamily="18" charset="0"/>
              </a:rPr>
              <a:t> детьми: </a:t>
            </a:r>
            <a:endParaRPr lang="ru-RU" sz="3600" dirty="0"/>
          </a:p>
        </p:txBody>
      </p:sp>
      <p:pic>
        <p:nvPicPr>
          <p:cNvPr id="5" name="Picture 2" descr="C:\Users\Семья\Desktop\ИРО\DSC_100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1988840"/>
            <a:ext cx="3092003" cy="2497580"/>
          </a:xfrm>
          <a:prstGeom prst="rect">
            <a:avLst/>
          </a:prstGeom>
          <a:noFill/>
          <a:ln w="25400">
            <a:solidFill>
              <a:srgbClr val="6633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внобедренный треугольник 6"/>
          <p:cNvSpPr/>
          <p:nvPr/>
        </p:nvSpPr>
        <p:spPr>
          <a:xfrm>
            <a:off x="539552" y="1783860"/>
            <a:ext cx="513695" cy="456456"/>
          </a:xfrm>
          <a:prstGeom prst="triangle">
            <a:avLst/>
          </a:prstGeom>
          <a:solidFill>
            <a:srgbClr val="E01B06"/>
          </a:solidFill>
          <a:ln>
            <a:solidFill>
              <a:srgbClr val="E01B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1838401"/>
            <a:ext cx="3353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entury" panose="02040604050505020304" pitchFamily="18" charset="0"/>
              </a:rPr>
              <a:t>Слово –предмет    (кто? что?)</a:t>
            </a: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39551" y="2564904"/>
            <a:ext cx="513695" cy="45645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24885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Century" panose="02040604050505020304" pitchFamily="18" charset="0"/>
              </a:rPr>
              <a:t>Слово – определение </a:t>
            </a:r>
          </a:p>
          <a:p>
            <a:r>
              <a:rPr lang="ru-RU" b="1" dirty="0">
                <a:latin typeface="Century" panose="02040604050505020304" pitchFamily="18" charset="0"/>
              </a:rPr>
              <a:t>(какая? какой? какое? какие?)</a:t>
            </a: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67187" y="3356992"/>
            <a:ext cx="513695" cy="456456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1714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Century" panose="02040604050505020304" pitchFamily="18" charset="0"/>
              </a:rPr>
              <a:t>Слово – действие           </a:t>
            </a:r>
            <a:endParaRPr lang="ru-RU" b="1" dirty="0" smtClean="0">
              <a:latin typeface="Century" panose="02040604050505020304" pitchFamily="18" charset="0"/>
            </a:endParaRPr>
          </a:p>
          <a:p>
            <a:r>
              <a:rPr lang="ru-RU" b="1" dirty="0" smtClean="0">
                <a:latin typeface="Century" panose="02040604050505020304" pitchFamily="18" charset="0"/>
              </a:rPr>
              <a:t> </a:t>
            </a:r>
            <a:r>
              <a:rPr lang="ru-RU" b="1" dirty="0">
                <a:latin typeface="Century" panose="02040604050505020304" pitchFamily="18" charset="0"/>
              </a:rPr>
              <a:t>(что делает? что делают?)</a:t>
            </a: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67187" y="4072256"/>
            <a:ext cx="513695" cy="456456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03648" y="4072256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entury" panose="02040604050505020304" pitchFamily="18" charset="0"/>
              </a:rPr>
              <a:t>Слово – ассоциация </a:t>
            </a:r>
          </a:p>
        </p:txBody>
      </p:sp>
    </p:spTree>
    <p:extLst>
      <p:ext uri="{BB962C8B-B14F-4D97-AF65-F5344CB8AC3E}">
        <p14:creationId xmlns:p14="http://schemas.microsoft.com/office/powerpoint/2010/main" val="39148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При использовании </a:t>
            </a:r>
            <a:r>
              <a:rPr lang="ru-RU" sz="4000" b="1" dirty="0" err="1">
                <a:solidFill>
                  <a:srgbClr val="C00000"/>
                </a:solidFill>
                <a:latin typeface="Century" panose="02040604050505020304" pitchFamily="18" charset="0"/>
              </a:rPr>
              <a:t>синквейна</a:t>
            </a:r>
            <a:r>
              <a:rPr lang="ru-RU" sz="4000" b="1" dirty="0">
                <a:solidFill>
                  <a:srgbClr val="C00000"/>
                </a:solidFill>
                <a:latin typeface="Century" panose="02040604050505020304" pitchFamily="18" charset="0"/>
              </a:rPr>
              <a:t>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136903" cy="46085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400" dirty="0">
                <a:solidFill>
                  <a:srgbClr val="663300"/>
                </a:solidFill>
                <a:latin typeface="Century" panose="02040604050505020304" pitchFamily="18" charset="0"/>
              </a:rPr>
              <a:t>- </a:t>
            </a:r>
            <a:r>
              <a:rPr lang="ru-RU" altLang="ru-RU" sz="2000" dirty="0">
                <a:latin typeface="Century" panose="02040604050505020304" pitchFamily="18" charset="0"/>
              </a:rPr>
              <a:t>открываются новые возможности;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гармонично вписывается в работу по развитию </a:t>
            </a:r>
            <a:r>
              <a:rPr lang="ru-RU" altLang="ru-RU" sz="2000" dirty="0" smtClean="0">
                <a:latin typeface="Century" panose="02040604050505020304" pitchFamily="18" charset="0"/>
              </a:rPr>
              <a:t>лексико-грамматических компонентов речи;</a:t>
            </a:r>
            <a:endParaRPr lang="ru-RU" altLang="ru-RU" sz="2000" dirty="0">
              <a:latin typeface="Century" panose="020406040505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способствует обогащению и актуализации словаря;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является диагностическим инструментом;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носит характер комплексного воздействия (развивает речь, память, внимание, мышление).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используется  для закрепления изученной темы; 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latin typeface="Century" panose="02040604050505020304" pitchFamily="18" charset="0"/>
              </a:rPr>
              <a:t>-  является игровым приемом.</a:t>
            </a:r>
          </a:p>
        </p:txBody>
      </p:sp>
    </p:spTree>
    <p:extLst>
      <p:ext uri="{BB962C8B-B14F-4D97-AF65-F5344CB8AC3E}">
        <p14:creationId xmlns:p14="http://schemas.microsoft.com/office/powerpoint/2010/main" val="5705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6181350" y="919796"/>
            <a:ext cx="2567114" cy="4392000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Солнце.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Жёлтое, тёплое.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Светит, греет, радует.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Тёплое солнышко светит на цветок.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Радость.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Ксюша 6 лет</a:t>
            </a:r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2488" y="980727"/>
            <a:ext cx="2664296" cy="4392489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Дождь.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Грибной, холодный.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Стучит, идёт, льёт.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Дождь стучит по крыше.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Осень.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Соня  6 лет</a:t>
            </a:r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11910"/>
            <a:ext cx="7435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Дети сочиняют </a:t>
            </a:r>
            <a:r>
              <a:rPr lang="ru-RU" sz="4000" b="1" cap="none" spc="0" dirty="0" err="1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синквейны</a:t>
            </a:r>
            <a:r>
              <a:rPr lang="ru-RU" sz="4000" b="1" cap="none" spc="0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… </a:t>
            </a:r>
          </a:p>
        </p:txBody>
      </p:sp>
      <p:pic>
        <p:nvPicPr>
          <p:cNvPr id="5" name="Picture 7" descr="C:\Users\Семья\Desktop\ИРО\DSC_09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000" y="1045706"/>
            <a:ext cx="1975272" cy="2484000"/>
          </a:xfrm>
          <a:prstGeom prst="rect">
            <a:avLst/>
          </a:prstGeom>
          <a:noFill/>
          <a:ln w="25400">
            <a:solidFill>
              <a:srgbClr val="542A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Семья\Desktop\ИРО\DSC_098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02058" y="994852"/>
            <a:ext cx="1903827" cy="2484000"/>
          </a:xfrm>
          <a:prstGeom prst="rect">
            <a:avLst/>
          </a:prstGeom>
          <a:noFill/>
          <a:ln w="25400">
            <a:solidFill>
              <a:srgbClr val="542A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3275856" y="980727"/>
            <a:ext cx="2664295" cy="3888433"/>
          </a:xfrm>
          <a:prstGeom prst="roundRect">
            <a:avLst/>
          </a:prstGeom>
          <a:solidFill>
            <a:srgbClr val="FFCC66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Яблоко.</a:t>
            </a:r>
          </a:p>
          <a:p>
            <a:pPr algn="ctr"/>
            <a:endParaRPr lang="ru-RU" sz="1600" dirty="0" smtClean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Красное, сочное.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Висит, растёт, зреет.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Ёжик несёт румяное яблоко.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Фрукт.</a:t>
            </a:r>
          </a:p>
          <a:p>
            <a:pPr algn="ctr"/>
            <a:r>
              <a:rPr lang="ru-RU" sz="1600" dirty="0" smtClean="0">
                <a:solidFill>
                  <a:srgbClr val="2A1500"/>
                </a:solidFill>
                <a:latin typeface="Century" panose="02040604050505020304" pitchFamily="18" charset="0"/>
              </a:rPr>
              <a:t>Арина  6 лет</a:t>
            </a:r>
            <a:endParaRPr lang="ru-RU" sz="1600" dirty="0">
              <a:solidFill>
                <a:srgbClr val="2A1500"/>
              </a:solidFill>
              <a:latin typeface="Century" panose="02040604050505020304" pitchFamily="18" charset="0"/>
            </a:endParaRPr>
          </a:p>
        </p:txBody>
      </p:sp>
      <p:pic>
        <p:nvPicPr>
          <p:cNvPr id="7" name="Picture 6" descr="C:\Users\Семья\Desktop\ИРО\DSC_098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9203" y="1275181"/>
            <a:ext cx="2272249" cy="1657947"/>
          </a:xfrm>
          <a:prstGeom prst="rect">
            <a:avLst/>
          </a:prstGeom>
          <a:noFill/>
          <a:ln w="25400">
            <a:solidFill>
              <a:srgbClr val="542A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3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5657</TotalTime>
  <Words>371</Words>
  <Application>Microsoft Office PowerPoint</Application>
  <PresentationFormat>Экран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Century</vt:lpstr>
      <vt:lpstr>Constantia</vt:lpstr>
      <vt:lpstr>Wingdings</vt:lpstr>
      <vt:lpstr>Diseño predeterminado</vt:lpstr>
      <vt:lpstr>Подготовила и провела:  учитель-логопед  I кв. категории Атоян Светлана Евгеньевна МДОУ № 23 «Ромашка» г.Тутаев</vt:lpstr>
      <vt:lpstr>Направления в организации коррекционной деятельности учителя-логопеда в соответствии с ФГОС ДО.</vt:lpstr>
      <vt:lpstr>Презентация PowerPoint</vt:lpstr>
      <vt:lpstr>Презентация PowerPoint</vt:lpstr>
      <vt:lpstr>Презентация PowerPoint</vt:lpstr>
      <vt:lpstr> Что такое синквейн? </vt:lpstr>
      <vt:lpstr>Условные обозначения слов  для составления синквейна детьми: </vt:lpstr>
      <vt:lpstr>При использовании синквейна:</vt:lpstr>
      <vt:lpstr>Презентация PowerPoint</vt:lpstr>
      <vt:lpstr>Здоровьесберегающие технологии</vt:lpstr>
      <vt:lpstr>Артикуляционная гимнастика с биоэнергопластикой </vt:lpstr>
      <vt:lpstr>Песочная терапия</vt:lpstr>
      <vt:lpstr> Современные образовательные  технологии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Светлана Юрьевна Белянчева</cp:lastModifiedBy>
  <cp:revision>785</cp:revision>
  <dcterms:created xsi:type="dcterms:W3CDTF">2010-05-23T14:28:12Z</dcterms:created>
  <dcterms:modified xsi:type="dcterms:W3CDTF">2016-11-09T09:59:32Z</dcterms:modified>
</cp:coreProperties>
</file>