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sldIdLst>
    <p:sldId id="256" r:id="rId2"/>
    <p:sldId id="307" r:id="rId3"/>
    <p:sldId id="311" r:id="rId4"/>
    <p:sldId id="315" r:id="rId5"/>
    <p:sldId id="308" r:id="rId6"/>
    <p:sldId id="309" r:id="rId7"/>
    <p:sldId id="272" r:id="rId8"/>
    <p:sldId id="310" r:id="rId9"/>
    <p:sldId id="323" r:id="rId10"/>
    <p:sldId id="304" r:id="rId11"/>
    <p:sldId id="305" r:id="rId12"/>
    <p:sldId id="319" r:id="rId13"/>
    <p:sldId id="320" r:id="rId14"/>
    <p:sldId id="321" r:id="rId15"/>
    <p:sldId id="322" r:id="rId16"/>
    <p:sldId id="313" r:id="rId17"/>
    <p:sldId id="314" r:id="rId18"/>
    <p:sldId id="318" r:id="rId19"/>
    <p:sldId id="316" r:id="rId20"/>
    <p:sldId id="299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0DB"/>
    <a:srgbClr val="ABC9C1"/>
    <a:srgbClr val="FFFFCC"/>
    <a:srgbClr val="92B8AE"/>
    <a:srgbClr val="1C3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576B5E-776B-4AEF-B789-1CD0BE313CA2}" type="datetimeFigureOut">
              <a:rPr lang="ru-RU"/>
              <a:pPr>
                <a:defRPr/>
              </a:pPr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947565-7C8D-46DC-A36C-2B09B9CFB6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470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2B5462-C40D-49E5-98DF-DD68B959E817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419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ru-RU" altLang="ru-RU" sz="2400" smtClean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</p:grp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4900D57B-648A-4F92-88C2-9E691BB138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8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0118D-601C-4576-8259-C6D0DCF6B6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7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C885D-53E4-4952-BEE9-CE491E31E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515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D2446-4843-4591-99C2-A757D4162B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822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CA307-5139-4302-ABA7-FEFDBA0EF6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420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A79FB-634F-42D8-A32F-EBB70279C3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614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88FD9-3838-4D98-AA1F-3ADB8BE06C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248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23B7C-7039-42D0-BD0B-4F4CD87DCF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10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0AA27-A2B9-472A-BB16-A0007B206A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9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14C9B-E4AA-4B7A-A7B3-8F81706819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170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24517-A9CD-47FB-9B48-ABF11B7BCE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47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18AAC-8A15-446A-BA9A-E660A09CB4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13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4D1D031B-4A86-4907-92A1-B973FE8A401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&#1055;&#1077;&#1088;&#1074;&#1099;&#1081;%20&#1088;&#1072;&#1079;%20&#1074;%20&#1087;&#1077;&#1088;&#1074;&#1099;&#1081;%20&#1082;&#1083;&#1072;&#1089;&#1089;.pub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&#1048;&#1050;%201.docx" TargetMode="External"/><Relationship Id="rId3" Type="http://schemas.openxmlformats.org/officeDocument/2006/relationships/slide" Target="slide10.xml"/><Relationship Id="rId7" Type="http://schemas.openxmlformats.org/officeDocument/2006/relationships/hyperlink" Target="&#1092;&#1086;&#1088;&#1084;&#1080;&#1088;&#1086;&#1074;&#1072;&#1085;&#1080;&#1077;%20&#1087;&#1088;&#1086;&#1080;&#1079;&#1074;&#1086;&#1083;&#1100;&#1085;&#1086;&#1089;&#1090;&#1080;%202-4.doc" TargetMode="External"/><Relationship Id="rId2" Type="http://schemas.openxmlformats.org/officeDocument/2006/relationships/hyperlink" Target="&#1084;&#1072;&#1088;&#1096;&#1088;&#1091;&#1090;&#1099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hyperlink" Target="&#1090;&#1082;%20&#1079;&#1072;&#1085;&#1103;&#1090;&#1080;&#1103;.doc" TargetMode="External"/><Relationship Id="rId10" Type="http://schemas.openxmlformats.org/officeDocument/2006/relationships/slide" Target="slide16.xml"/><Relationship Id="rId4" Type="http://schemas.openxmlformats.org/officeDocument/2006/relationships/slide" Target="slide11.xml"/><Relationship Id="rId9" Type="http://schemas.openxmlformats.org/officeDocument/2006/relationships/hyperlink" Target="&#1048;&#1050;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93;&#1072;&#1088;&#1072;&#1082;&#1090;&#1077;&#1088;&#1080;&#1089;&#1090;&#1080;&#1082;&#1072;.docx" TargetMode="External"/><Relationship Id="rId2" Type="http://schemas.openxmlformats.org/officeDocument/2006/relationships/hyperlink" Target="&#1055;&#1056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76;&#1080;&#1072;&#1075;&#1085;&#1086;&#1089;&#1090;&#1080;&#1082;&#1072;.docx" TargetMode="Externa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371600"/>
            <a:ext cx="7989887" cy="2057400"/>
          </a:xfrm>
        </p:spPr>
        <p:txBody>
          <a:bodyPr/>
          <a:lstStyle/>
          <a:p>
            <a:pPr algn="ctr"/>
            <a:r>
              <a:rPr lang="ru-RU" altLang="ru-RU" sz="2800" b="1" smtClean="0"/>
              <a:t>Программа индивидуального сопровождения ребенка с ОВЗ, имеющего ЗПР, как часть адаптированной образовательной программы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1363" y="3789363"/>
            <a:ext cx="7696200" cy="2057400"/>
          </a:xfrm>
        </p:spPr>
        <p:txBody>
          <a:bodyPr/>
          <a:lstStyle/>
          <a:p>
            <a:pPr algn="ctr" eaLnBrk="1" hangingPunct="1"/>
            <a:endParaRPr lang="ru-RU" altLang="ru-RU" sz="2200" smtClean="0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2200" smtClean="0">
                <a:latin typeface="Arial" panose="020B0604020202020204" pitchFamily="34" charset="0"/>
              </a:rPr>
              <a:t>Бутылкина И. Н., педагог-психолог СОШ №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0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altLang="ru-RU" sz="340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Группы</a:t>
            </a:r>
          </a:p>
        </p:txBody>
      </p:sp>
      <p:sp>
        <p:nvSpPr>
          <p:cNvPr id="12291" name="Rectangle 34"/>
          <p:cNvSpPr>
            <a:spLocks noChangeArrowheads="1"/>
          </p:cNvSpPr>
          <p:nvPr/>
        </p:nvSpPr>
        <p:spPr bwMode="auto">
          <a:xfrm>
            <a:off x="4067175" y="1916113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000" b="1">
                <a:cs typeface="Times New Roman" panose="02020603050405020304" pitchFamily="18" charset="0"/>
              </a:rPr>
              <a:t>1а класс</a:t>
            </a:r>
            <a:endParaRPr lang="ru-RU" altLang="ru-RU" sz="2000"/>
          </a:p>
          <a:p>
            <a:endParaRPr lang="ru-RU" altLang="ru-RU" sz="2000"/>
          </a:p>
        </p:txBody>
      </p:sp>
      <p:graphicFrame>
        <p:nvGraphicFramePr>
          <p:cNvPr id="50239" name="Group 63"/>
          <p:cNvGraphicFramePr>
            <a:graphicFrameLocks noGrp="1"/>
          </p:cNvGraphicFramePr>
          <p:nvPr/>
        </p:nvGraphicFramePr>
        <p:xfrm>
          <a:off x="468313" y="2806700"/>
          <a:ext cx="8135937" cy="2998788"/>
        </p:xfrm>
        <a:graphic>
          <a:graphicData uri="http://schemas.openxmlformats.org/drawingml/2006/table">
            <a:tbl>
              <a:tblPr/>
              <a:tblGrid>
                <a:gridCol w="4006850"/>
                <a:gridCol w="4129087"/>
              </a:tblGrid>
              <a:tr h="941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№ 1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(Формирование произвольной регуляции деятельности)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tabLst>
                          <a:tab pos="128270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№ 2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(Формирование пространственно-временных представлений)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 Александра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 </a:t>
                      </a:r>
                      <a:r>
                        <a:rPr kumimoji="0" lang="ru-RU" alt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Дарина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 Павел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 Александр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 Алена 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 Даниил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 </a:t>
                      </a:r>
                      <a:r>
                        <a:rPr kumimoji="0" lang="ru-RU" alt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Давудбек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 Александра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 Виктор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 Сергей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 Мария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3" name="AutoShape 6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188913"/>
            <a:ext cx="609600" cy="287337"/>
          </a:xfrm>
          <a:prstGeom prst="actionButtonBackPrevious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Рабочие программы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828800"/>
            <a:ext cx="8964612" cy="4768850"/>
          </a:xfrm>
        </p:spPr>
        <p:txBody>
          <a:bodyPr/>
          <a:lstStyle/>
          <a:p>
            <a:r>
              <a:rPr lang="ru-RU" altLang="ru-RU" sz="2000" smtClean="0"/>
              <a:t>Рабочая программа внеурочной деятельности коррекционно-развивающих (психокоррекционных) занятия по формированию произвольной регуляции деятельности для учащихся  1-го (дополнительного) класса с ограниченными возможностями здоровья, имеющих задержку психического развития (вариант 7.2)</a:t>
            </a:r>
          </a:p>
          <a:p>
            <a:r>
              <a:rPr lang="ru-RU" altLang="ru-RU" sz="2000" smtClean="0"/>
              <a:t>Рабочая программа внеурочной деятельности коррекционно-развивающих (психокоррекционных) занятий по формированию пространственно-временных представлений обучающихся 1-го (дополнительного) класса  с ограниченными возможностями здоровья, имеющих задержку психического развития (вариант 7.2)</a:t>
            </a:r>
          </a:p>
          <a:p>
            <a:r>
              <a:rPr lang="ru-RU" altLang="ru-RU" sz="2000" smtClean="0"/>
              <a:t>Рабочая программа внеурочной деятельности коррекционно-развивающих (психокоррекционных) занятия по формированию произвольной регуляции деятельности для учащихся  1-го класса  с ограниченными возможностями здоровья, имеющих задержку психического развития (вариант 7.1)</a:t>
            </a:r>
          </a:p>
          <a:p>
            <a:endParaRPr lang="ru-RU" altLang="ru-RU" sz="2000" smtClean="0"/>
          </a:p>
          <a:p>
            <a:endParaRPr lang="ru-RU" altLang="ru-RU" sz="2000" smtClean="0"/>
          </a:p>
          <a:p>
            <a:endParaRPr lang="ru-RU" altLang="ru-RU" sz="2000" smtClean="0"/>
          </a:p>
          <a:p>
            <a:endParaRPr lang="ru-RU" altLang="ru-RU" sz="2000" smtClean="0"/>
          </a:p>
          <a:p>
            <a:pPr eaLnBrk="1" hangingPunct="1"/>
            <a:endParaRPr lang="ru-RU" altLang="ru-RU" smtClean="0"/>
          </a:p>
        </p:txBody>
      </p:sp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8027988" y="188913"/>
            <a:ext cx="754062" cy="192087"/>
          </a:xfrm>
          <a:prstGeom prst="actionButtonBackPreviou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C:\Users\Школа\Desktop\ф\IMG_32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8888" y="1916113"/>
            <a:ext cx="6837362" cy="461010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692150"/>
            <a:ext cx="93059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Занятия, направленные на формирование у учащихся произвольной регуляции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C:\Users\Школа\Desktop\ф\IMG_32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916113"/>
            <a:ext cx="4608513" cy="316865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5363" name="Рисунок 2" descr="C:\Users\Школа\Desktop\ф\IMG_32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3500438"/>
            <a:ext cx="4438650" cy="3163887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95288" y="620713"/>
            <a:ext cx="8432800" cy="12303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Занятия, направленные на формирование у учащихся </a:t>
            </a:r>
          </a:p>
          <a:p>
            <a:pPr algn="ctr">
              <a:defRPr/>
            </a:pP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произвольной регуляции деятельности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C:\Users\Школа\Desktop\ф\IMG_324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4176712" cy="273685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6387" name="Рисунок 2" descr="C:\Users\Школа\Desktop\ф\IMG_32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765175"/>
            <a:ext cx="4192588" cy="273685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6388" name="Рисунок 3" descr="C:\Users\Школа\Desktop\ф\IMG_324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75" y="3716338"/>
            <a:ext cx="4319588" cy="2947987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2" descr="C:\Users\Школа\Desktop\ф\IMG_32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913" y="1989138"/>
            <a:ext cx="6408737" cy="4464050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68313" y="692150"/>
            <a:ext cx="8472487" cy="1231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Занятия, направленные на формирование у учащихся </a:t>
            </a:r>
          </a:p>
          <a:p>
            <a:pPr algn="ctr">
              <a:defRPr/>
            </a:pP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произвольной регуляции деятельности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8027988" y="188913"/>
            <a:ext cx="682625" cy="215900"/>
          </a:xfrm>
          <a:prstGeom prst="actionButtonBackPreviou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Консультационная работа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altLang="ru-RU" sz="2000" smtClean="0"/>
              <a:t>выработка совместных обоснованных рекомендаций по основным направлениям работы с учащимся с ограниченными возможностями здоровья, имеющим задержку психического развития, единых для всех участников образовательного процесса;</a:t>
            </a:r>
          </a:p>
          <a:p>
            <a:r>
              <a:rPr lang="ru-RU" altLang="ru-RU" sz="2000" smtClean="0"/>
              <a:t>консультирование педагогом-психологом педагогов по выбору индивидуально ориентированных методов и приёмов работы с учащимся с ограниченными возможностями здоровья, имеющим задержку психического развития;</a:t>
            </a:r>
          </a:p>
          <a:p>
            <a:r>
              <a:rPr lang="ru-RU" altLang="ru-RU" sz="2000" smtClean="0"/>
              <a:t>консультативная помощь семье в вопросах выбора стратегии воспитания и приёмов коррекционного обучения ребёнка с ограниченными возможностями здоровья;</a:t>
            </a:r>
          </a:p>
          <a:p>
            <a:r>
              <a:rPr lang="ru-RU" altLang="ru-RU" sz="2000" smtClean="0"/>
              <a:t>консультационная поддержка и помощь, направленные на содействие свободному и осознанному выбору учащимся с ограниченными возможностями здоровья профессии, формы и места обучения в соответствии с профессиональными интересами.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Информационно-просветительская работа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5138" y="2146300"/>
            <a:ext cx="8229600" cy="4697413"/>
          </a:xfrm>
        </p:spPr>
        <p:txBody>
          <a:bodyPr/>
          <a:lstStyle/>
          <a:p>
            <a:r>
              <a:rPr lang="ru-RU" altLang="ru-RU" sz="2000" smtClean="0"/>
              <a:t>различные формы просветительской деятельности (лекции, информационные стенды, печатные материалы), направленные на разъяснение участникам образовательного процесса — учащимся (как имеющим, так и не имеющим недостатки в развитии), их родителям (законным представителям), педагогическим работникам — вопросов, связанных с особенностями образовательного процесса и сопровождения, учащихся с ограниченными возможностями здоровья;</a:t>
            </a:r>
          </a:p>
          <a:p>
            <a:r>
              <a:rPr lang="ru-RU" altLang="ru-RU" sz="2000" smtClean="0"/>
              <a:t>проведение тематических выступлений для педагогов и родителей (законных представителей) по разъяснению индивидуально-типологических особенностей различных категорий детей с ограниченными возможностями здоровья.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239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Информационно-просветительская работа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ru-RU" altLang="ru-RU" smtClean="0">
                <a:hlinkClick r:id="rId2" action="ppaction://hlinkfile"/>
              </a:rPr>
              <a:t>Памятка родителям первоклассников</a:t>
            </a:r>
            <a:endParaRPr lang="ru-RU" altLang="ru-RU" smtClean="0"/>
          </a:p>
        </p:txBody>
      </p:sp>
      <p:pic>
        <p:nvPicPr>
          <p:cNvPr id="20484" name="Picture 2" descr="C:\Users\Пользователь\Pictures\trevozn-rebeno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1844675"/>
            <a:ext cx="4103688" cy="49037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Пользователь\Pictures\700px-Вместе_мы_сможем_больше_стр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1844675"/>
            <a:ext cx="77771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188" y="908050"/>
            <a:ext cx="7866062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Памятка родителям, имеющим детей с ЗПР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1143000"/>
          </a:xfrm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Федеральный закон «Об образовании в Российской Федерации» № 273-ФЗ от </a:t>
            </a:r>
            <a:r>
              <a:rPr lang="ru-RU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29.12.2012</a:t>
            </a:r>
            <a:endParaRPr lang="ru-RU" sz="28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989138"/>
          <a:ext cx="8569325" cy="448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9915"/>
                <a:gridCol w="5259410"/>
              </a:tblGrid>
              <a:tr h="3708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Статья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6" marB="45726"/>
                </a:tc>
              </a:tr>
              <a:tr h="173760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Статья № 2</a:t>
                      </a:r>
                      <a:endParaRPr lang="ru-RU" sz="18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Основные понятия: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адаптированная основная образовательная программа, адаптированная образовательная программа, обучающийся с ограниченными возможностями здоровья, индивидуальный учебный план, инклюзивное образование, инвалид.</a:t>
                      </a:r>
                    </a:p>
                  </a:txBody>
                  <a:tcPr marL="91444" marR="91444" marT="45726" marB="45726"/>
                </a:tc>
              </a:tr>
              <a:tr h="146324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Статья № 42</a:t>
                      </a:r>
                      <a:endParaRPr lang="ru-RU" sz="18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адаптации.</a:t>
                      </a:r>
                    </a:p>
                  </a:txBody>
                  <a:tcPr marL="91444" marR="91444" marT="45726" marB="45726"/>
                </a:tc>
              </a:tr>
              <a:tr h="91452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Статья № 79</a:t>
                      </a:r>
                      <a:endParaRPr lang="ru-RU" sz="1800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получения образования обучающимися с ограниченными возможностями здоровья.</a:t>
                      </a:r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5492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</a:t>
            </a:r>
            <a:r>
              <a:rPr lang="ru-RU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комфортной развивающей образовательной среды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828800"/>
            <a:ext cx="8856663" cy="4840288"/>
          </a:xfrm>
        </p:spPr>
        <p:txBody>
          <a:bodyPr/>
          <a:lstStyle/>
          <a:p>
            <a:pPr>
              <a:defRPr/>
            </a:pPr>
            <a:r>
              <a:rPr lang="ru-RU" sz="2000" dirty="0"/>
              <a:t>учитывающей особенности организации образования ребенка, а также специфику его психофизического развития</a:t>
            </a:r>
            <a:r>
              <a:rPr lang="ru-RU" sz="20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обеспечивающей </a:t>
            </a:r>
            <a:r>
              <a:rPr lang="ru-RU" sz="2000" dirty="0"/>
              <a:t>воспитание, обучение, социальную адаптацию ребенка с ограниченными возможностями здоровья, имеющего задержку психического развития, в социуме</a:t>
            </a:r>
            <a:r>
              <a:rPr lang="ru-RU" sz="20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способствующей </a:t>
            </a:r>
            <a:r>
              <a:rPr lang="ru-RU" sz="2000" dirty="0"/>
              <a:t>достижению целей основного общего образования, обеспечивающей его качество, доступность и открытость для обучающихся с ограниченными возможностями здоровья, их родителей (законных представителей</a:t>
            </a:r>
            <a:r>
              <a:rPr lang="ru-RU" sz="2000" dirty="0" smtClean="0"/>
              <a:t>);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способствующей </a:t>
            </a:r>
            <a:r>
              <a:rPr lang="ru-RU" sz="2000" dirty="0"/>
              <a:t>достижению результатов освоения основной образовательной программы основного общего образования учащимся.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altLang="ru-RU" sz="3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Задержка психического развития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588375" cy="486886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altLang="ru-RU" sz="1800" b="1" dirty="0" err="1"/>
              <a:t>Заде́ржка</a:t>
            </a:r>
            <a:r>
              <a:rPr lang="ru-RU" altLang="ru-RU" sz="1800" b="1" dirty="0"/>
              <a:t> </a:t>
            </a:r>
            <a:r>
              <a:rPr lang="ru-RU" altLang="ru-RU" sz="1800" b="1" dirty="0" err="1"/>
              <a:t>психи́ческого</a:t>
            </a:r>
            <a:r>
              <a:rPr lang="ru-RU" altLang="ru-RU" sz="1800" b="1" dirty="0"/>
              <a:t> </a:t>
            </a:r>
            <a:r>
              <a:rPr lang="ru-RU" altLang="ru-RU" sz="1800" b="1" dirty="0" err="1"/>
              <a:t>разви́тия</a:t>
            </a:r>
            <a:r>
              <a:rPr lang="ru-RU" altLang="ru-RU" sz="1800" dirty="0"/>
              <a:t> (сокр. ЗПР) — нарушение нормального темпа психического развития, когда отдельные психические функции (память, внимание, мышление, эмоционально-волевая сфера) отстают в своём развитии от принятых психологических норм для данного возраста</a:t>
            </a:r>
            <a:r>
              <a:rPr lang="ru-RU" altLang="ru-RU" sz="1800" dirty="0" smtClean="0"/>
              <a:t>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1800" dirty="0"/>
          </a:p>
          <a:p>
            <a:pPr>
              <a:lnSpc>
                <a:spcPct val="80000"/>
              </a:lnSpc>
              <a:defRPr/>
            </a:pPr>
            <a:r>
              <a:rPr lang="ru-RU" altLang="ru-RU" sz="1800" b="1" dirty="0"/>
              <a:t>Задержка психического развития</a:t>
            </a:r>
            <a:r>
              <a:rPr lang="ru-RU" altLang="ru-RU" sz="1800" dirty="0"/>
              <a:t> (ЗПР) – темповое отставание развития психических процессов и незрелость эмоционально-волевой сферы у детей, которые потенциально могут быть преодолены с помощью специально организованного обучения и воспитания</a:t>
            </a:r>
            <a:r>
              <a:rPr lang="ru-RU" altLang="ru-RU" sz="1800" dirty="0" smtClean="0"/>
              <a:t>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1800" dirty="0"/>
          </a:p>
          <a:p>
            <a:pPr>
              <a:lnSpc>
                <a:spcPct val="80000"/>
              </a:lnSpc>
              <a:defRPr/>
            </a:pPr>
            <a:r>
              <a:rPr lang="ru-RU" altLang="ru-RU" sz="1800" b="1" dirty="0"/>
              <a:t>Задержка психического развития (ЗПР) </a:t>
            </a:r>
            <a:r>
              <a:rPr lang="ru-RU" altLang="ru-RU" sz="1800" dirty="0"/>
              <a:t>- синдром временного отставания развития психики в целом или отдельных ее функций, замедление темпа реализации потенциальных возможностей организма, часто обнаруживается при поступлении в школу и выражается в недостаточности общего запаса знаний, ограниченности представлений, незрелости мышления, малой интеллектуальной целенаправленностью, преобладании игровых интересов, быстрой </a:t>
            </a:r>
            <a:r>
              <a:rPr lang="ru-RU" altLang="ru-RU" sz="1800" dirty="0" err="1"/>
              <a:t>пресыщаемости</a:t>
            </a:r>
            <a:r>
              <a:rPr lang="ru-RU" altLang="ru-RU" sz="1800" dirty="0"/>
              <a:t> в интеллектуальной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altLang="ru-RU" sz="3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Специальные условия</a:t>
            </a:r>
            <a:endParaRPr lang="ru-RU" altLang="ru-RU" sz="34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588375" cy="4868862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Условия </a:t>
            </a:r>
            <a:r>
              <a:rPr lang="ru-RU" sz="2000" dirty="0"/>
              <a:t>обучения, воспитания и развития таких обучающихся, включающие в себя </a:t>
            </a:r>
            <a:r>
              <a:rPr lang="ru-RU" sz="2000" dirty="0">
                <a:solidFill>
                  <a:srgbClr val="C00000"/>
                </a:solidFill>
              </a:rPr>
              <a:t>использование специальных</a:t>
            </a:r>
            <a:r>
              <a:rPr lang="ru-RU" sz="2000" dirty="0"/>
              <a:t> образовательных программ и </a:t>
            </a:r>
            <a:r>
              <a:rPr lang="ru-RU" sz="2000" dirty="0">
                <a:solidFill>
                  <a:srgbClr val="C00000"/>
                </a:solidFill>
              </a:rPr>
              <a:t>методов обучения и воспитания</a:t>
            </a:r>
            <a:r>
              <a:rPr lang="ru-RU" sz="2000" dirty="0"/>
              <a:t>, специальных учебников, </a:t>
            </a:r>
            <a:r>
              <a:rPr lang="ru-RU" sz="2000" dirty="0">
                <a:solidFill>
                  <a:srgbClr val="C00000"/>
                </a:solidFill>
              </a:rPr>
              <a:t>учебных пособий и дидактических материалов</a:t>
            </a:r>
            <a:r>
              <a:rPr lang="ru-RU" sz="2000" dirty="0"/>
              <a:t>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</a:t>
            </a:r>
            <a:r>
              <a:rPr lang="ru-RU" sz="2000" dirty="0">
                <a:solidFill>
                  <a:srgbClr val="C00000"/>
                </a:solidFill>
              </a:rPr>
              <a:t>проведение групповых и индивидуальных коррекционных занятий</a:t>
            </a:r>
            <a:r>
              <a:rPr lang="ru-RU" sz="2000" dirty="0"/>
              <a:t>, обеспечение доступа в здания организаций, осуществляющих образовательную деятельность, и другие условия, без которых невозможно или затруднено освоение образовательных программ обучающимися с ограниченными </a:t>
            </a:r>
            <a:r>
              <a:rPr lang="ru-RU" sz="2000" dirty="0" smtClean="0"/>
              <a:t>возможностями </a:t>
            </a:r>
            <a:r>
              <a:rPr lang="ru-RU" sz="2000" dirty="0"/>
              <a:t>здоровья</a:t>
            </a:r>
            <a:r>
              <a:rPr lang="ru-RU" sz="2000" dirty="0" smtClean="0"/>
              <a:t>.</a:t>
            </a:r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altLang="ru-RU" sz="2000" i="1" dirty="0" smtClean="0"/>
              <a:t>(ФЗ «Об образовании» № 273-ФЗ от 29.12.2012)</a:t>
            </a:r>
            <a:endParaRPr lang="ru-RU" sz="2000" dirty="0" smtClean="0"/>
          </a:p>
          <a:p>
            <a:pPr marL="0" indent="0" algn="r">
              <a:buFont typeface="Wingdings" panose="05000000000000000000" pitchFamily="2" charset="2"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Цель программы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54450"/>
          </a:xfrm>
        </p:spPr>
        <p:txBody>
          <a:bodyPr/>
          <a:lstStyle/>
          <a:p>
            <a:r>
              <a:rPr lang="ru-RU" altLang="ru-RU" smtClean="0"/>
              <a:t>оказание психолого-социально-педагогической помощи и поддержки учащемуся с ограниченными возможностями здоровья, имеющему задержку психического развития, осуществление коррекции недостатков в психическом развитии.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Задачи программы</a:t>
            </a:r>
            <a:endParaRPr lang="ru-RU" sz="34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828800"/>
            <a:ext cx="8928100" cy="4302125"/>
          </a:xfrm>
        </p:spPr>
        <p:txBody>
          <a:bodyPr/>
          <a:lstStyle/>
          <a:p>
            <a:pPr>
              <a:defRPr/>
            </a:pPr>
            <a:r>
              <a:rPr lang="ru-RU" sz="2000" dirty="0"/>
              <a:t>осуществление индивидуально ориентированной психологической помощи учащемуся с ограниченными возможностями здоровья, имеющему задержку психического развития с учётом особенностей психического развития, индивидуальных возможностей детей (в соответствии с рекомендациями психолого-медико-педагогической комиссии);</a:t>
            </a:r>
          </a:p>
          <a:p>
            <a:pPr>
              <a:defRPr/>
            </a:pPr>
            <a:r>
              <a:rPr lang="ru-RU" sz="2000" dirty="0" smtClean="0"/>
              <a:t>разработка </a:t>
            </a:r>
            <a:r>
              <a:rPr lang="ru-RU" sz="2000" dirty="0"/>
              <a:t>и реализация программ коррекционно-развивающих занятий;</a:t>
            </a:r>
          </a:p>
          <a:p>
            <a:pPr>
              <a:defRPr/>
            </a:pPr>
            <a:r>
              <a:rPr lang="ru-RU" sz="2000" dirty="0" smtClean="0"/>
              <a:t>расширение </a:t>
            </a:r>
            <a:r>
              <a:rPr lang="ru-RU" sz="2000" dirty="0"/>
              <a:t>адаптивных возможностей личности, определяющих готовность к решению доступных проблем в различных сферах жизнедеятельности;</a:t>
            </a:r>
          </a:p>
          <a:p>
            <a:pPr>
              <a:defRPr/>
            </a:pPr>
            <a:r>
              <a:rPr lang="ru-RU" sz="2000" dirty="0" smtClean="0"/>
              <a:t>развитие </a:t>
            </a:r>
            <a:r>
              <a:rPr lang="ru-RU" sz="2000" dirty="0"/>
              <a:t>коммуникативной компетенции, форм и навыков конструктивного личностного общения в группе сверстников;</a:t>
            </a:r>
          </a:p>
          <a:p>
            <a:pPr>
              <a:spcBef>
                <a:spcPts val="0"/>
              </a:spcBef>
              <a:defRPr/>
            </a:pPr>
            <a:r>
              <a:rPr lang="ru-RU" sz="2000" dirty="0" smtClean="0"/>
              <a:t>оказание </a:t>
            </a:r>
            <a:r>
              <a:rPr lang="ru-RU" sz="2000" dirty="0"/>
              <a:t>консультативной и методической помощи родителям (законным представителям) ребенка с ограниченными возможностями здоровья по социально-педагогическим </a:t>
            </a:r>
            <a:r>
              <a:rPr lang="ru-RU" sz="2000" dirty="0" smtClean="0"/>
              <a:t>вопросам</a:t>
            </a:r>
            <a:r>
              <a:rPr lang="ru-RU" sz="2000" dirty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Алгоритм сопровождения обучающихся </a:t>
            </a:r>
            <a:br>
              <a:rPr lang="ru-RU" sz="3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 ограниченными возможностями здоровья</a:t>
            </a:r>
          </a:p>
        </p:txBody>
      </p:sp>
      <p:grpSp>
        <p:nvGrpSpPr>
          <p:cNvPr id="9219" name="Organization Chart 6"/>
          <p:cNvGrpSpPr>
            <a:grpSpLocks noChangeAspect="1"/>
          </p:cNvGrpSpPr>
          <p:nvPr/>
        </p:nvGrpSpPr>
        <p:grpSpPr bwMode="auto">
          <a:xfrm>
            <a:off x="280988" y="1773238"/>
            <a:ext cx="8642350" cy="5030787"/>
            <a:chOff x="272" y="1141"/>
            <a:chExt cx="2016" cy="2592"/>
          </a:xfrm>
        </p:grpSpPr>
        <p:cxnSp>
          <p:nvCxnSpPr>
            <p:cNvPr id="9221" name="_s1028"/>
            <p:cNvCxnSpPr>
              <a:cxnSpLocks noChangeShapeType="1"/>
              <a:stCxn id="9235" idx="4"/>
              <a:endCxn id="9233" idx="2"/>
            </p:cNvCxnSpPr>
            <p:nvPr/>
          </p:nvCxnSpPr>
          <p:spPr bwMode="auto">
            <a:xfrm rot="10800000">
              <a:off x="1280" y="2725"/>
              <a:ext cx="144" cy="79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2" name="_s1029"/>
            <p:cNvCxnSpPr>
              <a:cxnSpLocks noChangeShapeType="1"/>
              <a:stCxn id="9234" idx="4"/>
              <a:endCxn id="9233" idx="2"/>
            </p:cNvCxnSpPr>
            <p:nvPr/>
          </p:nvCxnSpPr>
          <p:spPr bwMode="auto">
            <a:xfrm rot="10800000">
              <a:off x="1280" y="2725"/>
              <a:ext cx="144" cy="259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3" name="_s1030"/>
            <p:cNvCxnSpPr>
              <a:cxnSpLocks noChangeShapeType="1"/>
              <a:stCxn id="9233" idx="4"/>
              <a:endCxn id="9232" idx="2"/>
            </p:cNvCxnSpPr>
            <p:nvPr/>
          </p:nvCxnSpPr>
          <p:spPr bwMode="auto">
            <a:xfrm rot="10800000">
              <a:off x="704" y="2293"/>
              <a:ext cx="144" cy="28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4" name="_s1031"/>
            <p:cNvCxnSpPr>
              <a:cxnSpLocks noChangeShapeType="1"/>
              <a:stCxn id="9232" idx="6"/>
              <a:endCxn id="9229" idx="2"/>
            </p:cNvCxnSpPr>
            <p:nvPr/>
          </p:nvCxnSpPr>
          <p:spPr bwMode="auto">
            <a:xfrm rot="-5400000">
              <a:off x="633" y="1932"/>
              <a:ext cx="144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5" name="_s1032"/>
            <p:cNvCxnSpPr>
              <a:cxnSpLocks noChangeShapeType="1"/>
              <a:stCxn id="9231" idx="6"/>
              <a:endCxn id="9230" idx="2"/>
            </p:cNvCxnSpPr>
            <p:nvPr/>
          </p:nvCxnSpPr>
          <p:spPr bwMode="auto">
            <a:xfrm rot="-5400000">
              <a:off x="1641" y="1932"/>
              <a:ext cx="144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6" name="_s1033"/>
            <p:cNvCxnSpPr>
              <a:cxnSpLocks noChangeShapeType="1"/>
              <a:stCxn id="9230" idx="6"/>
              <a:endCxn id="9228" idx="2"/>
            </p:cNvCxnSpPr>
            <p:nvPr/>
          </p:nvCxnSpPr>
          <p:spPr bwMode="auto">
            <a:xfrm rot="16200000" flipV="1">
              <a:off x="1452" y="1313"/>
              <a:ext cx="98" cy="42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7" name="_s1034"/>
            <p:cNvCxnSpPr>
              <a:cxnSpLocks noChangeShapeType="1"/>
              <a:stCxn id="9229" idx="6"/>
              <a:endCxn id="9228" idx="2"/>
            </p:cNvCxnSpPr>
            <p:nvPr/>
          </p:nvCxnSpPr>
          <p:spPr bwMode="auto">
            <a:xfrm rot="5400000" flipH="1" flipV="1">
              <a:off x="948" y="1231"/>
              <a:ext cx="98" cy="58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28" name="_s1035"/>
            <p:cNvSpPr>
              <a:spLocks noChangeArrowheads="1"/>
            </p:cNvSpPr>
            <p:nvPr/>
          </p:nvSpPr>
          <p:spPr bwMode="auto">
            <a:xfrm>
              <a:off x="467" y="1141"/>
              <a:ext cx="1646" cy="334"/>
            </a:xfrm>
            <a:prstGeom prst="bevel">
              <a:avLst>
                <a:gd name="adj" fmla="val 12500"/>
              </a:avLst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/>
                <a:t>Анализ рекомендаций ПМПК</a:t>
              </a:r>
            </a:p>
            <a:p>
              <a:pPr algn="ctr" eaLnBrk="1" hangingPunct="1"/>
              <a:r>
                <a:rPr lang="ru-RU" altLang="ru-RU" sz="1600" b="1">
                  <a:hlinkClick r:id="rId2" action="ppaction://hlinkfile"/>
                </a:rPr>
                <a:t>Составление индивидуального маршрута развития ребенка</a:t>
              </a:r>
              <a:endParaRPr lang="ru-RU" altLang="ru-RU" sz="1600" b="1"/>
            </a:p>
          </p:txBody>
        </p:sp>
        <p:sp>
          <p:nvSpPr>
            <p:cNvPr id="9229" name="_s1036"/>
            <p:cNvSpPr>
              <a:spLocks noChangeArrowheads="1"/>
            </p:cNvSpPr>
            <p:nvPr/>
          </p:nvSpPr>
          <p:spPr bwMode="auto">
            <a:xfrm>
              <a:off x="272" y="1573"/>
              <a:ext cx="864" cy="288"/>
            </a:xfrm>
            <a:prstGeom prst="bevel">
              <a:avLst>
                <a:gd name="adj" fmla="val 12500"/>
              </a:avLst>
            </a:prstGeom>
            <a:solidFill>
              <a:schemeClr val="accent2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/>
                <a:t>Распределение детей на </a:t>
              </a:r>
              <a:r>
                <a:rPr lang="ru-RU" altLang="ru-RU" sz="1600" b="1">
                  <a:hlinkClick r:id="rId3" action="ppaction://hlinksldjump"/>
                </a:rPr>
                <a:t>группы</a:t>
              </a:r>
              <a:r>
                <a:rPr lang="ru-RU" altLang="ru-RU" sz="1600" b="1"/>
                <a:t> </a:t>
              </a:r>
            </a:p>
          </p:txBody>
        </p:sp>
        <p:sp>
          <p:nvSpPr>
            <p:cNvPr id="9230" name="_s1037"/>
            <p:cNvSpPr>
              <a:spLocks noChangeArrowheads="1"/>
            </p:cNvSpPr>
            <p:nvPr/>
          </p:nvSpPr>
          <p:spPr bwMode="auto">
            <a:xfrm>
              <a:off x="1280" y="1573"/>
              <a:ext cx="864" cy="288"/>
            </a:xfrm>
            <a:prstGeom prst="bevel">
              <a:avLst>
                <a:gd name="adj" fmla="val 12500"/>
              </a:avLst>
            </a:prstGeom>
            <a:solidFill>
              <a:schemeClr val="accent2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/>
                <a:t>Консультационная работа </a:t>
              </a:r>
            </a:p>
            <a:p>
              <a:pPr algn="ctr" eaLnBrk="1" hangingPunct="1"/>
              <a:r>
                <a:rPr lang="ru-RU" altLang="ru-RU" sz="1600" b="1"/>
                <a:t>с педагогами и родителями</a:t>
              </a:r>
            </a:p>
          </p:txBody>
        </p:sp>
        <p:sp>
          <p:nvSpPr>
            <p:cNvPr id="9231" name="_s1038"/>
            <p:cNvSpPr>
              <a:spLocks noChangeArrowheads="1"/>
            </p:cNvSpPr>
            <p:nvPr/>
          </p:nvSpPr>
          <p:spPr bwMode="auto">
            <a:xfrm>
              <a:off x="1280" y="2005"/>
              <a:ext cx="864" cy="288"/>
            </a:xfrm>
            <a:prstGeom prst="bevel">
              <a:avLst>
                <a:gd name="adj" fmla="val 12500"/>
              </a:avLst>
            </a:prstGeom>
            <a:solidFill>
              <a:schemeClr val="hlink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/>
                <a:t>Просвещение педагогов и родителей</a:t>
              </a:r>
            </a:p>
            <a:p>
              <a:pPr algn="ctr" eaLnBrk="1" hangingPunct="1"/>
              <a:r>
                <a:rPr lang="ru-RU" altLang="ru-RU" sz="1400"/>
                <a:t>                                                                                   </a:t>
              </a:r>
            </a:p>
          </p:txBody>
        </p:sp>
        <p:sp>
          <p:nvSpPr>
            <p:cNvPr id="9232" name="_s1039"/>
            <p:cNvSpPr>
              <a:spLocks noChangeArrowheads="1"/>
            </p:cNvSpPr>
            <p:nvPr/>
          </p:nvSpPr>
          <p:spPr bwMode="auto">
            <a:xfrm>
              <a:off x="272" y="2005"/>
              <a:ext cx="864" cy="288"/>
            </a:xfrm>
            <a:prstGeom prst="bevel">
              <a:avLst>
                <a:gd name="adj" fmla="val 12500"/>
              </a:avLst>
            </a:prstGeom>
            <a:solidFill>
              <a:schemeClr val="hlink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>
                  <a:hlinkClick r:id="rId4" action="ppaction://hlinksldjump"/>
                </a:rPr>
                <a:t>Подбор программ для КРЗ</a:t>
              </a:r>
              <a:endParaRPr lang="ru-RU" altLang="ru-RU" sz="1600" b="1"/>
            </a:p>
          </p:txBody>
        </p:sp>
        <p:sp>
          <p:nvSpPr>
            <p:cNvPr id="9233" name="_s1040">
              <a:hlinkClick r:id="rId5" action="ppaction://hlinkfile"/>
            </p:cNvPr>
            <p:cNvSpPr>
              <a:spLocks noChangeArrowheads="1"/>
            </p:cNvSpPr>
            <p:nvPr/>
          </p:nvSpPr>
          <p:spPr bwMode="auto">
            <a:xfrm>
              <a:off x="848" y="2437"/>
              <a:ext cx="864" cy="288"/>
            </a:xfrm>
            <a:prstGeom prst="bevel">
              <a:avLst>
                <a:gd name="adj" fmla="val 12500"/>
              </a:avLst>
            </a:prstGeom>
            <a:solidFill>
              <a:schemeClr val="hlink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>
                  <a:hlinkClick r:id="rId6" action="ppaction://hlinksldjump"/>
                </a:rPr>
                <a:t>Коррекционные занятия</a:t>
              </a:r>
              <a:endParaRPr lang="ru-RU" altLang="ru-RU" sz="1600" b="1">
                <a:hlinkClick r:id="rId7" action="ppaction://hlinkfile"/>
              </a:endParaRPr>
            </a:p>
          </p:txBody>
        </p:sp>
        <p:sp>
          <p:nvSpPr>
            <p:cNvPr id="9234" name="_s1041"/>
            <p:cNvSpPr>
              <a:spLocks noChangeArrowheads="1"/>
            </p:cNvSpPr>
            <p:nvPr/>
          </p:nvSpPr>
          <p:spPr bwMode="auto">
            <a:xfrm>
              <a:off x="1424" y="2810"/>
              <a:ext cx="864" cy="347"/>
            </a:xfrm>
            <a:prstGeom prst="bevel">
              <a:avLst>
                <a:gd name="adj" fmla="val 12500"/>
              </a:avLst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ru-RU" altLang="ru-RU" sz="1600" b="1"/>
            </a:p>
            <a:p>
              <a:pPr algn="ctr" eaLnBrk="1" hangingPunct="1"/>
              <a:r>
                <a:rPr lang="ru-RU" altLang="ru-RU" sz="1600" b="1">
                  <a:hlinkClick r:id="rId8" action="ppaction://hlinkfile"/>
                </a:rPr>
                <a:t>Мониторинг эффективности </a:t>
              </a:r>
            </a:p>
            <a:p>
              <a:pPr algn="ctr" eaLnBrk="1" hangingPunct="1"/>
              <a:r>
                <a:rPr lang="ru-RU" altLang="ru-RU" sz="1600" b="1">
                  <a:hlinkClick r:id="rId8" action="ppaction://hlinkfile"/>
                </a:rPr>
                <a:t>коррекционной работы</a:t>
              </a:r>
              <a:endParaRPr lang="ru-RU" altLang="ru-RU" sz="1600" b="1"/>
            </a:p>
            <a:p>
              <a:pPr algn="ctr" eaLnBrk="1" hangingPunct="1"/>
              <a:r>
                <a:rPr lang="ru-RU" altLang="ru-RU" sz="1600" b="1">
                  <a:hlinkClick r:id="rId9" action="ppaction://hlinkfile"/>
                </a:rPr>
                <a:t>ИК</a:t>
              </a:r>
              <a:endParaRPr lang="ru-RU" altLang="ru-RU" sz="1600" b="1"/>
            </a:p>
            <a:p>
              <a:pPr algn="ctr" eaLnBrk="1" hangingPunct="1"/>
              <a:endParaRPr lang="ru-RU" altLang="ru-RU" sz="1600" b="1"/>
            </a:p>
          </p:txBody>
        </p:sp>
        <p:sp>
          <p:nvSpPr>
            <p:cNvPr id="9235" name="_s1042"/>
            <p:cNvSpPr>
              <a:spLocks noChangeArrowheads="1"/>
            </p:cNvSpPr>
            <p:nvPr/>
          </p:nvSpPr>
          <p:spPr bwMode="auto">
            <a:xfrm>
              <a:off x="1424" y="3301"/>
              <a:ext cx="864" cy="432"/>
            </a:xfrm>
            <a:prstGeom prst="bevel">
              <a:avLst>
                <a:gd name="adj" fmla="val 12500"/>
              </a:avLst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ru-RU" altLang="ru-RU" sz="1600" b="1"/>
                <a:t>Анализ проведенной </a:t>
              </a:r>
            </a:p>
            <a:p>
              <a:pPr algn="ctr" eaLnBrk="1" hangingPunct="1"/>
              <a:r>
                <a:rPr lang="ru-RU" altLang="ru-RU" sz="1600" b="1"/>
                <a:t>коррекционной работы</a:t>
              </a:r>
            </a:p>
            <a:p>
              <a:pPr algn="ctr" eaLnBrk="1" hangingPunct="1"/>
              <a:r>
                <a:rPr lang="ru-RU" altLang="ru-RU" sz="1600" b="1"/>
                <a:t>(психолого-педагогический консилиум) </a:t>
              </a:r>
            </a:p>
          </p:txBody>
        </p:sp>
      </p:grpSp>
      <p:sp>
        <p:nvSpPr>
          <p:cNvPr id="35868" name="Управляющая кнопка: далее 35867">
            <a:hlinkClick r:id="rId10" action="ppaction://hlinksldjump" highlightClick="1"/>
          </p:cNvPr>
          <p:cNvSpPr/>
          <p:nvPr/>
        </p:nvSpPr>
        <p:spPr>
          <a:xfrm>
            <a:off x="7885113" y="182563"/>
            <a:ext cx="809625" cy="160337"/>
          </a:xfrm>
          <a:prstGeom prst="actionButtonForwardNex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Проектирование индивидуальных маршрутов развития ребенка</a:t>
            </a:r>
          </a:p>
        </p:txBody>
      </p:sp>
      <p:sp>
        <p:nvSpPr>
          <p:cNvPr id="10243" name="Rectangle 33"/>
          <p:cNvSpPr>
            <a:spLocks noChangeArrowheads="1"/>
          </p:cNvSpPr>
          <p:nvPr/>
        </p:nvSpPr>
        <p:spPr bwMode="auto">
          <a:xfrm>
            <a:off x="611188" y="1844675"/>
            <a:ext cx="7935912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78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000" b="1">
                <a:cs typeface="Times New Roman" panose="02020603050405020304" pitchFamily="18" charset="0"/>
              </a:rPr>
              <a:t>Индивидуальный маршрут развития ученика 1а класса СОШ № 3</a:t>
            </a:r>
            <a:endParaRPr lang="ru-RU" altLang="ru-RU" sz="2000"/>
          </a:p>
          <a:p>
            <a:r>
              <a:rPr lang="ru-RU" altLang="ru-RU" sz="2000" b="1">
                <a:cs typeface="Times New Roman" panose="02020603050405020304" pitchFamily="18" charset="0"/>
              </a:rPr>
              <a:t>________________ Алексея</a:t>
            </a:r>
            <a:endParaRPr lang="ru-RU" altLang="ru-RU" sz="2000"/>
          </a:p>
          <a:p>
            <a:endParaRPr lang="ru-RU" altLang="ru-RU"/>
          </a:p>
        </p:txBody>
      </p:sp>
      <p:sp>
        <p:nvSpPr>
          <p:cNvPr id="10244" name="Rectangle 40"/>
          <p:cNvSpPr>
            <a:spLocks noChangeArrowheads="1"/>
          </p:cNvSpPr>
          <p:nvPr/>
        </p:nvSpPr>
        <p:spPr bwMode="auto">
          <a:xfrm>
            <a:off x="1346200" y="26622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5" name="TextBox 31"/>
          <p:cNvSpPr txBox="1">
            <a:spLocks noChangeArrowheads="1"/>
          </p:cNvSpPr>
          <p:nvPr/>
        </p:nvSpPr>
        <p:spPr bwMode="auto">
          <a:xfrm>
            <a:off x="1258888" y="4868863"/>
            <a:ext cx="696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>
                <a:hlinkClick r:id="rId2" action="ppaction://hlinkfile"/>
              </a:rPr>
              <a:t>Программа реабилитации ребенка-инвалида</a:t>
            </a:r>
            <a:endParaRPr lang="ru-RU" altLang="ru-RU" sz="2800"/>
          </a:p>
        </p:txBody>
      </p:sp>
      <p:sp>
        <p:nvSpPr>
          <p:cNvPr id="10246" name="TextBox 33"/>
          <p:cNvSpPr txBox="1">
            <a:spLocks noChangeArrowheads="1"/>
          </p:cNvSpPr>
          <p:nvPr/>
        </p:nvSpPr>
        <p:spPr bwMode="auto">
          <a:xfrm>
            <a:off x="4814888" y="2997200"/>
            <a:ext cx="4329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>
                <a:hlinkClick r:id="rId3" action="ppaction://hlinkfile"/>
              </a:rPr>
              <a:t>Характеристика учащегося</a:t>
            </a:r>
            <a:endParaRPr lang="ru-RU" altLang="ru-RU" sz="2800"/>
          </a:p>
        </p:txBody>
      </p:sp>
      <p:sp>
        <p:nvSpPr>
          <p:cNvPr id="35" name="Управляющая кнопка: назад 34">
            <a:hlinkClick r:id="rId4" action="ppaction://hlinksldjump" highlightClick="1"/>
          </p:cNvPr>
          <p:cNvSpPr/>
          <p:nvPr/>
        </p:nvSpPr>
        <p:spPr>
          <a:xfrm>
            <a:off x="8027988" y="149225"/>
            <a:ext cx="703262" cy="249238"/>
          </a:xfrm>
          <a:prstGeom prst="actionButtonBackPrevious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248" name="TextBox 19"/>
          <p:cNvSpPr txBox="1">
            <a:spLocks noChangeArrowheads="1"/>
          </p:cNvSpPr>
          <p:nvPr/>
        </p:nvSpPr>
        <p:spPr bwMode="auto">
          <a:xfrm>
            <a:off x="250825" y="2997200"/>
            <a:ext cx="37163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>
                <a:hlinkClick r:id="rId5" action="ppaction://hlinkfile"/>
              </a:rPr>
              <a:t>Диагностика учащихся</a:t>
            </a:r>
            <a:endParaRPr lang="ru-RU" altLang="ru-RU" sz="2800"/>
          </a:p>
        </p:txBody>
      </p:sp>
      <p:sp>
        <p:nvSpPr>
          <p:cNvPr id="21" name="Стрелка вправо 20"/>
          <p:cNvSpPr/>
          <p:nvPr/>
        </p:nvSpPr>
        <p:spPr>
          <a:xfrm>
            <a:off x="3995738" y="3141663"/>
            <a:ext cx="720725" cy="215900"/>
          </a:xfrm>
          <a:prstGeom prst="rightArrow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Выгнутая влево стрелка 21"/>
          <p:cNvSpPr/>
          <p:nvPr/>
        </p:nvSpPr>
        <p:spPr>
          <a:xfrm>
            <a:off x="1979613" y="3500438"/>
            <a:ext cx="720725" cy="1296987"/>
          </a:xfrm>
          <a:prstGeom prst="curvedRightArrow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Выгнутая вправо стрелка 22"/>
          <p:cNvSpPr/>
          <p:nvPr/>
        </p:nvSpPr>
        <p:spPr>
          <a:xfrm>
            <a:off x="5867400" y="3500438"/>
            <a:ext cx="649288" cy="1296987"/>
          </a:xfrm>
          <a:prstGeom prst="curvedLeftArrow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911225"/>
          </a:xfrm>
        </p:spPr>
        <p:txBody>
          <a:bodyPr/>
          <a:lstStyle/>
          <a:p>
            <a:pPr algn="ctr">
              <a:defRPr/>
            </a:pPr>
            <a:r>
              <a:rPr lang="ru-RU" sz="3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Коррекционно-развивающая работа включает</a:t>
            </a:r>
            <a:endParaRPr lang="ru-RU" sz="34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537075"/>
          </a:xfrm>
        </p:spPr>
        <p:txBody>
          <a:bodyPr/>
          <a:lstStyle/>
          <a:p>
            <a:r>
              <a:rPr lang="ru-RU" altLang="ru-RU" sz="2000" smtClean="0"/>
              <a:t>выбор оптимальных для развития ребёнка с ограниченными возможностями здоровья коррекционных программ/методик, методов и приёмов обучения в соответствии с его особыми образовательными потребностями;</a:t>
            </a:r>
            <a:endParaRPr lang="ru-RU" altLang="ru-RU" sz="2000" i="1" smtClean="0"/>
          </a:p>
          <a:p>
            <a:r>
              <a:rPr lang="ru-RU" altLang="ru-RU" sz="2000" smtClean="0"/>
              <a:t>организацию и проведение индивидуальных и групповых коррекционно-развивающих занятий, необходимых для преодоления нарушений развития и трудностей обучения;</a:t>
            </a:r>
          </a:p>
          <a:p>
            <a:r>
              <a:rPr lang="ru-RU" altLang="ru-RU" sz="2000" smtClean="0"/>
              <a:t>коррекцию и развитие высших психических функций, эмоционально-волевой, познавательной и речевой сфер;</a:t>
            </a:r>
          </a:p>
          <a:p>
            <a:r>
              <a:rPr lang="ru-RU" altLang="ru-RU" sz="2000" smtClean="0"/>
              <a:t>развитие универсальных учебных действий в соответствии с требованиями основного общего образования.</a:t>
            </a:r>
          </a:p>
          <a:p>
            <a:endParaRPr lang="ru-RU" altLang="ru-RU" smtClean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885113" y="188913"/>
            <a:ext cx="825500" cy="215900"/>
          </a:xfrm>
          <a:prstGeom prst="actionButtonBackPrevious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вадрант">
  <a:themeElements>
    <a:clrScheme name="Квадрант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Квадран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вадрант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1039</TotalTime>
  <Words>909</Words>
  <Application>Microsoft Office PowerPoint</Application>
  <PresentationFormat>Экран (4:3)</PresentationFormat>
  <Paragraphs>108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Wingdings</vt:lpstr>
      <vt:lpstr>Calibri</vt:lpstr>
      <vt:lpstr>Courier New</vt:lpstr>
      <vt:lpstr>Квадрант</vt:lpstr>
      <vt:lpstr>Программа индивидуального сопровождения ребенка с ОВЗ, имеющего ЗПР, как часть адаптированной образовательной программы</vt:lpstr>
      <vt:lpstr>Федеральный закон «Об образовании в Российской Федерации» № 273-ФЗ от 29.12.2012</vt:lpstr>
      <vt:lpstr>Задержка психического развития</vt:lpstr>
      <vt:lpstr>Специальные условия</vt:lpstr>
      <vt:lpstr>Цель программы</vt:lpstr>
      <vt:lpstr>Задачи программы</vt:lpstr>
      <vt:lpstr>Алгоритм сопровождения обучающихся  с ограниченными возможностями здоровья</vt:lpstr>
      <vt:lpstr>Проектирование индивидуальных маршрутов развития ребенка</vt:lpstr>
      <vt:lpstr>Коррекционно-развивающая работа включает</vt:lpstr>
      <vt:lpstr>Группы</vt:lpstr>
      <vt:lpstr>Рабочие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Консультационная работа</vt:lpstr>
      <vt:lpstr>Информационно-просветительская работа</vt:lpstr>
      <vt:lpstr>Информационно-просветительская работа</vt:lpstr>
      <vt:lpstr>Презентация PowerPoint</vt:lpstr>
      <vt:lpstr>Создание комфортной развивающей образовательной среды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специальных (коррекционных) классов</dc:title>
  <dc:creator>User</dc:creator>
  <cp:lastModifiedBy>Светлана Юрьевна Белянчева</cp:lastModifiedBy>
  <cp:revision>57</cp:revision>
  <dcterms:created xsi:type="dcterms:W3CDTF">2007-11-14T16:44:56Z</dcterms:created>
  <dcterms:modified xsi:type="dcterms:W3CDTF">2016-11-09T09:52:29Z</dcterms:modified>
</cp:coreProperties>
</file>