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2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D58755-5304-4108-9794-316E9A9CD527}" type="doc">
      <dgm:prSet loTypeId="urn:microsoft.com/office/officeart/2005/8/layout/chevron2" loCatId="process" qsTypeId="urn:microsoft.com/office/officeart/2005/8/quickstyle/3d4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1DEFE07F-0031-4566-A284-B73DDD79CA9A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1 этап</a:t>
          </a:r>
          <a:endParaRPr lang="ru-RU" dirty="0"/>
        </a:p>
      </dgm:t>
    </dgm:pt>
    <dgm:pt modelId="{E74E596F-DF0D-442A-82ED-23DBCC1C9542}" type="parTrans" cxnId="{CEBF410C-DB9F-433B-AA5B-FF36549F351E}">
      <dgm:prSet/>
      <dgm:spPr/>
      <dgm:t>
        <a:bodyPr/>
        <a:lstStyle/>
        <a:p>
          <a:endParaRPr lang="ru-RU"/>
        </a:p>
      </dgm:t>
    </dgm:pt>
    <dgm:pt modelId="{947838E3-D14A-4D48-B884-4832AFFD1B49}" type="sibTrans" cxnId="{CEBF410C-DB9F-433B-AA5B-FF36549F351E}">
      <dgm:prSet/>
      <dgm:spPr/>
      <dgm:t>
        <a:bodyPr/>
        <a:lstStyle/>
        <a:p>
          <a:endParaRPr lang="ru-RU"/>
        </a:p>
      </dgm:t>
    </dgm:pt>
    <dgm:pt modelId="{283F1B10-989C-4562-9448-7946F4EBE5BB}">
      <dgm:prSet phldrT="[Текст]"/>
      <dgm:spPr/>
      <dgm:t>
        <a:bodyPr/>
        <a:lstStyle/>
        <a:p>
          <a:r>
            <a:rPr lang="ru-RU" dirty="0" smtClean="0"/>
            <a:t>встречи с родителями обучающихся  </a:t>
          </a:r>
          <a:endParaRPr lang="ru-RU" dirty="0"/>
        </a:p>
      </dgm:t>
    </dgm:pt>
    <dgm:pt modelId="{B7FBB51E-1AE2-4AAC-B12A-536E838C5ACC}" type="parTrans" cxnId="{6CE8C13D-36A8-4CB8-A01E-8B13BEC5A2E0}">
      <dgm:prSet/>
      <dgm:spPr/>
      <dgm:t>
        <a:bodyPr/>
        <a:lstStyle/>
        <a:p>
          <a:endParaRPr lang="ru-RU"/>
        </a:p>
      </dgm:t>
    </dgm:pt>
    <dgm:pt modelId="{2D0303A7-B5DA-4A54-AEE1-87251B187BD3}" type="sibTrans" cxnId="{6CE8C13D-36A8-4CB8-A01E-8B13BEC5A2E0}">
      <dgm:prSet/>
      <dgm:spPr/>
      <dgm:t>
        <a:bodyPr/>
        <a:lstStyle/>
        <a:p>
          <a:endParaRPr lang="ru-RU"/>
        </a:p>
      </dgm:t>
    </dgm:pt>
    <dgm:pt modelId="{6C8A3F85-A607-4629-B18D-6B5260C0A84B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2 этап</a:t>
          </a:r>
          <a:endParaRPr lang="ru-RU" dirty="0"/>
        </a:p>
      </dgm:t>
    </dgm:pt>
    <dgm:pt modelId="{DDF59543-5AD7-4377-A36D-94F6BDF0F57B}" type="parTrans" cxnId="{70E41200-EA20-4A50-B76B-8C89020453D1}">
      <dgm:prSet/>
      <dgm:spPr/>
      <dgm:t>
        <a:bodyPr/>
        <a:lstStyle/>
        <a:p>
          <a:endParaRPr lang="ru-RU"/>
        </a:p>
      </dgm:t>
    </dgm:pt>
    <dgm:pt modelId="{7D01EDD7-4851-4FCB-984D-17F805C78221}" type="sibTrans" cxnId="{70E41200-EA20-4A50-B76B-8C89020453D1}">
      <dgm:prSet/>
      <dgm:spPr/>
      <dgm:t>
        <a:bodyPr/>
        <a:lstStyle/>
        <a:p>
          <a:endParaRPr lang="ru-RU"/>
        </a:p>
      </dgm:t>
    </dgm:pt>
    <dgm:pt modelId="{57A0B4F8-7323-40F2-8CC4-F17980679305}">
      <dgm:prSet phldrT="[Текст]"/>
      <dgm:spPr/>
      <dgm:t>
        <a:bodyPr/>
        <a:lstStyle/>
        <a:p>
          <a:r>
            <a:rPr lang="ru-RU" dirty="0" smtClean="0"/>
            <a:t>проведение диагностических мероприятий </a:t>
          </a:r>
          <a:endParaRPr lang="ru-RU" dirty="0"/>
        </a:p>
      </dgm:t>
    </dgm:pt>
    <dgm:pt modelId="{2F96D2D7-11B0-4E31-A3C6-DBFEC42B4DFA}" type="parTrans" cxnId="{B4B8AFE6-937C-4063-9B63-5E5B1FF40948}">
      <dgm:prSet/>
      <dgm:spPr/>
      <dgm:t>
        <a:bodyPr/>
        <a:lstStyle/>
        <a:p>
          <a:endParaRPr lang="ru-RU"/>
        </a:p>
      </dgm:t>
    </dgm:pt>
    <dgm:pt modelId="{D762AB1A-D28E-4DA5-8F1A-39BCDC48DD60}" type="sibTrans" cxnId="{B4B8AFE6-937C-4063-9B63-5E5B1FF40948}">
      <dgm:prSet/>
      <dgm:spPr/>
      <dgm:t>
        <a:bodyPr/>
        <a:lstStyle/>
        <a:p>
          <a:endParaRPr lang="ru-RU"/>
        </a:p>
      </dgm:t>
    </dgm:pt>
    <dgm:pt modelId="{02978AB0-28E4-443F-901E-63968CAEFDA3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3этап  </a:t>
          </a:r>
          <a:endParaRPr lang="ru-RU" dirty="0"/>
        </a:p>
      </dgm:t>
    </dgm:pt>
    <dgm:pt modelId="{E3EE43A6-0CC2-4298-82A0-D04648AB53C8}" type="parTrans" cxnId="{42720E84-5C9B-475E-ACE9-AE5D534D2E6F}">
      <dgm:prSet/>
      <dgm:spPr/>
      <dgm:t>
        <a:bodyPr/>
        <a:lstStyle/>
        <a:p>
          <a:endParaRPr lang="ru-RU"/>
        </a:p>
      </dgm:t>
    </dgm:pt>
    <dgm:pt modelId="{ADF2C458-4765-42D7-A391-57F64E327FC4}" type="sibTrans" cxnId="{42720E84-5C9B-475E-ACE9-AE5D534D2E6F}">
      <dgm:prSet/>
      <dgm:spPr/>
      <dgm:t>
        <a:bodyPr/>
        <a:lstStyle/>
        <a:p>
          <a:endParaRPr lang="ru-RU"/>
        </a:p>
      </dgm:t>
    </dgm:pt>
    <dgm:pt modelId="{CF65C884-3D45-4900-81B6-AB5FB0E8E7F5}">
      <dgm:prSet/>
      <dgm:spPr/>
      <dgm:t>
        <a:bodyPr/>
        <a:lstStyle/>
        <a:p>
          <a:r>
            <a:rPr lang="ru-RU" dirty="0" smtClean="0"/>
            <a:t>5 этап</a:t>
          </a:r>
          <a:endParaRPr lang="ru-RU" dirty="0"/>
        </a:p>
      </dgm:t>
    </dgm:pt>
    <dgm:pt modelId="{052D48EC-DC7B-48A3-A220-E54012C7415F}" type="parTrans" cxnId="{0B0ABA7C-2FF2-4954-91AC-68D0C0F1F68C}">
      <dgm:prSet/>
      <dgm:spPr/>
      <dgm:t>
        <a:bodyPr/>
        <a:lstStyle/>
        <a:p>
          <a:endParaRPr lang="ru-RU"/>
        </a:p>
      </dgm:t>
    </dgm:pt>
    <dgm:pt modelId="{261BA6BD-0180-4A21-8BE4-C6AD496B7137}" type="sibTrans" cxnId="{0B0ABA7C-2FF2-4954-91AC-68D0C0F1F68C}">
      <dgm:prSet/>
      <dgm:spPr/>
      <dgm:t>
        <a:bodyPr/>
        <a:lstStyle/>
        <a:p>
          <a:endParaRPr lang="ru-RU"/>
        </a:p>
      </dgm:t>
    </dgm:pt>
    <dgm:pt modelId="{723971FD-9116-440C-ADFD-8D9C4F27C781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4 этап</a:t>
          </a:r>
          <a:endParaRPr lang="ru-RU" dirty="0"/>
        </a:p>
      </dgm:t>
    </dgm:pt>
    <dgm:pt modelId="{6C6AC4D5-AE01-4F97-A47C-7D98D5A322FF}" type="parTrans" cxnId="{1D78A623-B574-45CA-B9DF-CE37E783A8EF}">
      <dgm:prSet/>
      <dgm:spPr/>
      <dgm:t>
        <a:bodyPr/>
        <a:lstStyle/>
        <a:p>
          <a:endParaRPr lang="ru-RU"/>
        </a:p>
      </dgm:t>
    </dgm:pt>
    <dgm:pt modelId="{F012D494-A3CD-4083-9DFC-D91266E2E22A}" type="sibTrans" cxnId="{1D78A623-B574-45CA-B9DF-CE37E783A8EF}">
      <dgm:prSet/>
      <dgm:spPr/>
      <dgm:t>
        <a:bodyPr/>
        <a:lstStyle/>
        <a:p>
          <a:endParaRPr lang="ru-RU"/>
        </a:p>
      </dgm:t>
    </dgm:pt>
    <dgm:pt modelId="{C0808047-7B14-4190-8D4D-7117807ECB21}">
      <dgm:prSet/>
      <dgm:spPr/>
      <dgm:t>
        <a:bodyPr/>
        <a:lstStyle/>
        <a:p>
          <a:r>
            <a:rPr lang="ru-RU" dirty="0" smtClean="0"/>
            <a:t>6 этап</a:t>
          </a:r>
          <a:endParaRPr lang="ru-RU" dirty="0"/>
        </a:p>
      </dgm:t>
    </dgm:pt>
    <dgm:pt modelId="{51D65A0A-99CB-4E10-81D7-3E1CF645C429}" type="parTrans" cxnId="{43A58BA9-8729-44FD-90E9-CD8D1B11248E}">
      <dgm:prSet/>
      <dgm:spPr/>
      <dgm:t>
        <a:bodyPr/>
        <a:lstStyle/>
        <a:p>
          <a:endParaRPr lang="ru-RU"/>
        </a:p>
      </dgm:t>
    </dgm:pt>
    <dgm:pt modelId="{D60479C4-8F1F-439B-8134-CF6312E745F0}" type="sibTrans" cxnId="{43A58BA9-8729-44FD-90E9-CD8D1B11248E}">
      <dgm:prSet/>
      <dgm:spPr/>
      <dgm:t>
        <a:bodyPr/>
        <a:lstStyle/>
        <a:p>
          <a:endParaRPr lang="ru-RU"/>
        </a:p>
      </dgm:t>
    </dgm:pt>
    <dgm:pt modelId="{A1643330-035A-41B3-AFE8-AE9638418DE2}">
      <dgm:prSet/>
      <dgm:spPr/>
      <dgm:t>
        <a:bodyPr/>
        <a:lstStyle/>
        <a:p>
          <a:r>
            <a:rPr lang="ru-RU" smtClean="0"/>
            <a:t>школьный ПМП консилиум</a:t>
          </a:r>
          <a:endParaRPr lang="ru-RU"/>
        </a:p>
      </dgm:t>
    </dgm:pt>
    <dgm:pt modelId="{70EA7A70-7622-4B19-A97A-85932839EF9D}" type="parTrans" cxnId="{8660D140-1864-4CD7-B2F1-E2DDF626D207}">
      <dgm:prSet/>
      <dgm:spPr/>
      <dgm:t>
        <a:bodyPr/>
        <a:lstStyle/>
        <a:p>
          <a:endParaRPr lang="ru-RU"/>
        </a:p>
      </dgm:t>
    </dgm:pt>
    <dgm:pt modelId="{FB055A58-6FB7-4751-88AE-F1A985BF361F}" type="sibTrans" cxnId="{8660D140-1864-4CD7-B2F1-E2DDF626D207}">
      <dgm:prSet/>
      <dgm:spPr/>
      <dgm:t>
        <a:bodyPr/>
        <a:lstStyle/>
        <a:p>
          <a:endParaRPr lang="ru-RU"/>
        </a:p>
      </dgm:t>
    </dgm:pt>
    <dgm:pt modelId="{F3E5DBCC-6A4D-4B4D-B6C6-2AE41212ED34}">
      <dgm:prSet/>
      <dgm:spPr/>
      <dgm:t>
        <a:bodyPr/>
        <a:lstStyle/>
        <a:p>
          <a:r>
            <a:rPr lang="ru-RU" dirty="0" smtClean="0"/>
            <a:t>коррекционная работа</a:t>
          </a:r>
          <a:endParaRPr lang="ru-RU" dirty="0"/>
        </a:p>
      </dgm:t>
    </dgm:pt>
    <dgm:pt modelId="{4872905C-5B55-4A60-99E6-9AFFBA2F441B}" type="parTrans" cxnId="{8532F234-1762-42FE-98E1-9AEA9A321CFD}">
      <dgm:prSet/>
      <dgm:spPr/>
      <dgm:t>
        <a:bodyPr/>
        <a:lstStyle/>
        <a:p>
          <a:endParaRPr lang="ru-RU"/>
        </a:p>
      </dgm:t>
    </dgm:pt>
    <dgm:pt modelId="{307918BE-8237-4A23-998F-BBDCF9038EBE}" type="sibTrans" cxnId="{8532F234-1762-42FE-98E1-9AEA9A321CFD}">
      <dgm:prSet/>
      <dgm:spPr/>
      <dgm:t>
        <a:bodyPr/>
        <a:lstStyle/>
        <a:p>
          <a:endParaRPr lang="ru-RU"/>
        </a:p>
      </dgm:t>
    </dgm:pt>
    <dgm:pt modelId="{FEE40AD0-A4BA-425F-8177-C614740D97EA}">
      <dgm:prSet/>
      <dgm:spPr/>
      <dgm:t>
        <a:bodyPr/>
        <a:lstStyle/>
        <a:p>
          <a:r>
            <a:rPr lang="ru-RU" dirty="0" smtClean="0"/>
            <a:t>текущий и итоговый мониторинг</a:t>
          </a:r>
          <a:endParaRPr lang="ru-RU" dirty="0"/>
        </a:p>
      </dgm:t>
    </dgm:pt>
    <dgm:pt modelId="{CC182E3A-83C4-4FCD-95FB-517771C03F3A}" type="parTrans" cxnId="{CFAE83AD-F37B-4F5F-B526-0AB49581EE47}">
      <dgm:prSet/>
      <dgm:spPr/>
      <dgm:t>
        <a:bodyPr/>
        <a:lstStyle/>
        <a:p>
          <a:endParaRPr lang="ru-RU"/>
        </a:p>
      </dgm:t>
    </dgm:pt>
    <dgm:pt modelId="{4B9EABC4-D6BF-4C20-BF93-E9226AE7F86C}" type="sibTrans" cxnId="{CFAE83AD-F37B-4F5F-B526-0AB49581EE47}">
      <dgm:prSet/>
      <dgm:spPr/>
      <dgm:t>
        <a:bodyPr/>
        <a:lstStyle/>
        <a:p>
          <a:endParaRPr lang="ru-RU"/>
        </a:p>
      </dgm:t>
    </dgm:pt>
    <dgm:pt modelId="{C1230037-E669-43F6-B550-A539267CBDD7}">
      <dgm:prSet/>
      <dgm:spPr/>
      <dgm:t>
        <a:bodyPr/>
        <a:lstStyle/>
        <a:p>
          <a:r>
            <a:rPr lang="ru-RU" dirty="0" smtClean="0"/>
            <a:t>аналитическая работа в рамках итогового ПМП консилиума</a:t>
          </a:r>
          <a:endParaRPr lang="ru-RU" dirty="0"/>
        </a:p>
      </dgm:t>
    </dgm:pt>
    <dgm:pt modelId="{9C209968-DA00-4A88-A7FE-4C179CFA711B}" type="parTrans" cxnId="{2091A227-7908-4FBD-A1D5-DA610A25BE82}">
      <dgm:prSet/>
      <dgm:spPr/>
      <dgm:t>
        <a:bodyPr/>
        <a:lstStyle/>
        <a:p>
          <a:endParaRPr lang="ru-RU"/>
        </a:p>
      </dgm:t>
    </dgm:pt>
    <dgm:pt modelId="{4D1B4D3E-946C-427F-80C2-4BA65651218F}" type="sibTrans" cxnId="{2091A227-7908-4FBD-A1D5-DA610A25BE82}">
      <dgm:prSet/>
      <dgm:spPr/>
      <dgm:t>
        <a:bodyPr/>
        <a:lstStyle/>
        <a:p>
          <a:endParaRPr lang="ru-RU"/>
        </a:p>
      </dgm:t>
    </dgm:pt>
    <dgm:pt modelId="{4020F69E-648E-4C32-8E8E-FDE62359F2C5}" type="pres">
      <dgm:prSet presAssocID="{07D58755-5304-4108-9794-316E9A9CD52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B01C8DE-F263-4389-9EFB-6D754049A770}" type="pres">
      <dgm:prSet presAssocID="{1DEFE07F-0031-4566-A284-B73DDD79CA9A}" presName="composite" presStyleCnt="0"/>
      <dgm:spPr/>
    </dgm:pt>
    <dgm:pt modelId="{6A395BD7-0049-4AA6-BEEC-5E5019141684}" type="pres">
      <dgm:prSet presAssocID="{1DEFE07F-0031-4566-A284-B73DDD79CA9A}" presName="parentText" presStyleLbl="alignNode1" presStyleIdx="0" presStyleCnt="6" custScaleX="9107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2CFEB1-564C-4AD9-9B9E-E2471C0B50AF}" type="pres">
      <dgm:prSet presAssocID="{1DEFE07F-0031-4566-A284-B73DDD79CA9A}" presName="descendantText" presStyleLbl="alignAcc1" presStyleIdx="0" presStyleCnt="6" custLinFactNeighborX="-358" custLinFactNeighborY="-2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9ED859-FA02-4BB5-93B7-58E23C98B072}" type="pres">
      <dgm:prSet presAssocID="{947838E3-D14A-4D48-B884-4832AFFD1B49}" presName="sp" presStyleCnt="0"/>
      <dgm:spPr/>
    </dgm:pt>
    <dgm:pt modelId="{7BABFF35-D66B-41FF-B35B-F264D8A45F6F}" type="pres">
      <dgm:prSet presAssocID="{6C8A3F85-A607-4629-B18D-6B5260C0A84B}" presName="composite" presStyleCnt="0"/>
      <dgm:spPr/>
    </dgm:pt>
    <dgm:pt modelId="{E18FE0FF-A0F9-4BE4-8CDF-EEA90057BBD0}" type="pres">
      <dgm:prSet presAssocID="{6C8A3F85-A607-4629-B18D-6B5260C0A84B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7980E7-913D-4C5C-8147-5D193A439E3A}" type="pres">
      <dgm:prSet presAssocID="{6C8A3F85-A607-4629-B18D-6B5260C0A84B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80C035-1166-46C0-B2CC-F3BBB632D17A}" type="pres">
      <dgm:prSet presAssocID="{7D01EDD7-4851-4FCB-984D-17F805C78221}" presName="sp" presStyleCnt="0"/>
      <dgm:spPr/>
    </dgm:pt>
    <dgm:pt modelId="{652509B3-A7FD-4776-89E4-82380945E0F9}" type="pres">
      <dgm:prSet presAssocID="{02978AB0-28E4-443F-901E-63968CAEFDA3}" presName="composite" presStyleCnt="0"/>
      <dgm:spPr/>
    </dgm:pt>
    <dgm:pt modelId="{70D5BF2A-3787-4F91-80C2-AEF61808BF92}" type="pres">
      <dgm:prSet presAssocID="{02978AB0-28E4-443F-901E-63968CAEFDA3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219C93-422F-4F4D-B5E3-4947203EB7D7}" type="pres">
      <dgm:prSet presAssocID="{02978AB0-28E4-443F-901E-63968CAEFDA3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364B3D-4AA5-41BC-A3EF-47DD1876EE5B}" type="pres">
      <dgm:prSet presAssocID="{ADF2C458-4765-42D7-A391-57F64E327FC4}" presName="sp" presStyleCnt="0"/>
      <dgm:spPr/>
    </dgm:pt>
    <dgm:pt modelId="{43F16C19-E838-4E72-87CC-355E074635CC}" type="pres">
      <dgm:prSet presAssocID="{723971FD-9116-440C-ADFD-8D9C4F27C781}" presName="composite" presStyleCnt="0"/>
      <dgm:spPr/>
    </dgm:pt>
    <dgm:pt modelId="{11A97DD5-2D08-4BC6-992A-912B16DA9128}" type="pres">
      <dgm:prSet presAssocID="{723971FD-9116-440C-ADFD-8D9C4F27C781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767E8F-1BB1-452C-AA19-0A754287D43A}" type="pres">
      <dgm:prSet presAssocID="{723971FD-9116-440C-ADFD-8D9C4F27C781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3BBE8E-EF95-4256-A055-932569AD682F}" type="pres">
      <dgm:prSet presAssocID="{F012D494-A3CD-4083-9DFC-D91266E2E22A}" presName="sp" presStyleCnt="0"/>
      <dgm:spPr/>
    </dgm:pt>
    <dgm:pt modelId="{F3D57717-729C-48D6-8A21-65E0E04E7B79}" type="pres">
      <dgm:prSet presAssocID="{CF65C884-3D45-4900-81B6-AB5FB0E8E7F5}" presName="composite" presStyleCnt="0"/>
      <dgm:spPr/>
    </dgm:pt>
    <dgm:pt modelId="{FAAF8EB8-2CB5-4CCE-9A4B-DAA072FE1395}" type="pres">
      <dgm:prSet presAssocID="{CF65C884-3D45-4900-81B6-AB5FB0E8E7F5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D29296-4818-4FA0-9C70-6B8BC37686D8}" type="pres">
      <dgm:prSet presAssocID="{CF65C884-3D45-4900-81B6-AB5FB0E8E7F5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42313A-B321-4FDE-9664-D06EEAC91D98}" type="pres">
      <dgm:prSet presAssocID="{261BA6BD-0180-4A21-8BE4-C6AD496B7137}" presName="sp" presStyleCnt="0"/>
      <dgm:spPr/>
    </dgm:pt>
    <dgm:pt modelId="{F365EFE3-110C-4CD4-9689-E5B2702F6D11}" type="pres">
      <dgm:prSet presAssocID="{C0808047-7B14-4190-8D4D-7117807ECB21}" presName="composite" presStyleCnt="0"/>
      <dgm:spPr/>
    </dgm:pt>
    <dgm:pt modelId="{59182045-61E1-4CA8-AB12-579A11DF287F}" type="pres">
      <dgm:prSet presAssocID="{C0808047-7B14-4190-8D4D-7117807ECB21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F0BC6D-5942-4865-A79B-3D2FD52FB557}" type="pres">
      <dgm:prSet presAssocID="{C0808047-7B14-4190-8D4D-7117807ECB21}" presName="descendantText" presStyleLbl="alignAcc1" presStyleIdx="5" presStyleCnt="6" custLinFactNeighborX="-548" custLinFactNeighborY="51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660D140-1864-4CD7-B2F1-E2DDF626D207}" srcId="{02978AB0-28E4-443F-901E-63968CAEFDA3}" destId="{A1643330-035A-41B3-AFE8-AE9638418DE2}" srcOrd="0" destOrd="0" parTransId="{70EA7A70-7622-4B19-A97A-85932839EF9D}" sibTransId="{FB055A58-6FB7-4751-88AE-F1A985BF361F}"/>
    <dgm:cxn modelId="{70E41200-EA20-4A50-B76B-8C89020453D1}" srcId="{07D58755-5304-4108-9794-316E9A9CD527}" destId="{6C8A3F85-A607-4629-B18D-6B5260C0A84B}" srcOrd="1" destOrd="0" parTransId="{DDF59543-5AD7-4377-A36D-94F6BDF0F57B}" sibTransId="{7D01EDD7-4851-4FCB-984D-17F805C78221}"/>
    <dgm:cxn modelId="{B4B8AFE6-937C-4063-9B63-5E5B1FF40948}" srcId="{6C8A3F85-A607-4629-B18D-6B5260C0A84B}" destId="{57A0B4F8-7323-40F2-8CC4-F17980679305}" srcOrd="0" destOrd="0" parTransId="{2F96D2D7-11B0-4E31-A3C6-DBFEC42B4DFA}" sibTransId="{D762AB1A-D28E-4DA5-8F1A-39BCDC48DD60}"/>
    <dgm:cxn modelId="{8532F234-1762-42FE-98E1-9AEA9A321CFD}" srcId="{723971FD-9116-440C-ADFD-8D9C4F27C781}" destId="{F3E5DBCC-6A4D-4B4D-B6C6-2AE41212ED34}" srcOrd="0" destOrd="0" parTransId="{4872905C-5B55-4A60-99E6-9AFFBA2F441B}" sibTransId="{307918BE-8237-4A23-998F-BBDCF9038EBE}"/>
    <dgm:cxn modelId="{42720E84-5C9B-475E-ACE9-AE5D534D2E6F}" srcId="{07D58755-5304-4108-9794-316E9A9CD527}" destId="{02978AB0-28E4-443F-901E-63968CAEFDA3}" srcOrd="2" destOrd="0" parTransId="{E3EE43A6-0CC2-4298-82A0-D04648AB53C8}" sibTransId="{ADF2C458-4765-42D7-A391-57F64E327FC4}"/>
    <dgm:cxn modelId="{FD23EBC1-9AB9-4088-AEEC-59FCF6530E2A}" type="presOf" srcId="{02978AB0-28E4-443F-901E-63968CAEFDA3}" destId="{70D5BF2A-3787-4F91-80C2-AEF61808BF92}" srcOrd="0" destOrd="0" presId="urn:microsoft.com/office/officeart/2005/8/layout/chevron2"/>
    <dgm:cxn modelId="{CFAE83AD-F37B-4F5F-B526-0AB49581EE47}" srcId="{CF65C884-3D45-4900-81B6-AB5FB0E8E7F5}" destId="{FEE40AD0-A4BA-425F-8177-C614740D97EA}" srcOrd="0" destOrd="0" parTransId="{CC182E3A-83C4-4FCD-95FB-517771C03F3A}" sibTransId="{4B9EABC4-D6BF-4C20-BF93-E9226AE7F86C}"/>
    <dgm:cxn modelId="{BDD51C3E-4EFE-4194-93D4-333A154CCF53}" type="presOf" srcId="{57A0B4F8-7323-40F2-8CC4-F17980679305}" destId="{CC7980E7-913D-4C5C-8147-5D193A439E3A}" srcOrd="0" destOrd="0" presId="urn:microsoft.com/office/officeart/2005/8/layout/chevron2"/>
    <dgm:cxn modelId="{43A58BA9-8729-44FD-90E9-CD8D1B11248E}" srcId="{07D58755-5304-4108-9794-316E9A9CD527}" destId="{C0808047-7B14-4190-8D4D-7117807ECB21}" srcOrd="5" destOrd="0" parTransId="{51D65A0A-99CB-4E10-81D7-3E1CF645C429}" sibTransId="{D60479C4-8F1F-439B-8134-CF6312E745F0}"/>
    <dgm:cxn modelId="{C777ED57-1122-4938-B302-123FB9583350}" type="presOf" srcId="{CF65C884-3D45-4900-81B6-AB5FB0E8E7F5}" destId="{FAAF8EB8-2CB5-4CCE-9A4B-DAA072FE1395}" srcOrd="0" destOrd="0" presId="urn:microsoft.com/office/officeart/2005/8/layout/chevron2"/>
    <dgm:cxn modelId="{BB1D1D3B-B6C7-44D7-BA3A-7A9763D3DB33}" type="presOf" srcId="{6C8A3F85-A607-4629-B18D-6B5260C0A84B}" destId="{E18FE0FF-A0F9-4BE4-8CDF-EEA90057BBD0}" srcOrd="0" destOrd="0" presId="urn:microsoft.com/office/officeart/2005/8/layout/chevron2"/>
    <dgm:cxn modelId="{53676A4D-ED32-4643-BACA-5A8ABE9A0D6A}" type="presOf" srcId="{C0808047-7B14-4190-8D4D-7117807ECB21}" destId="{59182045-61E1-4CA8-AB12-579A11DF287F}" srcOrd="0" destOrd="0" presId="urn:microsoft.com/office/officeart/2005/8/layout/chevron2"/>
    <dgm:cxn modelId="{80691114-B334-4ACA-B7E6-0D9E2102342A}" type="presOf" srcId="{1DEFE07F-0031-4566-A284-B73DDD79CA9A}" destId="{6A395BD7-0049-4AA6-BEEC-5E5019141684}" srcOrd="0" destOrd="0" presId="urn:microsoft.com/office/officeart/2005/8/layout/chevron2"/>
    <dgm:cxn modelId="{F0AEFE1F-A5F4-4DE4-B249-E730BF1A5E96}" type="presOf" srcId="{FEE40AD0-A4BA-425F-8177-C614740D97EA}" destId="{F0D29296-4818-4FA0-9C70-6B8BC37686D8}" srcOrd="0" destOrd="0" presId="urn:microsoft.com/office/officeart/2005/8/layout/chevron2"/>
    <dgm:cxn modelId="{EA922AD3-78BA-4E44-97FC-C80C48BD454A}" type="presOf" srcId="{C1230037-E669-43F6-B550-A539267CBDD7}" destId="{D5F0BC6D-5942-4865-A79B-3D2FD52FB557}" srcOrd="0" destOrd="0" presId="urn:microsoft.com/office/officeart/2005/8/layout/chevron2"/>
    <dgm:cxn modelId="{6CE8C13D-36A8-4CB8-A01E-8B13BEC5A2E0}" srcId="{1DEFE07F-0031-4566-A284-B73DDD79CA9A}" destId="{283F1B10-989C-4562-9448-7946F4EBE5BB}" srcOrd="0" destOrd="0" parTransId="{B7FBB51E-1AE2-4AAC-B12A-536E838C5ACC}" sibTransId="{2D0303A7-B5DA-4A54-AEE1-87251B187BD3}"/>
    <dgm:cxn modelId="{1D78A623-B574-45CA-B9DF-CE37E783A8EF}" srcId="{07D58755-5304-4108-9794-316E9A9CD527}" destId="{723971FD-9116-440C-ADFD-8D9C4F27C781}" srcOrd="3" destOrd="0" parTransId="{6C6AC4D5-AE01-4F97-A47C-7D98D5A322FF}" sibTransId="{F012D494-A3CD-4083-9DFC-D91266E2E22A}"/>
    <dgm:cxn modelId="{0B0ABA7C-2FF2-4954-91AC-68D0C0F1F68C}" srcId="{07D58755-5304-4108-9794-316E9A9CD527}" destId="{CF65C884-3D45-4900-81B6-AB5FB0E8E7F5}" srcOrd="4" destOrd="0" parTransId="{052D48EC-DC7B-48A3-A220-E54012C7415F}" sibTransId="{261BA6BD-0180-4A21-8BE4-C6AD496B7137}"/>
    <dgm:cxn modelId="{7EDD2509-3C1E-4001-8C55-A7E9D36992B1}" type="presOf" srcId="{07D58755-5304-4108-9794-316E9A9CD527}" destId="{4020F69E-648E-4C32-8E8E-FDE62359F2C5}" srcOrd="0" destOrd="0" presId="urn:microsoft.com/office/officeart/2005/8/layout/chevron2"/>
    <dgm:cxn modelId="{48113B2A-813D-45EF-93E3-63635400B40D}" type="presOf" srcId="{A1643330-035A-41B3-AFE8-AE9638418DE2}" destId="{7E219C93-422F-4F4D-B5E3-4947203EB7D7}" srcOrd="0" destOrd="0" presId="urn:microsoft.com/office/officeart/2005/8/layout/chevron2"/>
    <dgm:cxn modelId="{7A289F56-BCBA-42B8-AB41-E32571629BC7}" type="presOf" srcId="{723971FD-9116-440C-ADFD-8D9C4F27C781}" destId="{11A97DD5-2D08-4BC6-992A-912B16DA9128}" srcOrd="0" destOrd="0" presId="urn:microsoft.com/office/officeart/2005/8/layout/chevron2"/>
    <dgm:cxn modelId="{CEBF410C-DB9F-433B-AA5B-FF36549F351E}" srcId="{07D58755-5304-4108-9794-316E9A9CD527}" destId="{1DEFE07F-0031-4566-A284-B73DDD79CA9A}" srcOrd="0" destOrd="0" parTransId="{E74E596F-DF0D-442A-82ED-23DBCC1C9542}" sibTransId="{947838E3-D14A-4D48-B884-4832AFFD1B49}"/>
    <dgm:cxn modelId="{5FD87B77-ED8A-41A9-8837-1811331AC9D7}" type="presOf" srcId="{283F1B10-989C-4562-9448-7946F4EBE5BB}" destId="{112CFEB1-564C-4AD9-9B9E-E2471C0B50AF}" srcOrd="0" destOrd="0" presId="urn:microsoft.com/office/officeart/2005/8/layout/chevron2"/>
    <dgm:cxn modelId="{0C073152-0CCC-406C-A873-CB5F840A1D3D}" type="presOf" srcId="{F3E5DBCC-6A4D-4B4D-B6C6-2AE41212ED34}" destId="{41767E8F-1BB1-452C-AA19-0A754287D43A}" srcOrd="0" destOrd="0" presId="urn:microsoft.com/office/officeart/2005/8/layout/chevron2"/>
    <dgm:cxn modelId="{2091A227-7908-4FBD-A1D5-DA610A25BE82}" srcId="{C0808047-7B14-4190-8D4D-7117807ECB21}" destId="{C1230037-E669-43F6-B550-A539267CBDD7}" srcOrd="0" destOrd="0" parTransId="{9C209968-DA00-4A88-A7FE-4C179CFA711B}" sibTransId="{4D1B4D3E-946C-427F-80C2-4BA65651218F}"/>
    <dgm:cxn modelId="{5364B3FE-80E1-452A-B7D8-993A607F0B0F}" type="presParOf" srcId="{4020F69E-648E-4C32-8E8E-FDE62359F2C5}" destId="{2B01C8DE-F263-4389-9EFB-6D754049A770}" srcOrd="0" destOrd="0" presId="urn:microsoft.com/office/officeart/2005/8/layout/chevron2"/>
    <dgm:cxn modelId="{B2DD0291-9DA6-43ED-A977-2B7D7E0D0882}" type="presParOf" srcId="{2B01C8DE-F263-4389-9EFB-6D754049A770}" destId="{6A395BD7-0049-4AA6-BEEC-5E5019141684}" srcOrd="0" destOrd="0" presId="urn:microsoft.com/office/officeart/2005/8/layout/chevron2"/>
    <dgm:cxn modelId="{23C0CD64-3B7A-43DE-A565-7CCC689F2651}" type="presParOf" srcId="{2B01C8DE-F263-4389-9EFB-6D754049A770}" destId="{112CFEB1-564C-4AD9-9B9E-E2471C0B50AF}" srcOrd="1" destOrd="0" presId="urn:microsoft.com/office/officeart/2005/8/layout/chevron2"/>
    <dgm:cxn modelId="{B2DBD034-5234-4838-8BD0-34EA638EB42A}" type="presParOf" srcId="{4020F69E-648E-4C32-8E8E-FDE62359F2C5}" destId="{E39ED859-FA02-4BB5-93B7-58E23C98B072}" srcOrd="1" destOrd="0" presId="urn:microsoft.com/office/officeart/2005/8/layout/chevron2"/>
    <dgm:cxn modelId="{2EC92BAC-83D7-44C6-ACD7-DC61EFAB0D30}" type="presParOf" srcId="{4020F69E-648E-4C32-8E8E-FDE62359F2C5}" destId="{7BABFF35-D66B-41FF-B35B-F264D8A45F6F}" srcOrd="2" destOrd="0" presId="urn:microsoft.com/office/officeart/2005/8/layout/chevron2"/>
    <dgm:cxn modelId="{796250FC-1028-474B-8C08-3A5611B2549A}" type="presParOf" srcId="{7BABFF35-D66B-41FF-B35B-F264D8A45F6F}" destId="{E18FE0FF-A0F9-4BE4-8CDF-EEA90057BBD0}" srcOrd="0" destOrd="0" presId="urn:microsoft.com/office/officeart/2005/8/layout/chevron2"/>
    <dgm:cxn modelId="{15A0C070-AFD3-4881-BBF4-CA2AB47FBAB7}" type="presParOf" srcId="{7BABFF35-D66B-41FF-B35B-F264D8A45F6F}" destId="{CC7980E7-913D-4C5C-8147-5D193A439E3A}" srcOrd="1" destOrd="0" presId="urn:microsoft.com/office/officeart/2005/8/layout/chevron2"/>
    <dgm:cxn modelId="{41648AAF-B8F0-425D-BDBC-9810838148DB}" type="presParOf" srcId="{4020F69E-648E-4C32-8E8E-FDE62359F2C5}" destId="{B380C035-1166-46C0-B2CC-F3BBB632D17A}" srcOrd="3" destOrd="0" presId="urn:microsoft.com/office/officeart/2005/8/layout/chevron2"/>
    <dgm:cxn modelId="{B8E506D3-7446-4022-AD1D-84FE01DBF9B0}" type="presParOf" srcId="{4020F69E-648E-4C32-8E8E-FDE62359F2C5}" destId="{652509B3-A7FD-4776-89E4-82380945E0F9}" srcOrd="4" destOrd="0" presId="urn:microsoft.com/office/officeart/2005/8/layout/chevron2"/>
    <dgm:cxn modelId="{EC1DA669-938E-47C2-A0E6-0500FFA7D8CB}" type="presParOf" srcId="{652509B3-A7FD-4776-89E4-82380945E0F9}" destId="{70D5BF2A-3787-4F91-80C2-AEF61808BF92}" srcOrd="0" destOrd="0" presId="urn:microsoft.com/office/officeart/2005/8/layout/chevron2"/>
    <dgm:cxn modelId="{FF94D3AC-5169-46E2-98D7-B492E47F678B}" type="presParOf" srcId="{652509B3-A7FD-4776-89E4-82380945E0F9}" destId="{7E219C93-422F-4F4D-B5E3-4947203EB7D7}" srcOrd="1" destOrd="0" presId="urn:microsoft.com/office/officeart/2005/8/layout/chevron2"/>
    <dgm:cxn modelId="{2441F8D0-7AF5-4D85-B688-E53E4AC574F8}" type="presParOf" srcId="{4020F69E-648E-4C32-8E8E-FDE62359F2C5}" destId="{3A364B3D-4AA5-41BC-A3EF-47DD1876EE5B}" srcOrd="5" destOrd="0" presId="urn:microsoft.com/office/officeart/2005/8/layout/chevron2"/>
    <dgm:cxn modelId="{20D110B5-AD2F-4E0D-80B4-550A7CE15614}" type="presParOf" srcId="{4020F69E-648E-4C32-8E8E-FDE62359F2C5}" destId="{43F16C19-E838-4E72-87CC-355E074635CC}" srcOrd="6" destOrd="0" presId="urn:microsoft.com/office/officeart/2005/8/layout/chevron2"/>
    <dgm:cxn modelId="{D1014B71-8453-4C6C-8EEF-FD005FF21712}" type="presParOf" srcId="{43F16C19-E838-4E72-87CC-355E074635CC}" destId="{11A97DD5-2D08-4BC6-992A-912B16DA9128}" srcOrd="0" destOrd="0" presId="urn:microsoft.com/office/officeart/2005/8/layout/chevron2"/>
    <dgm:cxn modelId="{D2E52684-7573-419B-A207-15B0D0FC7F9A}" type="presParOf" srcId="{43F16C19-E838-4E72-87CC-355E074635CC}" destId="{41767E8F-1BB1-452C-AA19-0A754287D43A}" srcOrd="1" destOrd="0" presId="urn:microsoft.com/office/officeart/2005/8/layout/chevron2"/>
    <dgm:cxn modelId="{4729D703-09E5-44BB-91DD-2C795B1E0DF1}" type="presParOf" srcId="{4020F69E-648E-4C32-8E8E-FDE62359F2C5}" destId="{803BBE8E-EF95-4256-A055-932569AD682F}" srcOrd="7" destOrd="0" presId="urn:microsoft.com/office/officeart/2005/8/layout/chevron2"/>
    <dgm:cxn modelId="{02F7C964-65CB-4694-9E26-ACC74F6EABFD}" type="presParOf" srcId="{4020F69E-648E-4C32-8E8E-FDE62359F2C5}" destId="{F3D57717-729C-48D6-8A21-65E0E04E7B79}" srcOrd="8" destOrd="0" presId="urn:microsoft.com/office/officeart/2005/8/layout/chevron2"/>
    <dgm:cxn modelId="{C93D1D35-DCBB-4FB7-A171-BAF0C794839D}" type="presParOf" srcId="{F3D57717-729C-48D6-8A21-65E0E04E7B79}" destId="{FAAF8EB8-2CB5-4CCE-9A4B-DAA072FE1395}" srcOrd="0" destOrd="0" presId="urn:microsoft.com/office/officeart/2005/8/layout/chevron2"/>
    <dgm:cxn modelId="{91CF1B48-28B4-4380-953E-6D70FDB810B8}" type="presParOf" srcId="{F3D57717-729C-48D6-8A21-65E0E04E7B79}" destId="{F0D29296-4818-4FA0-9C70-6B8BC37686D8}" srcOrd="1" destOrd="0" presId="urn:microsoft.com/office/officeart/2005/8/layout/chevron2"/>
    <dgm:cxn modelId="{1C54F637-66B1-4FCC-94B1-10A4C84B9106}" type="presParOf" srcId="{4020F69E-648E-4C32-8E8E-FDE62359F2C5}" destId="{5442313A-B321-4FDE-9664-D06EEAC91D98}" srcOrd="9" destOrd="0" presId="urn:microsoft.com/office/officeart/2005/8/layout/chevron2"/>
    <dgm:cxn modelId="{79CB47E5-152C-4A06-95DA-45FE965B544E}" type="presParOf" srcId="{4020F69E-648E-4C32-8E8E-FDE62359F2C5}" destId="{F365EFE3-110C-4CD4-9689-E5B2702F6D11}" srcOrd="10" destOrd="0" presId="urn:microsoft.com/office/officeart/2005/8/layout/chevron2"/>
    <dgm:cxn modelId="{1D51A4B5-CA82-433E-945E-A8B4C56F7E1B}" type="presParOf" srcId="{F365EFE3-110C-4CD4-9689-E5B2702F6D11}" destId="{59182045-61E1-4CA8-AB12-579A11DF287F}" srcOrd="0" destOrd="0" presId="urn:microsoft.com/office/officeart/2005/8/layout/chevron2"/>
    <dgm:cxn modelId="{11AA50A0-7118-45F6-ACB4-C9722074D026}" type="presParOf" srcId="{F365EFE3-110C-4CD4-9689-E5B2702F6D11}" destId="{D5F0BC6D-5942-4865-A79B-3D2FD52FB55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1500D1-75B6-41D0-B731-ED40D8497B5A}" type="doc">
      <dgm:prSet loTypeId="urn:microsoft.com/office/officeart/2005/8/layout/pyramid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17A6539-1A69-4CA6-82AE-3E31430312D8}">
      <dgm:prSet phldrT="[Текст]" custT="1"/>
      <dgm:spPr/>
      <dgm:t>
        <a:bodyPr/>
        <a:lstStyle/>
        <a:p>
          <a:r>
            <a:rPr lang="ru-RU" sz="16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МУ  Центр «</a:t>
          </a:r>
          <a:r>
            <a:rPr lang="ru-RU" sz="12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Содействие</a:t>
          </a:r>
          <a:r>
            <a:rPr lang="ru-RU" sz="16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»</a:t>
          </a:r>
          <a:endParaRPr lang="ru-RU" sz="1600" b="1" cap="all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gm:t>
    </dgm:pt>
    <dgm:pt modelId="{0F0382D2-956F-4A22-9C8E-17FFC8A2CC4E}" type="parTrans" cxnId="{CA050BC5-95EA-4A04-99DA-25BFFB57606A}">
      <dgm:prSet/>
      <dgm:spPr/>
      <dgm:t>
        <a:bodyPr/>
        <a:lstStyle/>
        <a:p>
          <a:endParaRPr lang="ru-RU"/>
        </a:p>
      </dgm:t>
    </dgm:pt>
    <dgm:pt modelId="{09137E46-99F7-42FF-AAEC-A02CFDBC5401}" type="sibTrans" cxnId="{CA050BC5-95EA-4A04-99DA-25BFFB57606A}">
      <dgm:prSet/>
      <dgm:spPr/>
      <dgm:t>
        <a:bodyPr/>
        <a:lstStyle/>
        <a:p>
          <a:endParaRPr lang="ru-RU"/>
        </a:p>
      </dgm:t>
    </dgm:pt>
    <dgm:pt modelId="{83D26EB5-3443-404D-81A6-8089B8D8BBB7}">
      <dgm:prSet phldrT="[Текст]"/>
      <dgm:spPr/>
      <dgm:t>
        <a:bodyPr/>
        <a:lstStyle/>
        <a:p>
          <a:r>
            <a:rPr lang="ru-RU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МДОУ «Детский сад № 5 СЕРПАНТИН»</a:t>
          </a:r>
          <a:endParaRPr lang="ru-RU" dirty="0"/>
        </a:p>
      </dgm:t>
    </dgm:pt>
    <dgm:pt modelId="{1CA3103F-E4DC-4688-B4E2-20AEB313FDD3}" type="parTrans" cxnId="{3F2BE891-0906-4C67-9C1C-562B22C1FB22}">
      <dgm:prSet/>
      <dgm:spPr/>
      <dgm:t>
        <a:bodyPr/>
        <a:lstStyle/>
        <a:p>
          <a:endParaRPr lang="ru-RU"/>
        </a:p>
      </dgm:t>
    </dgm:pt>
    <dgm:pt modelId="{7BEF745F-0AAE-4DE8-A682-62A7937AB02B}" type="sibTrans" cxnId="{3F2BE891-0906-4C67-9C1C-562B22C1FB22}">
      <dgm:prSet/>
      <dgm:spPr/>
      <dgm:t>
        <a:bodyPr/>
        <a:lstStyle/>
        <a:p>
          <a:endParaRPr lang="ru-RU"/>
        </a:p>
      </dgm:t>
    </dgm:pt>
    <dgm:pt modelId="{50C8E404-4FFB-4F5B-9E8E-FB1B9E6C562D}">
      <dgm:prSet phldrT="[Текст]"/>
      <dgm:spPr/>
      <dgm:t>
        <a:bodyPr/>
        <a:lstStyle/>
        <a:p>
          <a:r>
            <a:rPr lang="ru-RU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Ребенок с ОВЗ</a:t>
          </a:r>
          <a:endParaRPr lang="ru-RU" b="1" cap="all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gm:t>
    </dgm:pt>
    <dgm:pt modelId="{648C80C8-1DB0-4331-BE18-85250367B292}" type="parTrans" cxnId="{AFC46BE3-6366-4C99-A3E4-01A6D3B637EB}">
      <dgm:prSet/>
      <dgm:spPr/>
      <dgm:t>
        <a:bodyPr/>
        <a:lstStyle/>
        <a:p>
          <a:endParaRPr lang="ru-RU"/>
        </a:p>
      </dgm:t>
    </dgm:pt>
    <dgm:pt modelId="{8C24619B-9D0C-4789-BFEC-FBDF46BAA0E1}" type="sibTrans" cxnId="{AFC46BE3-6366-4C99-A3E4-01A6D3B637EB}">
      <dgm:prSet/>
      <dgm:spPr/>
      <dgm:t>
        <a:bodyPr/>
        <a:lstStyle/>
        <a:p>
          <a:endParaRPr lang="ru-RU"/>
        </a:p>
      </dgm:t>
    </dgm:pt>
    <dgm:pt modelId="{7C707C34-110C-4A74-9035-FFAEAB26C0B1}">
      <dgm:prSet phldrT="[Текст]"/>
      <dgm:spPr/>
      <dgm:t>
        <a:bodyPr/>
        <a:lstStyle/>
        <a:p>
          <a:r>
            <a:rPr lang="ru-RU" b="1" cap="all" spc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МОУ СОШ №</a:t>
          </a:r>
          <a:r>
            <a:rPr lang="ru-RU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2, №4, Гимназия им. А.Л. </a:t>
          </a:r>
          <a:r>
            <a:rPr lang="ru-RU" b="1" cap="all" spc="0" dirty="0" err="1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Кекина</a:t>
          </a:r>
          <a:endParaRPr lang="ru-RU" b="1" cap="all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gm:t>
    </dgm:pt>
    <dgm:pt modelId="{EE6BD612-5123-460E-825F-F31655AA7E1A}" type="parTrans" cxnId="{64413081-35C0-4EAD-9D95-04DF1DA49F45}">
      <dgm:prSet/>
      <dgm:spPr/>
      <dgm:t>
        <a:bodyPr/>
        <a:lstStyle/>
        <a:p>
          <a:endParaRPr lang="ru-RU"/>
        </a:p>
      </dgm:t>
    </dgm:pt>
    <dgm:pt modelId="{0A61E7BE-779C-4002-B084-B0167CDBD816}" type="sibTrans" cxnId="{64413081-35C0-4EAD-9D95-04DF1DA49F45}">
      <dgm:prSet/>
      <dgm:spPr/>
      <dgm:t>
        <a:bodyPr/>
        <a:lstStyle/>
        <a:p>
          <a:endParaRPr lang="ru-RU"/>
        </a:p>
      </dgm:t>
    </dgm:pt>
    <dgm:pt modelId="{97B6D16E-46AE-4E87-96F1-9D2B1C651D75}" type="pres">
      <dgm:prSet presAssocID="{901500D1-75B6-41D0-B731-ED40D8497B5A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C74E4B-A072-48F5-9B16-57615BBBE10D}" type="pres">
      <dgm:prSet presAssocID="{901500D1-75B6-41D0-B731-ED40D8497B5A}" presName="triangle1" presStyleLbl="node1" presStyleIdx="0" presStyleCnt="4" custScaleX="1232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A7C873-56FB-40C1-A111-FA8B457B3ABE}" type="pres">
      <dgm:prSet presAssocID="{901500D1-75B6-41D0-B731-ED40D8497B5A}" presName="triangle2" presStyleLbl="node1" presStyleIdx="1" presStyleCnt="4" custScaleX="120221" custLinFactNeighborX="-10550" custLinFactNeighborY="-21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6C5676-9A43-4E12-A151-118D2D65317D}" type="pres">
      <dgm:prSet presAssocID="{901500D1-75B6-41D0-B731-ED40D8497B5A}" presName="triangle3" presStyleLbl="node1" presStyleIdx="2" presStyleCnt="4" custScaleX="121466" custLinFactNeighborX="-879" custLinFactNeighborY="9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409273-870E-4715-B67C-B047511730D3}" type="pres">
      <dgm:prSet presAssocID="{901500D1-75B6-41D0-B731-ED40D8497B5A}" presName="triangle4" presStyleLbl="node1" presStyleIdx="3" presStyleCnt="4" custScaleX="124468" custLinFactNeighborX="9798" custLinFactNeighborY="-21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FC46BE3-6366-4C99-A3E4-01A6D3B637EB}" srcId="{901500D1-75B6-41D0-B731-ED40D8497B5A}" destId="{50C8E404-4FFB-4F5B-9E8E-FB1B9E6C562D}" srcOrd="2" destOrd="0" parTransId="{648C80C8-1DB0-4331-BE18-85250367B292}" sibTransId="{8C24619B-9D0C-4789-BFEC-FBDF46BAA0E1}"/>
    <dgm:cxn modelId="{64413081-35C0-4EAD-9D95-04DF1DA49F45}" srcId="{901500D1-75B6-41D0-B731-ED40D8497B5A}" destId="{7C707C34-110C-4A74-9035-FFAEAB26C0B1}" srcOrd="3" destOrd="0" parTransId="{EE6BD612-5123-460E-825F-F31655AA7E1A}" sibTransId="{0A61E7BE-779C-4002-B084-B0167CDBD816}"/>
    <dgm:cxn modelId="{9957D64F-0C95-4416-ADC1-26E90B0700D0}" type="presOf" srcId="{83D26EB5-3443-404D-81A6-8089B8D8BBB7}" destId="{2EA7C873-56FB-40C1-A111-FA8B457B3ABE}" srcOrd="0" destOrd="0" presId="urn:microsoft.com/office/officeart/2005/8/layout/pyramid4"/>
    <dgm:cxn modelId="{E65AEA2B-F58E-47A2-8BC3-4CA994329FFA}" type="presOf" srcId="{50C8E404-4FFB-4F5B-9E8E-FB1B9E6C562D}" destId="{1B6C5676-9A43-4E12-A151-118D2D65317D}" srcOrd="0" destOrd="0" presId="urn:microsoft.com/office/officeart/2005/8/layout/pyramid4"/>
    <dgm:cxn modelId="{9409002E-624B-4F93-BC41-D18B2439AB51}" type="presOf" srcId="{7C707C34-110C-4A74-9035-FFAEAB26C0B1}" destId="{F2409273-870E-4715-B67C-B047511730D3}" srcOrd="0" destOrd="0" presId="urn:microsoft.com/office/officeart/2005/8/layout/pyramid4"/>
    <dgm:cxn modelId="{3F2BE891-0906-4C67-9C1C-562B22C1FB22}" srcId="{901500D1-75B6-41D0-B731-ED40D8497B5A}" destId="{83D26EB5-3443-404D-81A6-8089B8D8BBB7}" srcOrd="1" destOrd="0" parTransId="{1CA3103F-E4DC-4688-B4E2-20AEB313FDD3}" sibTransId="{7BEF745F-0AAE-4DE8-A682-62A7937AB02B}"/>
    <dgm:cxn modelId="{CA050BC5-95EA-4A04-99DA-25BFFB57606A}" srcId="{901500D1-75B6-41D0-B731-ED40D8497B5A}" destId="{B17A6539-1A69-4CA6-82AE-3E31430312D8}" srcOrd="0" destOrd="0" parTransId="{0F0382D2-956F-4A22-9C8E-17FFC8A2CC4E}" sibTransId="{09137E46-99F7-42FF-AAEC-A02CFDBC5401}"/>
    <dgm:cxn modelId="{3280ECF5-E37E-431F-A2E5-70385CFD4B13}" type="presOf" srcId="{B17A6539-1A69-4CA6-82AE-3E31430312D8}" destId="{5AC74E4B-A072-48F5-9B16-57615BBBE10D}" srcOrd="0" destOrd="0" presId="urn:microsoft.com/office/officeart/2005/8/layout/pyramid4"/>
    <dgm:cxn modelId="{799C0AFA-B694-4145-B788-715CA588C3F0}" type="presOf" srcId="{901500D1-75B6-41D0-B731-ED40D8497B5A}" destId="{97B6D16E-46AE-4E87-96F1-9D2B1C651D75}" srcOrd="0" destOrd="0" presId="urn:microsoft.com/office/officeart/2005/8/layout/pyramid4"/>
    <dgm:cxn modelId="{91BCA7FD-25CC-42D5-9AFD-8D1734ECDB6F}" type="presParOf" srcId="{97B6D16E-46AE-4E87-96F1-9D2B1C651D75}" destId="{5AC74E4B-A072-48F5-9B16-57615BBBE10D}" srcOrd="0" destOrd="0" presId="urn:microsoft.com/office/officeart/2005/8/layout/pyramid4"/>
    <dgm:cxn modelId="{310B4AA8-0F93-4367-B920-791E058C2586}" type="presParOf" srcId="{97B6D16E-46AE-4E87-96F1-9D2B1C651D75}" destId="{2EA7C873-56FB-40C1-A111-FA8B457B3ABE}" srcOrd="1" destOrd="0" presId="urn:microsoft.com/office/officeart/2005/8/layout/pyramid4"/>
    <dgm:cxn modelId="{5EACFBC8-ED4A-4B5E-8395-6C257876EBE3}" type="presParOf" srcId="{97B6D16E-46AE-4E87-96F1-9D2B1C651D75}" destId="{1B6C5676-9A43-4E12-A151-118D2D65317D}" srcOrd="2" destOrd="0" presId="urn:microsoft.com/office/officeart/2005/8/layout/pyramid4"/>
    <dgm:cxn modelId="{F90400D1-C64E-4A8E-BEEA-31BA6E0855B8}" type="presParOf" srcId="{97B6D16E-46AE-4E87-96F1-9D2B1C651D75}" destId="{F2409273-870E-4715-B67C-B047511730D3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ro.ru/wp-content/uploads/2014/04/Sb_Konf-27-28_11_2014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548680"/>
            <a:ext cx="8229600" cy="2651720"/>
          </a:xfrm>
        </p:spPr>
        <p:txBody>
          <a:bodyPr>
            <a:noAutofit/>
          </a:bodyPr>
          <a:lstStyle/>
          <a:p>
            <a:r>
              <a:rPr lang="ru-RU" sz="2800" u="sng" dirty="0" smtClean="0">
                <a:solidFill>
                  <a:schemeClr val="accent4">
                    <a:lumMod val="75000"/>
                  </a:schemeClr>
                </a:solidFill>
                <a:latin typeface="+mn-lt"/>
              </a:rPr>
              <a:t>Планирование коррекционной работы, </a:t>
            </a:r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latin typeface="+mn-lt"/>
              </a:rPr>
              <a:t/>
            </a:r>
            <a:br>
              <a:rPr lang="ru-RU" sz="2800" dirty="0" smtClean="0">
                <a:solidFill>
                  <a:schemeClr val="accent4">
                    <a:lumMod val="75000"/>
                  </a:schemeClr>
                </a:solidFill>
                <a:latin typeface="+mn-lt"/>
              </a:rPr>
            </a:br>
            <a:r>
              <a:rPr lang="ru-RU" sz="2800" u="sng" dirty="0" smtClean="0">
                <a:solidFill>
                  <a:schemeClr val="accent4">
                    <a:lumMod val="75000"/>
                  </a:schemeClr>
                </a:solidFill>
                <a:latin typeface="+mn-lt"/>
              </a:rPr>
              <a:t>как составляющая содержательного раздела АОП НОО</a:t>
            </a:r>
            <a:r>
              <a:rPr lang="ru-RU" sz="2800" dirty="0" smtClean="0">
                <a:latin typeface="+mn-lt"/>
              </a:rPr>
              <a:t/>
            </a:r>
            <a:br>
              <a:rPr lang="ru-RU" sz="2800" dirty="0" smtClean="0">
                <a:latin typeface="+mn-lt"/>
              </a:rPr>
            </a:br>
            <a:endParaRPr lang="ru-RU" sz="280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3933056"/>
            <a:ext cx="6400800" cy="1752600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ru-RU" i="1" dirty="0" smtClean="0"/>
              <a:t>Курганова Екатерина Алексеевна</a:t>
            </a:r>
            <a:r>
              <a:rPr lang="ru-RU" dirty="0" smtClean="0"/>
              <a:t>, </a:t>
            </a:r>
          </a:p>
          <a:p>
            <a:pPr algn="r"/>
            <a:r>
              <a:rPr lang="ru-RU" i="1" dirty="0" smtClean="0"/>
              <a:t>учитель-дефектолог </a:t>
            </a:r>
          </a:p>
          <a:p>
            <a:pPr algn="r"/>
            <a:r>
              <a:rPr lang="ru-RU" i="1" dirty="0" smtClean="0"/>
              <a:t>МУ Центр психолого-педагогической, медицинской </a:t>
            </a:r>
            <a:endParaRPr lang="ru-RU" dirty="0" smtClean="0"/>
          </a:p>
          <a:p>
            <a:pPr algn="r"/>
            <a:r>
              <a:rPr lang="ru-RU" i="1" dirty="0" smtClean="0"/>
              <a:t>и социальной помощи «Содействие» г. Ростова.</a:t>
            </a:r>
            <a:endParaRPr lang="ru-RU" dirty="0" smtClean="0"/>
          </a:p>
          <a:p>
            <a:pPr algn="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207583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dirty="0" smtClean="0"/>
              <a:t>2. Оказание психолого-педагогической помощи детям с ОПФР в условиях Центра «Содействие»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23528" y="2348880"/>
            <a:ext cx="2808312" cy="3522043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ru-RU" sz="2000" dirty="0" smtClean="0"/>
              <a:t>Коррекционно-развивающие занятия по нивелированию имеющихся нарушений на базе Центра «Содействие»</a:t>
            </a:r>
            <a:endParaRPr lang="ru-RU" sz="2000" dirty="0"/>
          </a:p>
        </p:txBody>
      </p:sp>
      <p:pic>
        <p:nvPicPr>
          <p:cNvPr id="22531" name="Picture 3" descr="C:\Users\User\Desktop\для презент на конфер\IMG_240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08104" y="4077072"/>
            <a:ext cx="3635896" cy="2780928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22532" name="Picture 4" descr="C:\Users\User\Desktop\для презент на конфер\20151105-001.jpe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32108" y="0"/>
            <a:ext cx="3611893" cy="2708920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22535" name="Picture 7" descr="C:\Users\User\Desktop\для презент на конфер\2yrX_xSmjbA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59832" y="1484784"/>
            <a:ext cx="2483678" cy="4419065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3008313" cy="2291854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dirty="0" smtClean="0"/>
              <a:t>3. Методическое сопровождение педагогических работников ОО по вопросам инклюзивного обучения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51520" y="2420888"/>
            <a:ext cx="3672408" cy="3594051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/>
              <a:t>Специалисты Центра оказывают методическую, практическую поддержку педагогов ОО в организации </a:t>
            </a:r>
            <a:r>
              <a:rPr lang="ru-RU" sz="1800" dirty="0" err="1" smtClean="0"/>
              <a:t>безбарьерной</a:t>
            </a:r>
            <a:r>
              <a:rPr lang="ru-RU" sz="1800" dirty="0" smtClean="0"/>
              <a:t> образовательной среды, адаптивных средств обучения, коррекционно-развивающей и социализирующей среды, содействуют в осуществлении индивидуального психолого-педагогического сопровождения детей с ОВЗ в процессе обучения.</a:t>
            </a:r>
            <a:endParaRPr lang="ru-RU" sz="1800" dirty="0"/>
          </a:p>
        </p:txBody>
      </p:sp>
      <p:pic>
        <p:nvPicPr>
          <p:cNvPr id="5" name="Содержимое 4" descr="DgZWbcahSho.jpg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8975" y="0"/>
            <a:ext cx="4645025" cy="2612827"/>
          </a:xfrm>
          <a:effectLst>
            <a:softEdge rad="1270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3008313" cy="2996952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/>
              <a:t>4. Психолого-педагогическое сопровождение семей с детьми с особыми образовательными потребностями, консультативная работа с родителями по вопросам развития и обучения детей с ОВЗ</a:t>
            </a:r>
            <a:endParaRPr lang="ru-RU" sz="1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79512" y="3429000"/>
            <a:ext cx="3008313" cy="2729955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/>
              <a:t>Работа с семьей осуществляется посредством процессного консультирования и обучающих занятий, родительских собраний, открытых образовательных событий, активного включения семьи в коррекционно-развивающий процесс</a:t>
            </a:r>
            <a:endParaRPr lang="ru-RU" sz="1800" dirty="0"/>
          </a:p>
        </p:txBody>
      </p:sp>
      <p:pic>
        <p:nvPicPr>
          <p:cNvPr id="24578" name="Picture 2" descr="C:\Users\User\Desktop\для презент на конфер\Фото 5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59832" y="1484784"/>
            <a:ext cx="2622037" cy="3933056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24579" name="Picture 3" descr="C:\Users\User\Desktop\для презент на конфер\фото 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5223" y="4192016"/>
            <a:ext cx="3998777" cy="2665984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1026" name="Picture 2" descr="D:\27DxlXlKKmc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45814" y="0"/>
            <a:ext cx="3966001" cy="2636912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96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dirty="0" smtClean="0"/>
              <a:t>Вокруг ребенка с ОВЗ в условиях сетевого взаимодействия Центра «Содействие» и ОО РМР совместными усилиями всех субъектов образовательного процесса создается единое коррекционно-образовательное пространство. Тесная взаимосвязь этих субъектов возможна при грамотном совместном планировании работы, при правильной и четкой постановке целей и задач, при рациональном распределении функциональных обязанностей каждого участника этого процесса.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/>
              <a:t>СПИСОК ИСТОЧНИКОВ: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608"/>
          </a:xfrm>
        </p:spPr>
        <p:txBody>
          <a:bodyPr>
            <a:normAutofit fontScale="70000" lnSpcReduction="20000"/>
          </a:bodyPr>
          <a:lstStyle/>
          <a:p>
            <a:pPr lvl="0" algn="just"/>
            <a:r>
              <a:rPr lang="ru-RU" dirty="0" smtClean="0"/>
              <a:t>Методические рекомендации по разработке основной образовательной программы (ООП) начального общего образования (НОО), - Московский центр качества образования от 08.02.2010 г.</a:t>
            </a:r>
          </a:p>
          <a:p>
            <a:pPr lvl="0" algn="just">
              <a:buNone/>
            </a:pPr>
            <a:endParaRPr lang="ru-RU" dirty="0" smtClean="0"/>
          </a:p>
          <a:p>
            <a:pPr lvl="0"/>
            <a:r>
              <a:rPr lang="ru-RU" dirty="0" smtClean="0"/>
              <a:t>Модель системы комплексного сопровождения инклюзивных форм обучения и воспитания детей-инвалидов и детей с ограниченными возможностями здоровья, - сборник материалов всероссийской научно-практической конференции от 27-28 ноября 2014 года (</a:t>
            </a:r>
            <a:r>
              <a:rPr lang="ru-RU" dirty="0" smtClean="0">
                <a:hlinkClick r:id="rId2"/>
              </a:rPr>
              <a:t>http://www.firo.ru/wp-content/uploads/2014/04/Sb_Konf-27-28_11_2014.pdf</a:t>
            </a:r>
            <a:r>
              <a:rPr lang="ru-RU" dirty="0" smtClean="0"/>
              <a:t>)</a:t>
            </a:r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ru-RU" dirty="0" smtClean="0"/>
              <a:t>Письмо Министерства образования и науки РФ от 10 февраля 2015 г. </a:t>
            </a:r>
            <a:r>
              <a:rPr lang="en-US" dirty="0" smtClean="0"/>
              <a:t>N </a:t>
            </a:r>
            <a:r>
              <a:rPr lang="ru-RU" dirty="0" smtClean="0"/>
              <a:t>ВК-268/07 "О совершенствовании деятельности центров психолого-педагогической, медицинской и социальной помощи«</a:t>
            </a:r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ru-RU" dirty="0" smtClean="0"/>
              <a:t>Федеральный закон «Об образовании в Российской Федерации» от 29.12.2012 г. № 273-ФЗ</a:t>
            </a:r>
            <a:r>
              <a:rPr lang="ru-RU" b="1" dirty="0" smtClean="0"/>
              <a:t> </a:t>
            </a:r>
            <a:r>
              <a:rPr lang="ru-RU" dirty="0" smtClean="0"/>
              <a:t>с изменениями 2015-2016 года http://zakon-ob-obrazovanii.ru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Пример взаимодействия ОО в Ростовском муниципальном районе: </a:t>
            </a:r>
            <a:endParaRPr lang="ru-RU" sz="3200" dirty="0"/>
          </a:p>
        </p:txBody>
      </p:sp>
      <p:graphicFrame>
        <p:nvGraphicFramePr>
          <p:cNvPr id="10" name="Содержимое 3"/>
          <p:cNvGraphicFramePr>
            <a:graphicFrameLocks/>
          </p:cNvGraphicFramePr>
          <p:nvPr/>
        </p:nvGraphicFramePr>
        <p:xfrm>
          <a:off x="611560" y="1484784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Функции ОО в рамках взаимодействия:</a:t>
            </a:r>
            <a:endParaRPr lang="ru-RU" sz="3200" dirty="0"/>
          </a:p>
        </p:txBody>
      </p:sp>
      <p:sp>
        <p:nvSpPr>
          <p:cNvPr id="6" name="Содержимое 6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5184576"/>
          </a:xfrm>
        </p:spPr>
        <p:txBody>
          <a:bodyPr>
            <a:normAutofit fontScale="77500" lnSpcReduction="20000"/>
          </a:bodyPr>
          <a:lstStyle/>
          <a:p>
            <a:pPr fontAlgn="base">
              <a:buNone/>
            </a:pPr>
            <a:r>
              <a:rPr lang="ru-RU" b="1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 ЦЕНТР «Содействие»: </a:t>
            </a:r>
          </a:p>
          <a:p>
            <a:pPr fontAlgn="base">
              <a:buFont typeface="Wingdings" pitchFamily="2" charset="2"/>
              <a:buChar char="Ø"/>
            </a:pPr>
            <a:r>
              <a:rPr lang="ru-RU" dirty="0" smtClean="0"/>
              <a:t>оказание консультативной помощи;</a:t>
            </a:r>
          </a:p>
          <a:p>
            <a:pPr fontAlgn="base">
              <a:buFont typeface="Wingdings" pitchFamily="2" charset="2"/>
              <a:buChar char="Ø"/>
            </a:pPr>
            <a:r>
              <a:rPr lang="ru-RU" dirty="0" smtClean="0"/>
              <a:t>совместные семинары в рамках инклюзивной деятельности;</a:t>
            </a:r>
          </a:p>
          <a:p>
            <a:pPr fontAlgn="base">
              <a:buFont typeface="Wingdings" pitchFamily="2" charset="2"/>
              <a:buChar char="Ø"/>
            </a:pPr>
            <a:r>
              <a:rPr lang="ru-RU" dirty="0" smtClean="0"/>
              <a:t>содействие в переподготовке специалистов ОО РМР;</a:t>
            </a:r>
          </a:p>
          <a:p>
            <a:pPr fontAlgn="base">
              <a:buFont typeface="Wingdings" pitchFamily="2" charset="2"/>
              <a:buChar char="Ø"/>
            </a:pPr>
            <a:r>
              <a:rPr lang="ru-RU" dirty="0" smtClean="0"/>
              <a:t>содействие в прохождении </a:t>
            </a:r>
            <a:r>
              <a:rPr lang="ru-RU" dirty="0" err="1" smtClean="0"/>
              <a:t>оПМПК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b="1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МДОУ 5 и МОУ СОШ № 2, 4, МОУ Гимназия:</a:t>
            </a:r>
          </a:p>
          <a:p>
            <a:pPr fontAlgn="base">
              <a:buFont typeface="Wingdings" pitchFamily="2" charset="2"/>
              <a:buChar char="Ø"/>
            </a:pPr>
            <a:r>
              <a:rPr lang="ru-RU" dirty="0" err="1" smtClean="0"/>
              <a:t>взаимопосещения</a:t>
            </a:r>
            <a:r>
              <a:rPr lang="ru-RU" dirty="0" smtClean="0"/>
              <a:t> уроков, занятий, экскурсии по школе и ДОУ;</a:t>
            </a:r>
          </a:p>
          <a:p>
            <a:pPr fontAlgn="base">
              <a:buFont typeface="Wingdings" pitchFamily="2" charset="2"/>
              <a:buChar char="Ø"/>
            </a:pPr>
            <a:r>
              <a:rPr lang="ru-RU" dirty="0" smtClean="0"/>
              <a:t>совместные круглые столы и семинары педагогов и воспитателей;</a:t>
            </a:r>
          </a:p>
          <a:p>
            <a:pPr fontAlgn="base">
              <a:buFont typeface="Wingdings" pitchFamily="2" charset="2"/>
              <a:buChar char="Ø"/>
            </a:pPr>
            <a:r>
              <a:rPr lang="ru-RU" dirty="0" smtClean="0"/>
              <a:t>посещение групп ДОУ учителями начальных классов;</a:t>
            </a:r>
          </a:p>
          <a:p>
            <a:pPr fontAlgn="base">
              <a:buFont typeface="Wingdings" pitchFamily="2" charset="2"/>
              <a:buChar char="Ø"/>
            </a:pPr>
            <a:r>
              <a:rPr lang="ru-RU" dirty="0" smtClean="0"/>
              <a:t>выявление уровня школьной готовности выпускников ДОУ на момент поступления в школу;</a:t>
            </a:r>
          </a:p>
          <a:p>
            <a:pPr fontAlgn="base">
              <a:buFont typeface="Wingdings" pitchFamily="2" charset="2"/>
              <a:buChar char="Ø"/>
            </a:pPr>
            <a:r>
              <a:rPr lang="ru-RU" dirty="0" smtClean="0"/>
              <a:t>родительские собрания, дискуссионные клубы;</a:t>
            </a:r>
          </a:p>
          <a:p>
            <a:pPr fontAlgn="base">
              <a:buFont typeface="Wingdings" pitchFamily="2" charset="2"/>
              <a:buChar char="Ø"/>
            </a:pPr>
            <a:r>
              <a:rPr lang="ru-RU" dirty="0" smtClean="0"/>
              <a:t>индивидуальное и групповое консультирование;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16664"/>
          </a:xfrm>
        </p:spPr>
        <p:txBody>
          <a:bodyPr>
            <a:normAutofit/>
          </a:bodyPr>
          <a:lstStyle/>
          <a:p>
            <a:pPr marL="547688" indent="-15875" algn="ctr">
              <a:buNone/>
            </a:pPr>
            <a:r>
              <a:rPr lang="ru-RU" dirty="0" smtClean="0"/>
              <a:t>В соответствии с требованиями ФГОС НОО обучающихся с ОВЗ, целью коррекционного блока АОП является создание системы комплексного </a:t>
            </a:r>
            <a:r>
              <a:rPr lang="ru-RU" dirty="0" err="1" smtClean="0"/>
              <a:t>психолого-медико-социального</a:t>
            </a:r>
            <a:r>
              <a:rPr lang="ru-RU" dirty="0" smtClean="0"/>
              <a:t> сопровождения процесса обучения, позволяющего учитывать особые образовательные потребности детей с особенностями психофизического развития (ОПФР) на основе существования индивидуального и дифференцированного подхода в образовательном процессе.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88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В коррекционный блок входят разделы следующих специалистов в образовательной организации: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учитель-логопед,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учитель-дефектолог,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педагог-психолог,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социальный педагог, 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тьютор</a:t>
            </a:r>
            <a:r>
              <a:rPr lang="ru-RU" dirty="0" smtClean="0"/>
              <a:t>,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медицинский работник…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563662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Коррекционный компонент АОП должен: 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11" name="Содержимое 5"/>
          <p:cNvSpPr txBox="1">
            <a:spLocks/>
          </p:cNvSpPr>
          <p:nvPr/>
        </p:nvSpPr>
        <p:spPr>
          <a:xfrm>
            <a:off x="4796408" y="3581400"/>
            <a:ext cx="4041775" cy="26971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Содержимое 5"/>
          <p:cNvSpPr txBox="1">
            <a:spLocks/>
          </p:cNvSpPr>
          <p:nvPr/>
        </p:nvSpPr>
        <p:spPr>
          <a:xfrm>
            <a:off x="4948808" y="3733800"/>
            <a:ext cx="4041775" cy="26971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Содержимое 20"/>
          <p:cNvSpPr>
            <a:spLocks noGrp="1"/>
          </p:cNvSpPr>
          <p:nvPr>
            <p:ph sz="quarter" idx="2"/>
          </p:nvPr>
        </p:nvSpPr>
        <p:spPr>
          <a:xfrm>
            <a:off x="467544" y="1124744"/>
            <a:ext cx="8208912" cy="5256584"/>
          </a:xfrm>
        </p:spPr>
        <p:txBody>
          <a:bodyPr>
            <a:normAutofit fontScale="70000" lnSpcReduction="20000"/>
          </a:bodyPr>
          <a:lstStyle/>
          <a:p>
            <a:pPr lvl="0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ru-RU" dirty="0" smtClean="0"/>
              <a:t>во-первых, обеспечивать выявление особых образовательных потребностей обучающихся с ОВЗ определенных нарушениями в психофизическом развитии; </a:t>
            </a:r>
          </a:p>
          <a:p>
            <a:pPr lvl="0" algn="just">
              <a:lnSpc>
                <a:spcPct val="120000"/>
              </a:lnSpc>
              <a:buNone/>
            </a:pPr>
            <a:endParaRPr lang="ru-RU" dirty="0" smtClean="0"/>
          </a:p>
          <a:p>
            <a:pPr lvl="0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ru-RU" dirty="0" smtClean="0"/>
              <a:t>во-вторых, осуществлять </a:t>
            </a:r>
            <a:r>
              <a:rPr lang="ru-RU" dirty="0" err="1" smtClean="0"/>
              <a:t>психолого-медико-педагогическую</a:t>
            </a:r>
            <a:r>
              <a:rPr lang="ru-RU" dirty="0" smtClean="0"/>
              <a:t> помощь, на основе индивидуально-ориентированного подхода (с учетом способностей и возможностей ребенка и опираясь на рекомендации ПМПК); </a:t>
            </a:r>
          </a:p>
          <a:p>
            <a:pPr lvl="0" algn="just">
              <a:lnSpc>
                <a:spcPct val="120000"/>
              </a:lnSpc>
              <a:buNone/>
            </a:pPr>
            <a:endParaRPr lang="ru-RU" dirty="0" smtClean="0"/>
          </a:p>
          <a:p>
            <a:pPr lvl="0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ru-RU" dirty="0" smtClean="0"/>
              <a:t>в-третьих, обеспечить разработку и реализацию индивидуальных образовательных маршрутов, организацию коррекционных занятий в индивидуальной, групповой и подгрупповой форме, опираясь на индивидуально-типологические особенности обучающихся;</a:t>
            </a:r>
          </a:p>
          <a:p>
            <a:pPr lvl="0" algn="just">
              <a:lnSpc>
                <a:spcPct val="120000"/>
              </a:lnSpc>
              <a:buNone/>
            </a:pPr>
            <a:endParaRPr lang="ru-RU" dirty="0" smtClean="0"/>
          </a:p>
          <a:p>
            <a:pPr lvl="0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ru-RU" dirty="0" smtClean="0"/>
              <a:t>в-четвертых, осуществлять работу с родителями (лицами их заменяющими) – это консультации по медицинским, социальным, педагогическим и правовым вопросам, связанным с обучением и воспитанием детей.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Планирование коррекционного компонента: 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39552" y="836712"/>
          <a:ext cx="8229600" cy="5327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19256" cy="18288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effectLst/>
              </a:rPr>
              <a:t>Такой вариант работы по составлению коррекционного блока содержательного раздела адаптированной образовательной программы возможен только лишь при условии наличия всех необходимых узких специалистов, которые были перечислены ранее.</a:t>
            </a:r>
            <a:endParaRPr lang="ru-RU" sz="2000" dirty="0">
              <a:solidFill>
                <a:schemeClr val="accent4">
                  <a:lumMod val="75000"/>
                </a:schemeClr>
              </a:solidFill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35696" y="3933056"/>
            <a:ext cx="7086600" cy="150971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dirty="0" smtClean="0"/>
              <a:t>Но, как быть образовательным организациям, где в штате нет учителей-дефектологов, логопедов, психологов, социальных педагогов?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7086600" cy="2016224"/>
          </a:xfrm>
        </p:spPr>
        <p:txBody>
          <a:bodyPr/>
          <a:lstStyle/>
          <a:p>
            <a:pPr algn="ctr"/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С целью решения данной проблемы в современной системе образования районным ПМС центрам отвели новую роль – </a:t>
            </a:r>
            <a:br>
              <a:rPr lang="ru-RU" sz="2400" dirty="0" smtClean="0">
                <a:solidFill>
                  <a:schemeClr val="accent4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</a:br>
            <a:r>
              <a:rPr lang="ru-RU" sz="2400" i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ресурсное звено психолого-педагогического сопровождения инклюзивного образования.</a:t>
            </a:r>
            <a:endParaRPr lang="ru-RU" sz="2400" i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91880" y="3068960"/>
            <a:ext cx="5328592" cy="3168352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Муниципальное учреждение Центр психолого-педагогической, медицинской и социальной помощи «Содействие» г. </a:t>
            </a:r>
            <a:r>
              <a:rPr lang="ru-RU" smtClean="0"/>
              <a:t>Ростова. </a:t>
            </a:r>
            <a:endParaRPr lang="ru-RU" dirty="0" smtClean="0"/>
          </a:p>
          <a:p>
            <a:pPr algn="just">
              <a:lnSpc>
                <a:spcPct val="150000"/>
              </a:lnSpc>
            </a:pPr>
            <a:r>
              <a:rPr lang="ru-RU" dirty="0" smtClean="0"/>
              <a:t>Его  целью сопровождения является обеспечение оптимального развития ребенка с ОВЗ и получение качественного образования в условиях общеобразовательных организаций Ростовского муниципального района.</a:t>
            </a:r>
          </a:p>
          <a:p>
            <a:pPr algn="just"/>
            <a:endParaRPr lang="ru-RU" dirty="0"/>
          </a:p>
        </p:txBody>
      </p:sp>
      <p:pic>
        <p:nvPicPr>
          <p:cNvPr id="2050" name="Picture 2" descr="http://rostzentr.edu.yar.ru/images/img_0753_w300_h1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08920"/>
            <a:ext cx="3347864" cy="18748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2" name="Picture 4" descr="http://rostzentr.edu.yar.ru/images/img_0752_w300_h16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725144"/>
            <a:ext cx="3371843" cy="18882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 smtClean="0"/>
              <a:t>Основные направления деятельности центра по сопровождению инклюзивного образования: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651510" lvl="0" indent="-514350" algn="just">
              <a:lnSpc>
                <a:spcPct val="160000"/>
              </a:lnSpc>
              <a:buFont typeface="+mj-lt"/>
              <a:buAutoNum type="arabicParenR"/>
            </a:pPr>
            <a:r>
              <a:rPr lang="ru-RU" dirty="0" smtClean="0"/>
              <a:t>работа специалистов Центра в ОО, реализующих инклюзивное образование;</a:t>
            </a:r>
          </a:p>
          <a:p>
            <a:pPr marL="651510" lvl="0" indent="-514350" algn="just">
              <a:lnSpc>
                <a:spcPct val="160000"/>
              </a:lnSpc>
              <a:buFont typeface="+mj-lt"/>
              <a:buAutoNum type="arabicParenR"/>
            </a:pPr>
            <a:r>
              <a:rPr lang="ru-RU" dirty="0" smtClean="0"/>
              <a:t>оказание психолого-педагогической помощи детям с ОПФР в условиях Центра «Содействие»;</a:t>
            </a:r>
          </a:p>
          <a:p>
            <a:pPr marL="651510" lvl="0" indent="-514350" algn="just">
              <a:lnSpc>
                <a:spcPct val="160000"/>
              </a:lnSpc>
              <a:buFont typeface="+mj-lt"/>
              <a:buAutoNum type="arabicParenR"/>
            </a:pPr>
            <a:r>
              <a:rPr lang="ru-RU" dirty="0" smtClean="0"/>
              <a:t>методическое сопровождение педагогических работников ОО по вопросам инклюзивного обучения;</a:t>
            </a:r>
          </a:p>
          <a:p>
            <a:pPr marL="651510" lvl="0" indent="-514350" algn="just">
              <a:lnSpc>
                <a:spcPct val="160000"/>
              </a:lnSpc>
              <a:buFont typeface="+mj-lt"/>
              <a:buAutoNum type="arabicParenR"/>
            </a:pPr>
            <a:r>
              <a:rPr lang="ru-RU" dirty="0" smtClean="0"/>
              <a:t>психолого-педагогическое сопровождение семей с детьми с особыми образовательными потребностями, консультативная работа с родителями по вопросам развития и обучения детей с ОВЗ.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3456384" cy="1944216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dirty="0" smtClean="0"/>
              <a:t>1. Работа специалистов Центра </a:t>
            </a:r>
            <a:br>
              <a:rPr lang="ru-RU" dirty="0" smtClean="0"/>
            </a:br>
            <a:r>
              <a:rPr lang="ru-RU" dirty="0" smtClean="0"/>
              <a:t>в ОО, реализующих инклюзивное образование;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95536" y="1772816"/>
            <a:ext cx="3888432" cy="4824536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ru-RU" sz="1600" dirty="0" smtClean="0"/>
              <a:t>Организуется педагогический совет, целью которого является создание модели психолого-педагогического сопровождения инклюзивного образования.  </a:t>
            </a:r>
          </a:p>
          <a:p>
            <a:pPr algn="just">
              <a:lnSpc>
                <a:spcPct val="150000"/>
              </a:lnSpc>
            </a:pPr>
            <a:r>
              <a:rPr lang="ru-RU" sz="1600" dirty="0" smtClean="0"/>
              <a:t>Результатом этой работы является разработка индивидуального образовательного маршрута. </a:t>
            </a:r>
          </a:p>
          <a:p>
            <a:pPr algn="just">
              <a:lnSpc>
                <a:spcPct val="150000"/>
              </a:lnSpc>
            </a:pPr>
            <a:r>
              <a:rPr lang="ru-RU" sz="1600" dirty="0" smtClean="0"/>
              <a:t>Особая роль в ходе работы по данному направлению отводится организации помощи в создании атмосферы принятия детей с ОВЗ, формировании толерантных отношений всех субъектов образовательного процесса.</a:t>
            </a:r>
          </a:p>
          <a:p>
            <a:endParaRPr lang="ru-RU" dirty="0"/>
          </a:p>
        </p:txBody>
      </p:sp>
      <p:pic>
        <p:nvPicPr>
          <p:cNvPr id="21506" name="Picture 2" descr="C:\Users\User\Desktop\для презент на конфер\Фото 3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6016" y="260648"/>
            <a:ext cx="4104455" cy="6431333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393</TotalTime>
  <Words>880</Words>
  <Application>Microsoft Office PowerPoint</Application>
  <PresentationFormat>Экран (4:3)</PresentationFormat>
  <Paragraphs>81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Arial</vt:lpstr>
      <vt:lpstr>Book Antiqua</vt:lpstr>
      <vt:lpstr>Lucida Sans</vt:lpstr>
      <vt:lpstr>Times New Roman</vt:lpstr>
      <vt:lpstr>Wingdings</vt:lpstr>
      <vt:lpstr>Wingdings 2</vt:lpstr>
      <vt:lpstr>Wingdings 3</vt:lpstr>
      <vt:lpstr>Апекс</vt:lpstr>
      <vt:lpstr>Планирование коррекционной работы,  как составляющая содержательного раздела АОП НОО </vt:lpstr>
      <vt:lpstr>Презентация PowerPoint</vt:lpstr>
      <vt:lpstr>Презентация PowerPoint</vt:lpstr>
      <vt:lpstr>Коррекционный компонент АОП должен:  </vt:lpstr>
      <vt:lpstr>Планирование коррекционного компонента: </vt:lpstr>
      <vt:lpstr>Такой вариант работы по составлению коррекционного блока содержательного раздела адаптированной образовательной программы возможен только лишь при условии наличия всех необходимых узких специалистов, которые были перечислены ранее.</vt:lpstr>
      <vt:lpstr>С целью решения данной проблемы в современной системе образования районным ПМС центрам отвели новую роль –  ресурсное звено психолого-педагогического сопровождения инклюзивного образования.</vt:lpstr>
      <vt:lpstr>Основные направления деятельности центра по сопровождению инклюзивного образования: </vt:lpstr>
      <vt:lpstr>1. Работа специалистов Центра  в ОО, реализующих инклюзивное образование; </vt:lpstr>
      <vt:lpstr>2. Оказание психолого-педагогической помощи детям с ОПФР в условиях Центра «Содействие» </vt:lpstr>
      <vt:lpstr>3. Методическое сопровождение педагогических работников ОО по вопросам инклюзивного обучения </vt:lpstr>
      <vt:lpstr>4. Психолого-педагогическое сопровождение семей с детьми с особыми образовательными потребностями, консультативная работа с родителями по вопросам развития и обучения детей с ОВЗ</vt:lpstr>
      <vt:lpstr>Презентация PowerPoint</vt:lpstr>
      <vt:lpstr>СПИСОК ИСТОЧНИКОВ: </vt:lpstr>
      <vt:lpstr>Пример взаимодействия ОО в Ростовском муниципальном районе: </vt:lpstr>
      <vt:lpstr>Функции ОО в рамках взаимодействия: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Планирование коррекционной работы,  как составляющая содержательного раздела АООП НОО</dc:title>
  <dc:creator>User</dc:creator>
  <cp:lastModifiedBy>Светлана Юрьевна Белянчева</cp:lastModifiedBy>
  <cp:revision>37</cp:revision>
  <dcterms:created xsi:type="dcterms:W3CDTF">2016-10-23T07:01:23Z</dcterms:created>
  <dcterms:modified xsi:type="dcterms:W3CDTF">2016-11-09T09:40:25Z</dcterms:modified>
</cp:coreProperties>
</file>