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61" r:id="rId4"/>
    <p:sldId id="258" r:id="rId5"/>
    <p:sldId id="259" r:id="rId6"/>
    <p:sldId id="260" r:id="rId7"/>
    <p:sldId id="267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1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54" autoAdjust="0"/>
  </p:normalViewPr>
  <p:slideViewPr>
    <p:cSldViewPr>
      <p:cViewPr varScale="1">
        <p:scale>
          <a:sx n="72" d="100"/>
          <a:sy n="72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3C39A-CC2F-43F2-A200-AA113BF6BE5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C8CCB-43D7-4B3A-AD42-C78FAB309C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8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C8CCB-43D7-4B3A-AD42-C78FAB309C5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843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062664" cy="4752528"/>
          </a:xfrm>
        </p:spPr>
        <p:txBody>
          <a:bodyPr anchor="t"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/>
            </a:r>
            <a:br>
              <a:rPr lang="ru-RU" sz="4000" b="1" dirty="0">
                <a:solidFill>
                  <a:schemeClr val="tx1"/>
                </a:solidFill>
              </a:rPr>
            </a:br>
            <a:r>
              <a:rPr lang="ru-RU" sz="4000" b="1" dirty="0">
                <a:solidFill>
                  <a:schemeClr val="tx1"/>
                </a:solidFill>
              </a:rPr>
              <a:t>Алгоритм действий образовательной организации по подготовке и проведению пятидневных учебных сборов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5733256"/>
            <a:ext cx="5832648" cy="86409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C3300"/>
                </a:solidFill>
              </a:rPr>
              <a:t>Старший преподаватель кафедры инклюзивного образования, Корсун Юлия Ивановна</a:t>
            </a:r>
            <a:endParaRPr lang="en-US" b="1" dirty="0">
              <a:solidFill>
                <a:srgbClr val="CC3300"/>
              </a:solidFill>
            </a:endParaRPr>
          </a:p>
          <a:p>
            <a:endParaRPr lang="ru-RU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108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83970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Издание приказа образовательной организации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28343"/>
            <a:ext cx="871296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/>
              <a:t>В приказе образовательной организации указываются: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b="1" dirty="0"/>
              <a:t>в распорядительной части - основание по организации  и проведению учебных сборов (Указ губернатора).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600" b="1" dirty="0"/>
              <a:t>в приказной части – сроки и место проведения учебных сборов; назначается начальник учебных сборов и при необходимости сотрудники, сопровождающие обучающих  на  учебные сборы: задачи начальнику учебных сборов по подготовке и проведению учебных сборов, разработке документов, регламентирующих проведение учебных сборов и другие вопросы.</a:t>
            </a:r>
            <a:endParaRPr lang="ru-RU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299174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116632"/>
            <a:ext cx="8712968" cy="64807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родительских собраниях целесообразно: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764704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500" b="1" dirty="0"/>
              <a:t>Довести до родителей требования законодательных актов по подготовке граждан к службе в Вооруженных Силах РФ, порядок проведения учебных сборов, в том числе учебно-тематического плана и расписания занятий, критерии оценки по результатам сборов, порядок выезда учащихся к месту проведения учебных сборов и возвращения обратно.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500" b="1" dirty="0"/>
              <a:t>Провести инструктаж по мерам безопасного поведения учащихся на сборах (в ведомости закрепить инструктаж подписями родителей).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500" b="1" dirty="0"/>
              <a:t>Обратить внимание родителей на экипировку учеников, убывающих на сборы.</a:t>
            </a:r>
          </a:p>
        </p:txBody>
      </p:sp>
    </p:spTree>
    <p:extLst>
      <p:ext uri="{BB962C8B-B14F-4D97-AF65-F5344CB8AC3E}">
        <p14:creationId xmlns:p14="http://schemas.microsoft.com/office/powerpoint/2010/main" val="1575212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9030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Подготовка учащихся к прохождению учебных сборов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091640"/>
            <a:ext cx="874534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выезда на учебные сборы начальник учебных сборов доводит до участников:</a:t>
            </a:r>
            <a:endParaRPr lang="ru-RU" sz="2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безопасности при проведении практических занятий; </a:t>
            </a:r>
          </a:p>
          <a:p>
            <a:pPr lvl="0" indent="-342900" algn="just"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безопасности при перевозке учащихся; </a:t>
            </a:r>
          </a:p>
          <a:p>
            <a:pPr lvl="0" indent="-342900" algn="just"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безопасности при проведении занятий по физической подготовке; </a:t>
            </a:r>
          </a:p>
          <a:p>
            <a:pPr lvl="0" indent="-342900" algn="just"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основные требования </a:t>
            </a:r>
            <a:r>
              <a:rPr lang="ru-RU" sz="2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пожаро</a:t>
            </a: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-, электро- и взрывобезопасности; </a:t>
            </a:r>
          </a:p>
          <a:p>
            <a:pPr lvl="0" indent="-342900" algn="just">
              <a:buFont typeface="Symbol" panose="05050102010706020507" pitchFamily="18" charset="2"/>
              <a:buChar char=""/>
            </a:pPr>
            <a:r>
              <a:rPr lang="ru-RU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требования безопасности при проведении стрельб. </a:t>
            </a:r>
          </a:p>
        </p:txBody>
      </p:sp>
    </p:spTree>
    <p:extLst>
      <p:ext uri="{BB962C8B-B14F-4D97-AF65-F5344CB8AC3E}">
        <p14:creationId xmlns:p14="http://schemas.microsoft.com/office/powerpoint/2010/main" val="3126924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92696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инструктажа закрепляются подписью учащихся в ведомостях, что обеспечивает сознательность и ответственность учащихся на сборах при проведении учебно-воспитательного процесса.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957019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9526" y="188640"/>
            <a:ext cx="8712968" cy="54864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Подготовка документации на учебные сборы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542" y="737280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Начальник учебных сборов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берет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сборы следующие  разработанные документы: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копию приказа образовательной организации о подготовке и проведении учебных сборов;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обучающихся 10-х классов;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учебно-тематический план проведения учебных сборов,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ведомость инструктажа по требованиям безопасности с подписями учащихся.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619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760"/>
            <a:ext cx="8784976" cy="830992"/>
          </a:xfrm>
        </p:spPr>
        <p:txBody>
          <a:bodyPr/>
          <a:lstStyle/>
          <a:p>
            <a:pPr algn="ctr"/>
            <a:r>
              <a:rPr lang="ru-RU" b="1">
                <a:solidFill>
                  <a:srgbClr val="C00000"/>
                </a:solidFill>
              </a:rPr>
              <a:t>Организация занятий с учащимися, не убывшими на сборы по различным причинам</a:t>
            </a:r>
            <a:endParaRPr lang="ru-RU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209706"/>
            <a:ext cx="8640960" cy="3697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обучающихся, не убывшим на учебные сборы по уважительным причинам, в образовательной организации организуются теоретическое изучение материалов учебных сборов и сдача зачетов. </a:t>
            </a:r>
          </a:p>
        </p:txBody>
      </p:sp>
    </p:spTree>
    <p:extLst>
      <p:ext uri="{BB962C8B-B14F-4D97-AF65-F5344CB8AC3E}">
        <p14:creationId xmlns:p14="http://schemas.microsoft.com/office/powerpoint/2010/main" val="930640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учебных сборов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оцениваются в соответствии с рекомендациями, по учебным сборам. Общая оценка заносится в классный журнал с пометкой «Учебные сборы», которая учитывается при выставлении итоговой оценки за весь курс обучения в образовательной организации. Обучающимся, уклонившимся от учебных сборов, выставляется неудовлетворительная оценка за сборы.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490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042" y="34870"/>
            <a:ext cx="8712968" cy="54864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Подготовка и предоставление отчетов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6054" y="583510"/>
            <a:ext cx="849694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о проведении учебных сборов с обучающимися образовательных организаций предоставляется в установленных формах (</a:t>
            </a:r>
            <a:r>
              <a:rPr lang="ru-RU" sz="2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6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данному отчету предоставляются копии:</a:t>
            </a:r>
            <a:endParaRPr lang="ru-RU" sz="2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постановлений глав администраций МР, приказов руководителей муниципальных органов управления образованием, приказов руководителей образовательных организаций;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тематические и учебно-тематические планы проведения сборов;</a:t>
            </a:r>
            <a:endParaRPr lang="ru-RU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оценочную ведомость обучающихся, привлечённых на учебные сборы.</a:t>
            </a:r>
            <a:endParaRPr lang="ru-RU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191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80920" cy="548640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7565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8"/>
          <p:cNvSpPr>
            <a:spLocks noGrp="1"/>
          </p:cNvSpPr>
          <p:nvPr>
            <p:ph type="body" idx="4294967295"/>
          </p:nvPr>
        </p:nvSpPr>
        <p:spPr>
          <a:xfrm>
            <a:off x="539552" y="15032"/>
            <a:ext cx="7885311" cy="4968552"/>
          </a:xfrm>
        </p:spPr>
        <p:txBody>
          <a:bodyPr anchor="t">
            <a:noAutofit/>
          </a:bodyPr>
          <a:lstStyle/>
          <a:p>
            <a:pPr marL="0" indent="0" algn="ctr">
              <a:buNone/>
            </a:pPr>
            <a:r>
              <a:rPr lang="ru-RU" sz="2900" dirty="0">
                <a:solidFill>
                  <a:schemeClr val="tx1"/>
                </a:solidFill>
              </a:rPr>
              <a:t>Пятидневные учебные сборы с обучающимися 10-х  классов общеобразовательных организаций – это </a:t>
            </a:r>
            <a:r>
              <a:rPr lang="ru-RU" sz="2900" u="sng" dirty="0">
                <a:solidFill>
                  <a:schemeClr val="tx1"/>
                </a:solidFill>
              </a:rPr>
              <a:t>основная форма подготовки к службе в армии</a:t>
            </a:r>
            <a:r>
              <a:rPr lang="ru-RU" sz="2900" dirty="0">
                <a:solidFill>
                  <a:schemeClr val="tx1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ru-RU" sz="2900" dirty="0">
                <a:solidFill>
                  <a:schemeClr val="tx1"/>
                </a:solidFill>
              </a:rPr>
              <a:t>Учебные сборы проводятся в целях закрепления знаний и навыков, приобретенных на занятиях по основам военной службы, с обучающимися в образовательных учреждениях среднего (полного) общего образования, начального и среднего профессионального образова</a:t>
            </a:r>
            <a:r>
              <a:rPr lang="ru-RU" sz="2900" b="1" dirty="0">
                <a:solidFill>
                  <a:schemeClr val="tx1"/>
                </a:solidFill>
              </a:rPr>
              <a:t>ния.</a:t>
            </a:r>
          </a:p>
        </p:txBody>
      </p:sp>
    </p:spTree>
    <p:extLst>
      <p:ext uri="{BB962C8B-B14F-4D97-AF65-F5344CB8AC3E}">
        <p14:creationId xmlns:p14="http://schemas.microsoft.com/office/powerpoint/2010/main" val="183417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2656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участию в учебных сборах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привлекаются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юноши и девушки 10-х классов, за исключением учащихся имеющих освобождение от занятий по состоянию здоровья.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девушек начальным знаниям в области обороны и их подготовка по основам военной службы осуществляются в добровольном порядке.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2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8328"/>
            <a:ext cx="8363272" cy="4674848"/>
          </a:xfrm>
        </p:spPr>
        <p:txBody>
          <a:bodyPr anchor="t"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Продолжительность учебных сборов – 5 дней.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Сроки проведения сборов: 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u="sng" dirty="0">
                <a:solidFill>
                  <a:schemeClr val="tx1"/>
                </a:solidFill>
              </a:rPr>
              <a:t> апрель - июнь 2017.</a:t>
            </a: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72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3" y="188640"/>
            <a:ext cx="864096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100" b="1" dirty="0">
                <a:solidFill>
                  <a:schemeClr val="accent2">
                    <a:lumMod val="75000"/>
                  </a:schemeClr>
                </a:solidFill>
              </a:rPr>
              <a:t>Проведение мероприятий, предшествующих учебным сборам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94163" y="1228009"/>
            <a:ext cx="8770325" cy="4248200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</a:rPr>
              <a:t>Для достижения высоких результатов в подготовке учащихся в вопросах военной службы и успешного прохождения ими учебных сборов в ОО предусматривается ряд мероприятий подготовительного характера.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Изучение теоретических вопросов в разделе «Основы военной службы» курса «Основы безопасности жизнедеятельности.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Привлечение представителей воинских частей, военных училищ, военкоматов к участию во внеклассных мероприятиях.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Участие обучающихся в соревнованиях и конкурсах военно-спортивной направленности.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chemeClr val="tx1"/>
                </a:solidFill>
              </a:rPr>
              <a:t>Регулярными должны стать встречи с ветеранами войн и вооруженных конфликтов, специалистами пожарной охраны, полиции, МЧС.</a:t>
            </a:r>
          </a:p>
          <a:p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23528" y="2204864"/>
            <a:ext cx="8363272" cy="4248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8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0"/>
            <a:ext cx="8784976" cy="68973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Алгоритм действий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9512" y="689732"/>
            <a:ext cx="8856984" cy="51429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Составление графика учебных сборов совместно с назначенной администрацией по сборам - </a:t>
            </a:r>
            <a:r>
              <a:rPr lang="ru-RU" sz="1800" u="sng" dirty="0">
                <a:solidFill>
                  <a:schemeClr val="tx1"/>
                </a:solidFill>
              </a:rPr>
              <a:t>март 2017 </a:t>
            </a:r>
            <a:r>
              <a:rPr lang="ru-RU" sz="1800" dirty="0">
                <a:solidFill>
                  <a:schemeClr val="tx1"/>
                </a:solidFill>
              </a:rPr>
              <a:t>(</a:t>
            </a:r>
            <a:r>
              <a:rPr lang="ru-RU" sz="1800" i="1" dirty="0">
                <a:solidFill>
                  <a:schemeClr val="tx1"/>
                </a:solidFill>
              </a:rPr>
              <a:t>Приложение 1</a:t>
            </a:r>
            <a:r>
              <a:rPr lang="ru-RU" sz="1800" dirty="0">
                <a:solidFill>
                  <a:schemeClr val="tx1"/>
                </a:solidFill>
              </a:rPr>
              <a:t>).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Составление и утверждение Плана подготовки к учебным сборам (</a:t>
            </a:r>
            <a:r>
              <a:rPr lang="ru-RU" sz="1800" i="1" dirty="0">
                <a:solidFill>
                  <a:schemeClr val="tx1"/>
                </a:solidFill>
              </a:rPr>
              <a:t>Приложение 2</a:t>
            </a:r>
            <a:r>
              <a:rPr lang="ru-RU" sz="1800" dirty="0">
                <a:solidFill>
                  <a:schemeClr val="tx1"/>
                </a:solidFill>
              </a:rPr>
              <a:t>).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Проведение служебного совещания.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Издание приказа образовательной организации о подготовке и проведении учебных сборов и доведение его до исполнителей (</a:t>
            </a:r>
            <a:r>
              <a:rPr lang="ru-RU" sz="1800" i="1" dirty="0">
                <a:solidFill>
                  <a:schemeClr val="tx1"/>
                </a:solidFill>
              </a:rPr>
              <a:t>Приложение 3</a:t>
            </a:r>
            <a:r>
              <a:rPr lang="ru-RU" sz="1800" dirty="0">
                <a:solidFill>
                  <a:schemeClr val="tx1"/>
                </a:solidFill>
              </a:rPr>
              <a:t>).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Представление списков участников учебных сборов в местные органы управления образованием. Списков, не допущенных к сборам обучающихся, с указанием </a:t>
            </a:r>
            <a:r>
              <a:rPr lang="ru-RU" sz="1800" dirty="0" smtClean="0">
                <a:solidFill>
                  <a:schemeClr val="tx1"/>
                </a:solidFill>
              </a:rPr>
              <a:t>причин 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Проведение родительских собраний.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Подготовка учащихся к прохождению сборов.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Подготовка документации на учебные </a:t>
            </a:r>
            <a:r>
              <a:rPr lang="ru-RU" sz="1800" dirty="0" smtClean="0">
                <a:solidFill>
                  <a:schemeClr val="tx1"/>
                </a:solidFill>
              </a:rPr>
              <a:t>сборы.</a:t>
            </a:r>
            <a:endParaRPr lang="ru-RU" sz="1800" dirty="0">
              <a:solidFill>
                <a:schemeClr val="tx1"/>
              </a:solidFill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Организация занятий с учащимися, не убывшими на сборы по различным причинам.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Подготовка и предоставление отчетов в Департамент образования ЯО (</a:t>
            </a:r>
            <a:r>
              <a:rPr lang="ru-RU" sz="1800" i="1" dirty="0">
                <a:solidFill>
                  <a:schemeClr val="tx1"/>
                </a:solidFill>
              </a:rPr>
              <a:t>Приложение </a:t>
            </a:r>
            <a:r>
              <a:rPr lang="en-US" sz="1800" i="1" smtClean="0">
                <a:solidFill>
                  <a:schemeClr val="tx1"/>
                </a:solidFill>
              </a:rPr>
              <a:t>4</a:t>
            </a:r>
            <a:r>
              <a:rPr lang="ru-RU" sz="1800" smtClean="0">
                <a:solidFill>
                  <a:schemeClr val="tx1"/>
                </a:solidFill>
              </a:rPr>
              <a:t>).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1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784976" cy="470952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Составление графика учебных сборов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8820" y="927850"/>
            <a:ext cx="8424936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Совместно с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администрацией по сборам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бговариваются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сроки проведения 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мероприятия; 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аименование 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воинской частей, на базе которой будут проводиться учебные 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сборы; 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писков 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участников 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сборов; 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асписание </a:t>
            </a:r>
            <a:r>
              <a:rPr lang="ru-RU" sz="2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время занятий на рабочих </a:t>
            </a:r>
            <a:r>
              <a:rPr lang="ru-RU" sz="2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местах.</a:t>
            </a:r>
            <a:endParaRPr lang="ru-RU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475449"/>
            <a:ext cx="8784976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  <a:tabLst>
                <a:tab pos="2969895" algn="ctr"/>
                <a:tab pos="5940425" algn="r"/>
                <a:tab pos="449580" algn="l"/>
                <a:tab pos="2969895" algn="ctr"/>
                <a:tab pos="5940425" algn="r"/>
              </a:tabLst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Образец графика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График проведения учебных сборов на базе ___________________________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2017 году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31747"/>
              </p:ext>
            </p:extLst>
          </p:nvPr>
        </p:nvGraphicFramePr>
        <p:xfrm>
          <a:off x="179512" y="3573016"/>
          <a:ext cx="8784976" cy="12241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8122">
                  <a:extLst>
                    <a:ext uri="{9D8B030D-6E8A-4147-A177-3AD203B41FA5}">
                      <a16:colId xmlns="" xmlns:a16="http://schemas.microsoft.com/office/drawing/2014/main" val="1438189114"/>
                    </a:ext>
                  </a:extLst>
                </a:gridCol>
                <a:gridCol w="1098122">
                  <a:extLst>
                    <a:ext uri="{9D8B030D-6E8A-4147-A177-3AD203B41FA5}">
                      <a16:colId xmlns="" xmlns:a16="http://schemas.microsoft.com/office/drawing/2014/main" val="1606254666"/>
                    </a:ext>
                  </a:extLst>
                </a:gridCol>
                <a:gridCol w="1098122">
                  <a:extLst>
                    <a:ext uri="{9D8B030D-6E8A-4147-A177-3AD203B41FA5}">
                      <a16:colId xmlns="" xmlns:a16="http://schemas.microsoft.com/office/drawing/2014/main" val="3887057195"/>
                    </a:ext>
                  </a:extLst>
                </a:gridCol>
                <a:gridCol w="1098122">
                  <a:extLst>
                    <a:ext uri="{9D8B030D-6E8A-4147-A177-3AD203B41FA5}">
                      <a16:colId xmlns="" xmlns:a16="http://schemas.microsoft.com/office/drawing/2014/main" val="2969241898"/>
                    </a:ext>
                  </a:extLst>
                </a:gridCol>
                <a:gridCol w="1098122">
                  <a:extLst>
                    <a:ext uri="{9D8B030D-6E8A-4147-A177-3AD203B41FA5}">
                      <a16:colId xmlns="" xmlns:a16="http://schemas.microsoft.com/office/drawing/2014/main" val="1158990142"/>
                    </a:ext>
                  </a:extLst>
                </a:gridCol>
                <a:gridCol w="1098122">
                  <a:extLst>
                    <a:ext uri="{9D8B030D-6E8A-4147-A177-3AD203B41FA5}">
                      <a16:colId xmlns="" xmlns:a16="http://schemas.microsoft.com/office/drawing/2014/main" val="426605498"/>
                    </a:ext>
                  </a:extLst>
                </a:gridCol>
                <a:gridCol w="1098122">
                  <a:extLst>
                    <a:ext uri="{9D8B030D-6E8A-4147-A177-3AD203B41FA5}">
                      <a16:colId xmlns="" xmlns:a16="http://schemas.microsoft.com/office/drawing/2014/main" val="409294231"/>
                    </a:ext>
                  </a:extLst>
                </a:gridCol>
                <a:gridCol w="1098122">
                  <a:extLst>
                    <a:ext uri="{9D8B030D-6E8A-4147-A177-3AD203B41FA5}">
                      <a16:colId xmlns="" xmlns:a16="http://schemas.microsoft.com/office/drawing/2014/main" val="909687408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Даты прохождения учебных сборов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группы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школы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обучающихся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Контактный телефон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Очередность прохождения рабочих мест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09505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901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864096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Составление и утверждение Плана подготовки к учебным сборам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24744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По указанию директора образовательного учреждения  преподаватель-организатор ОБЖ (начальник учебных сборов) приступает к составлению плана подготовки и проведения учебных сборов с учащимися 10-х классов. План утверждается директором образовательной организации и доводится под роспись до ответственных исполнителей.</a:t>
            </a:r>
          </a:p>
        </p:txBody>
      </p:sp>
    </p:spTree>
    <p:extLst>
      <p:ext uri="{BB962C8B-B14F-4D97-AF65-F5344CB8AC3E}">
        <p14:creationId xmlns:p14="http://schemas.microsoft.com/office/powerpoint/2010/main" val="1353815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4864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Проведение служебного совещания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6260" y="665272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На служебном совещании руководитель образовательной организации: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информирует о нормативно-правовых документах по подготовке и проведению 5-ти дневных учебных сборов с учащимися 10-х классов;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сообщает о сроках и порядке проведения сборов;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назначает ответственных исполнителей за подготовку и проведение сборов;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назначает ответственных лиц, осуществляющих подготовку документации по учебным сборам;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b="1" dirty="0"/>
              <a:t>дает распоряжение по корректировке основных образовательных программ, если она не проведена ранее.</a:t>
            </a:r>
          </a:p>
        </p:txBody>
      </p:sp>
    </p:spTree>
    <p:extLst>
      <p:ext uri="{BB962C8B-B14F-4D97-AF65-F5344CB8AC3E}">
        <p14:creationId xmlns:p14="http://schemas.microsoft.com/office/powerpoint/2010/main" val="3357949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325</TotalTime>
  <Words>799</Words>
  <Application>Microsoft Office PowerPoint</Application>
  <PresentationFormat>Экран (4:3)</PresentationFormat>
  <Paragraphs>81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Углы</vt:lpstr>
      <vt:lpstr> Алгоритм действий образовательной организации по подготовке и проведению пятидневных учебных сборов</vt:lpstr>
      <vt:lpstr>Презентация PowerPoint</vt:lpstr>
      <vt:lpstr>Презентация PowerPoint</vt:lpstr>
      <vt:lpstr> Продолжительность учебных сборов – 5 дней.  Сроки проведения сборов:   апрель - июнь 2017. </vt:lpstr>
      <vt:lpstr> Проведение мероприятий, предшествующих учебным сборам </vt:lpstr>
      <vt:lpstr>Алгоритм действий</vt:lpstr>
      <vt:lpstr>Составление графика учебных сборов</vt:lpstr>
      <vt:lpstr>Составление и утверждение Плана подготовки к учебным сборам</vt:lpstr>
      <vt:lpstr>Проведение служебного совещания</vt:lpstr>
      <vt:lpstr>Издание приказа образовательной организации </vt:lpstr>
      <vt:lpstr> На родительских собраниях целесообразно:  </vt:lpstr>
      <vt:lpstr>Подготовка учащихся к прохождению учебных сборов</vt:lpstr>
      <vt:lpstr>Презентация PowerPoint</vt:lpstr>
      <vt:lpstr>Подготовка документации на учебные сборы</vt:lpstr>
      <vt:lpstr>Организация занятий с учащимися, не убывшими на сборы по различным причинам</vt:lpstr>
      <vt:lpstr>Презентация PowerPoint</vt:lpstr>
      <vt:lpstr>Подготовка и предоставление отчетов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Ивановна Корсун</dc:creator>
  <cp:lastModifiedBy>Юлия Ивановна Корсун</cp:lastModifiedBy>
  <cp:revision>28</cp:revision>
  <dcterms:created xsi:type="dcterms:W3CDTF">2017-03-01T11:33:51Z</dcterms:created>
  <dcterms:modified xsi:type="dcterms:W3CDTF">2017-03-03T10:57:49Z</dcterms:modified>
</cp:coreProperties>
</file>