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720" r:id="rId2"/>
    <p:sldId id="1426" r:id="rId3"/>
    <p:sldId id="1419" r:id="rId4"/>
    <p:sldId id="1427" r:id="rId5"/>
    <p:sldId id="1415" r:id="rId6"/>
    <p:sldId id="1416" r:id="rId7"/>
    <p:sldId id="1430" r:id="rId8"/>
    <p:sldId id="1428" r:id="rId9"/>
    <p:sldId id="1421" r:id="rId10"/>
    <p:sldId id="1417" r:id="rId11"/>
    <p:sldId id="1431" r:id="rId12"/>
    <p:sldId id="1432" r:id="rId13"/>
    <p:sldId id="1433" r:id="rId14"/>
    <p:sldId id="1435" r:id="rId15"/>
    <p:sldId id="1422" r:id="rId16"/>
    <p:sldId id="1423" r:id="rId17"/>
    <p:sldId id="1424" r:id="rId18"/>
    <p:sldId id="1425" r:id="rId19"/>
    <p:sldId id="1434" r:id="rId20"/>
    <p:sldId id="141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500" autoAdjust="0"/>
    <p:restoredTop sz="94624" autoAdjust="0"/>
  </p:normalViewPr>
  <p:slideViewPr>
    <p:cSldViewPr>
      <p:cViewPr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56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25E7CE-3A8B-1F4E-8AFD-505CA006AF6C}" type="doc">
      <dgm:prSet loTypeId="urn:microsoft.com/office/officeart/2005/8/layout/cycle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CA29DB-DC71-8346-92AB-3FD54390CA58}">
      <dgm:prSet phldrT="[Текст]"/>
      <dgm:spPr/>
      <dgm:t>
        <a:bodyPr/>
        <a:lstStyle/>
        <a:p>
          <a:r>
            <a:rPr lang="ru-RU" dirty="0" smtClean="0">
              <a:solidFill>
                <a:srgbClr val="800000"/>
              </a:solidFill>
            </a:rPr>
            <a:t>5 – 6 чел.</a:t>
          </a:r>
          <a:endParaRPr lang="ru-RU" dirty="0">
            <a:solidFill>
              <a:srgbClr val="800000"/>
            </a:solidFill>
          </a:endParaRPr>
        </a:p>
      </dgm:t>
    </dgm:pt>
    <dgm:pt modelId="{F77BDD57-EE22-E84B-8191-549C1C33BC8F}" type="parTrans" cxnId="{D9088088-0D78-9E48-B61D-89EB3BC73E70}">
      <dgm:prSet/>
      <dgm:spPr/>
      <dgm:t>
        <a:bodyPr/>
        <a:lstStyle/>
        <a:p>
          <a:endParaRPr lang="ru-RU"/>
        </a:p>
      </dgm:t>
    </dgm:pt>
    <dgm:pt modelId="{BA9104CD-A229-D443-904D-CB0DFF8F7754}" type="sibTrans" cxnId="{D9088088-0D78-9E48-B61D-89EB3BC73E70}">
      <dgm:prSet/>
      <dgm:spPr/>
      <dgm:t>
        <a:bodyPr/>
        <a:lstStyle/>
        <a:p>
          <a:endParaRPr lang="ru-RU"/>
        </a:p>
      </dgm:t>
    </dgm:pt>
    <dgm:pt modelId="{E4965E4F-153E-4A4D-9CDC-B1A8019412AD}">
      <dgm:prSet phldrT="[Текст]"/>
      <dgm:spPr/>
      <dgm:t>
        <a:bodyPr/>
        <a:lstStyle/>
        <a:p>
          <a:r>
            <a:rPr lang="ru-RU" dirty="0" smtClean="0"/>
            <a:t>Учитель</a:t>
          </a:r>
          <a:endParaRPr lang="ru-RU" dirty="0"/>
        </a:p>
      </dgm:t>
    </dgm:pt>
    <dgm:pt modelId="{513787B8-44B6-FC40-A874-8AF687AAE10F}" type="parTrans" cxnId="{F4726B1C-5753-0F41-8FD9-B6D3F3AB612E}">
      <dgm:prSet/>
      <dgm:spPr/>
      <dgm:t>
        <a:bodyPr/>
        <a:lstStyle/>
        <a:p>
          <a:endParaRPr lang="ru-RU"/>
        </a:p>
      </dgm:t>
    </dgm:pt>
    <dgm:pt modelId="{8A721BB9-61E4-A340-8155-43862C1A1C98}" type="sibTrans" cxnId="{F4726B1C-5753-0F41-8FD9-B6D3F3AB612E}">
      <dgm:prSet/>
      <dgm:spPr/>
      <dgm:t>
        <a:bodyPr/>
        <a:lstStyle/>
        <a:p>
          <a:endParaRPr lang="ru-RU"/>
        </a:p>
      </dgm:t>
    </dgm:pt>
    <dgm:pt modelId="{F9075A68-61CC-4C45-8890-B0A9653AB46E}">
      <dgm:prSet phldrT="[Текст]"/>
      <dgm:spPr/>
      <dgm:t>
        <a:bodyPr/>
        <a:lstStyle/>
        <a:p>
          <a:r>
            <a:rPr lang="ru-RU" dirty="0" smtClean="0">
              <a:solidFill>
                <a:srgbClr val="800000"/>
              </a:solidFill>
            </a:rPr>
            <a:t>1</a:t>
          </a:r>
          <a:endParaRPr lang="ru-RU" dirty="0">
            <a:solidFill>
              <a:srgbClr val="800000"/>
            </a:solidFill>
          </a:endParaRPr>
        </a:p>
      </dgm:t>
    </dgm:pt>
    <dgm:pt modelId="{E09BD074-3142-C240-8405-4BD5E943BF0B}" type="parTrans" cxnId="{1DCC042F-D028-A84A-8C03-F166BDA28D09}">
      <dgm:prSet/>
      <dgm:spPr/>
      <dgm:t>
        <a:bodyPr/>
        <a:lstStyle/>
        <a:p>
          <a:endParaRPr lang="ru-RU"/>
        </a:p>
      </dgm:t>
    </dgm:pt>
    <dgm:pt modelId="{BD1C6673-23FF-6D4B-AC43-C98B2C6AB143}" type="sibTrans" cxnId="{1DCC042F-D028-A84A-8C03-F166BDA28D09}">
      <dgm:prSet/>
      <dgm:spPr/>
      <dgm:t>
        <a:bodyPr/>
        <a:lstStyle/>
        <a:p>
          <a:endParaRPr lang="ru-RU"/>
        </a:p>
      </dgm:t>
    </dgm:pt>
    <dgm:pt modelId="{77D159DB-3081-AB41-923F-D1F2680893ED}">
      <dgm:prSet phldrT="[Текст]"/>
      <dgm:spPr/>
      <dgm:t>
        <a:bodyPr/>
        <a:lstStyle/>
        <a:p>
          <a:r>
            <a:rPr lang="ru-RU" dirty="0" smtClean="0"/>
            <a:t>Учитель </a:t>
          </a:r>
          <a:endParaRPr lang="ru-RU" dirty="0"/>
        </a:p>
      </dgm:t>
    </dgm:pt>
    <dgm:pt modelId="{6C0ED809-88E9-6649-BF05-95889E6E7F1A}" type="parTrans" cxnId="{86E8F391-7A79-3143-B602-64EB995C75C9}">
      <dgm:prSet/>
      <dgm:spPr/>
      <dgm:t>
        <a:bodyPr/>
        <a:lstStyle/>
        <a:p>
          <a:endParaRPr lang="ru-RU"/>
        </a:p>
      </dgm:t>
    </dgm:pt>
    <dgm:pt modelId="{837C243B-6CC7-0F42-A1B1-918B7647E978}" type="sibTrans" cxnId="{86E8F391-7A79-3143-B602-64EB995C75C9}">
      <dgm:prSet/>
      <dgm:spPr/>
      <dgm:t>
        <a:bodyPr/>
        <a:lstStyle/>
        <a:p>
          <a:endParaRPr lang="ru-RU"/>
        </a:p>
      </dgm:t>
    </dgm:pt>
    <dgm:pt modelId="{7181C654-5325-804F-83C3-09EFBDCA11F4}">
      <dgm:prSet phldrT="[Текст]"/>
      <dgm:spPr/>
      <dgm:t>
        <a:bodyPr/>
        <a:lstStyle/>
        <a:p>
          <a:r>
            <a:rPr lang="ru-RU" dirty="0" smtClean="0">
              <a:solidFill>
                <a:srgbClr val="800000"/>
              </a:solidFill>
            </a:rPr>
            <a:t>2</a:t>
          </a:r>
          <a:r>
            <a:rPr lang="ru-RU" dirty="0" smtClean="0"/>
            <a:t> </a:t>
          </a:r>
          <a:endParaRPr lang="ru-RU" dirty="0"/>
        </a:p>
      </dgm:t>
    </dgm:pt>
    <dgm:pt modelId="{3593EFC3-F6D4-C74A-BDFC-E4E4FE8BEDE6}" type="parTrans" cxnId="{65043B30-89C7-9F45-9265-E09D0A786E17}">
      <dgm:prSet/>
      <dgm:spPr/>
      <dgm:t>
        <a:bodyPr/>
        <a:lstStyle/>
        <a:p>
          <a:endParaRPr lang="ru-RU"/>
        </a:p>
      </dgm:t>
    </dgm:pt>
    <dgm:pt modelId="{58E07873-F3B3-FF44-91C9-F6EAC0B7EFC1}" type="sibTrans" cxnId="{65043B30-89C7-9F45-9265-E09D0A786E17}">
      <dgm:prSet/>
      <dgm:spPr/>
      <dgm:t>
        <a:bodyPr/>
        <a:lstStyle/>
        <a:p>
          <a:endParaRPr lang="ru-RU"/>
        </a:p>
      </dgm:t>
    </dgm:pt>
    <dgm:pt modelId="{01CBE064-F336-6143-AE2A-8ABF0A56D6F9}">
      <dgm:prSet phldrT="[Текст]"/>
      <dgm:spPr/>
      <dgm:t>
        <a:bodyPr/>
        <a:lstStyle/>
        <a:p>
          <a:r>
            <a:rPr lang="ru-RU" dirty="0" smtClean="0"/>
            <a:t>Логопед /дефектолог,</a:t>
          </a:r>
          <a:endParaRPr lang="ru-RU" dirty="0"/>
        </a:p>
      </dgm:t>
    </dgm:pt>
    <dgm:pt modelId="{A8A4C586-B312-1B4A-A18A-2D39AFDFB4AB}" type="parTrans" cxnId="{5F891B69-DA3C-A94D-A13D-A130EC60A84D}">
      <dgm:prSet/>
      <dgm:spPr/>
      <dgm:t>
        <a:bodyPr/>
        <a:lstStyle/>
        <a:p>
          <a:endParaRPr lang="ru-RU"/>
        </a:p>
      </dgm:t>
    </dgm:pt>
    <dgm:pt modelId="{C0077219-DF3A-3345-98A9-880890A215A1}" type="sibTrans" cxnId="{5F891B69-DA3C-A94D-A13D-A130EC60A84D}">
      <dgm:prSet/>
      <dgm:spPr/>
      <dgm:t>
        <a:bodyPr/>
        <a:lstStyle/>
        <a:p>
          <a:endParaRPr lang="ru-RU"/>
        </a:p>
      </dgm:t>
    </dgm:pt>
    <dgm:pt modelId="{D5C4CD3D-0DEC-224F-9B5D-13DA43B954ED}">
      <dgm:prSet phldrT="[Текст]"/>
      <dgm:spPr/>
      <dgm:t>
        <a:bodyPr/>
        <a:lstStyle/>
        <a:p>
          <a:r>
            <a:rPr lang="ru-RU" dirty="0" smtClean="0">
              <a:solidFill>
                <a:srgbClr val="800000"/>
              </a:solidFill>
            </a:rPr>
            <a:t>1</a:t>
          </a:r>
          <a:endParaRPr lang="ru-RU" dirty="0">
            <a:solidFill>
              <a:srgbClr val="800000"/>
            </a:solidFill>
          </a:endParaRPr>
        </a:p>
      </dgm:t>
    </dgm:pt>
    <dgm:pt modelId="{F4EC4D8D-AD64-6B4B-9688-9F713A881F81}" type="parTrans" cxnId="{08C104A0-DDB7-D94B-AE7F-76DFF1B079E4}">
      <dgm:prSet/>
      <dgm:spPr/>
      <dgm:t>
        <a:bodyPr/>
        <a:lstStyle/>
        <a:p>
          <a:endParaRPr lang="ru-RU"/>
        </a:p>
      </dgm:t>
    </dgm:pt>
    <dgm:pt modelId="{C0CBE5BB-2BF3-3540-BA7B-26F5AADA319F}" type="sibTrans" cxnId="{08C104A0-DDB7-D94B-AE7F-76DFF1B079E4}">
      <dgm:prSet/>
      <dgm:spPr/>
      <dgm:t>
        <a:bodyPr/>
        <a:lstStyle/>
        <a:p>
          <a:endParaRPr lang="ru-RU"/>
        </a:p>
      </dgm:t>
    </dgm:pt>
    <dgm:pt modelId="{36FA8021-E532-5545-9B98-9EFA63719833}">
      <dgm:prSet phldrT="[Текст]"/>
      <dgm:spPr/>
      <dgm:t>
        <a:bodyPr/>
        <a:lstStyle/>
        <a:p>
          <a:r>
            <a:rPr lang="ru-RU" dirty="0" smtClean="0"/>
            <a:t>Воспитатель / ассистент / </a:t>
          </a:r>
          <a:r>
            <a:rPr lang="ru-RU" dirty="0" err="1" smtClean="0"/>
            <a:t>тьютор</a:t>
          </a:r>
          <a:r>
            <a:rPr lang="ru-RU" dirty="0" smtClean="0"/>
            <a:t> </a:t>
          </a:r>
          <a:endParaRPr lang="ru-RU" dirty="0"/>
        </a:p>
      </dgm:t>
    </dgm:pt>
    <dgm:pt modelId="{2CDC27E0-4577-3B4E-AEB7-548DB16A36A6}" type="parTrans" cxnId="{CD3A2E42-E3ED-FD40-9D59-F526263FDBC8}">
      <dgm:prSet/>
      <dgm:spPr/>
      <dgm:t>
        <a:bodyPr/>
        <a:lstStyle/>
        <a:p>
          <a:endParaRPr lang="ru-RU"/>
        </a:p>
      </dgm:t>
    </dgm:pt>
    <dgm:pt modelId="{BD913960-7054-1F44-8D13-FAD0FDE1DB93}" type="sibTrans" cxnId="{CD3A2E42-E3ED-FD40-9D59-F526263FDBC8}">
      <dgm:prSet/>
      <dgm:spPr/>
      <dgm:t>
        <a:bodyPr/>
        <a:lstStyle/>
        <a:p>
          <a:endParaRPr lang="ru-RU"/>
        </a:p>
      </dgm:t>
    </dgm:pt>
    <dgm:pt modelId="{0521DA33-FB03-8D4F-86A7-CE357FEAB081}">
      <dgm:prSet phldrT="[Текст]"/>
      <dgm:spPr/>
      <dgm:t>
        <a:bodyPr/>
        <a:lstStyle/>
        <a:p>
          <a:r>
            <a:rPr lang="ru-RU" dirty="0" smtClean="0"/>
            <a:t> ЛФК/АФК</a:t>
          </a:r>
          <a:endParaRPr lang="ru-RU" dirty="0"/>
        </a:p>
      </dgm:t>
    </dgm:pt>
    <dgm:pt modelId="{1D9D469E-8C4B-7D4E-A917-8B84AEF427CF}" type="parTrans" cxnId="{BB9D261E-3DFE-CA42-B0DC-394082FE95A7}">
      <dgm:prSet/>
      <dgm:spPr/>
      <dgm:t>
        <a:bodyPr/>
        <a:lstStyle/>
        <a:p>
          <a:endParaRPr lang="ru-RU"/>
        </a:p>
      </dgm:t>
    </dgm:pt>
    <dgm:pt modelId="{94EECEC3-9BD6-004D-92D9-B7F896E1B600}" type="sibTrans" cxnId="{BB9D261E-3DFE-CA42-B0DC-394082FE95A7}">
      <dgm:prSet/>
      <dgm:spPr/>
      <dgm:t>
        <a:bodyPr/>
        <a:lstStyle/>
        <a:p>
          <a:endParaRPr lang="ru-RU"/>
        </a:p>
      </dgm:t>
    </dgm:pt>
    <dgm:pt modelId="{2FCBD17E-2A7B-8D48-81FC-D6616BE8E417}">
      <dgm:prSet phldrT="[Текст]"/>
      <dgm:spPr/>
      <dgm:t>
        <a:bodyPr/>
        <a:lstStyle/>
        <a:p>
          <a:r>
            <a:rPr lang="ru-RU" dirty="0" smtClean="0"/>
            <a:t>Воспитатель / ассистент / </a:t>
          </a:r>
          <a:r>
            <a:rPr lang="ru-RU" dirty="0" err="1" smtClean="0"/>
            <a:t>тьютор</a:t>
          </a:r>
          <a:endParaRPr lang="ru-RU" dirty="0"/>
        </a:p>
      </dgm:t>
    </dgm:pt>
    <dgm:pt modelId="{1DFD810C-547F-974E-9CB1-FAE6F2EE1BB9}" type="parTrans" cxnId="{33E3C05A-8126-CB47-84C5-CB7EDE29148D}">
      <dgm:prSet/>
      <dgm:spPr/>
      <dgm:t>
        <a:bodyPr/>
        <a:lstStyle/>
        <a:p>
          <a:endParaRPr lang="ru-RU"/>
        </a:p>
      </dgm:t>
    </dgm:pt>
    <dgm:pt modelId="{8439A11D-5FD2-DC4B-AD61-399314CCA8CE}" type="sibTrans" cxnId="{33E3C05A-8126-CB47-84C5-CB7EDE29148D}">
      <dgm:prSet/>
      <dgm:spPr/>
      <dgm:t>
        <a:bodyPr/>
        <a:lstStyle/>
        <a:p>
          <a:endParaRPr lang="ru-RU"/>
        </a:p>
      </dgm:t>
    </dgm:pt>
    <dgm:pt modelId="{59C250C7-FE96-8E4B-805B-56639C4DD060}" type="pres">
      <dgm:prSet presAssocID="{AB25E7CE-3A8B-1F4E-8AFD-505CA006AF6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C06618-D2A3-1A41-AE5E-6AF8D258D02C}" type="pres">
      <dgm:prSet presAssocID="{AB25E7CE-3A8B-1F4E-8AFD-505CA006AF6C}" presName="children" presStyleCnt="0"/>
      <dgm:spPr/>
    </dgm:pt>
    <dgm:pt modelId="{2BD49E4C-4C7B-8144-9241-65D1CEF3A260}" type="pres">
      <dgm:prSet presAssocID="{AB25E7CE-3A8B-1F4E-8AFD-505CA006AF6C}" presName="child1group" presStyleCnt="0"/>
      <dgm:spPr/>
    </dgm:pt>
    <dgm:pt modelId="{4C29D68F-F18D-6F4A-8ED3-F989C9B382F0}" type="pres">
      <dgm:prSet presAssocID="{AB25E7CE-3A8B-1F4E-8AFD-505CA006AF6C}" presName="child1" presStyleLbl="bgAcc1" presStyleIdx="0" presStyleCnt="4"/>
      <dgm:spPr/>
      <dgm:t>
        <a:bodyPr/>
        <a:lstStyle/>
        <a:p>
          <a:endParaRPr lang="ru-RU"/>
        </a:p>
      </dgm:t>
    </dgm:pt>
    <dgm:pt modelId="{B67EE731-37E2-1F45-B2AB-4DFA54635AA2}" type="pres">
      <dgm:prSet presAssocID="{AB25E7CE-3A8B-1F4E-8AFD-505CA006AF6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7F709-FBE0-5242-88FA-B6A5481DA904}" type="pres">
      <dgm:prSet presAssocID="{AB25E7CE-3A8B-1F4E-8AFD-505CA006AF6C}" presName="child2group" presStyleCnt="0"/>
      <dgm:spPr/>
    </dgm:pt>
    <dgm:pt modelId="{5881D7F0-DB48-9345-8BCF-B4B4D409788A}" type="pres">
      <dgm:prSet presAssocID="{AB25E7CE-3A8B-1F4E-8AFD-505CA006AF6C}" presName="child2" presStyleLbl="bgAcc1" presStyleIdx="1" presStyleCnt="4"/>
      <dgm:spPr/>
      <dgm:t>
        <a:bodyPr/>
        <a:lstStyle/>
        <a:p>
          <a:endParaRPr lang="ru-RU"/>
        </a:p>
      </dgm:t>
    </dgm:pt>
    <dgm:pt modelId="{EB511070-D058-E144-9443-BFF0D0226C8A}" type="pres">
      <dgm:prSet presAssocID="{AB25E7CE-3A8B-1F4E-8AFD-505CA006AF6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F22DC-5CF3-3B42-9014-B239293564F5}" type="pres">
      <dgm:prSet presAssocID="{AB25E7CE-3A8B-1F4E-8AFD-505CA006AF6C}" presName="child3group" presStyleCnt="0"/>
      <dgm:spPr/>
    </dgm:pt>
    <dgm:pt modelId="{4ADD157F-D875-5245-B72F-A655CF8A0010}" type="pres">
      <dgm:prSet presAssocID="{AB25E7CE-3A8B-1F4E-8AFD-505CA006AF6C}" presName="child3" presStyleLbl="bgAcc1" presStyleIdx="2" presStyleCnt="4"/>
      <dgm:spPr/>
      <dgm:t>
        <a:bodyPr/>
        <a:lstStyle/>
        <a:p>
          <a:endParaRPr lang="ru-RU"/>
        </a:p>
      </dgm:t>
    </dgm:pt>
    <dgm:pt modelId="{585ED1BE-C8E4-F74D-8567-64FEDE217EFD}" type="pres">
      <dgm:prSet presAssocID="{AB25E7CE-3A8B-1F4E-8AFD-505CA006AF6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A9ED5-6867-DA44-897C-5A099259B742}" type="pres">
      <dgm:prSet presAssocID="{AB25E7CE-3A8B-1F4E-8AFD-505CA006AF6C}" presName="child4group" presStyleCnt="0"/>
      <dgm:spPr/>
    </dgm:pt>
    <dgm:pt modelId="{E8AD6C5B-E11F-534B-9945-D64336B2D782}" type="pres">
      <dgm:prSet presAssocID="{AB25E7CE-3A8B-1F4E-8AFD-505CA006AF6C}" presName="child4" presStyleLbl="bgAcc1" presStyleIdx="3" presStyleCnt="4"/>
      <dgm:spPr/>
      <dgm:t>
        <a:bodyPr/>
        <a:lstStyle/>
        <a:p>
          <a:endParaRPr lang="ru-RU"/>
        </a:p>
      </dgm:t>
    </dgm:pt>
    <dgm:pt modelId="{3D98AC92-2809-E14A-BF8A-6EB78F948F8C}" type="pres">
      <dgm:prSet presAssocID="{AB25E7CE-3A8B-1F4E-8AFD-505CA006AF6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08304-385D-D948-8D94-56F02CB276AE}" type="pres">
      <dgm:prSet presAssocID="{AB25E7CE-3A8B-1F4E-8AFD-505CA006AF6C}" presName="childPlaceholder" presStyleCnt="0"/>
      <dgm:spPr/>
    </dgm:pt>
    <dgm:pt modelId="{769B2F15-4EEE-5745-A3FA-DD673170BBBA}" type="pres">
      <dgm:prSet presAssocID="{AB25E7CE-3A8B-1F4E-8AFD-505CA006AF6C}" presName="circle" presStyleCnt="0"/>
      <dgm:spPr/>
    </dgm:pt>
    <dgm:pt modelId="{D6D92E8A-9C92-AD4E-887F-D55D83A28DD8}" type="pres">
      <dgm:prSet presAssocID="{AB25E7CE-3A8B-1F4E-8AFD-505CA006AF6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FDDB3-7B65-9542-9AEA-6188DEEE1545}" type="pres">
      <dgm:prSet presAssocID="{AB25E7CE-3A8B-1F4E-8AFD-505CA006AF6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A7755-153B-1849-BA2C-112B19DA759F}" type="pres">
      <dgm:prSet presAssocID="{AB25E7CE-3A8B-1F4E-8AFD-505CA006AF6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92C93-4967-BA40-93BD-4CBDA1D30F30}" type="pres">
      <dgm:prSet presAssocID="{AB25E7CE-3A8B-1F4E-8AFD-505CA006AF6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26AD5-00DA-4945-B2A8-525DAB64C52E}" type="pres">
      <dgm:prSet presAssocID="{AB25E7CE-3A8B-1F4E-8AFD-505CA006AF6C}" presName="quadrantPlaceholder" presStyleCnt="0"/>
      <dgm:spPr/>
    </dgm:pt>
    <dgm:pt modelId="{E50AF52D-C6D8-AF4B-886C-24C6B0BA5055}" type="pres">
      <dgm:prSet presAssocID="{AB25E7CE-3A8B-1F4E-8AFD-505CA006AF6C}" presName="center1" presStyleLbl="fgShp" presStyleIdx="0" presStyleCnt="2"/>
      <dgm:spPr/>
    </dgm:pt>
    <dgm:pt modelId="{FEA3E37A-4BF2-CF45-8159-0A39091B8EE0}" type="pres">
      <dgm:prSet presAssocID="{AB25E7CE-3A8B-1F4E-8AFD-505CA006AF6C}" presName="center2" presStyleLbl="fgShp" presStyleIdx="1" presStyleCnt="2"/>
      <dgm:spPr/>
    </dgm:pt>
  </dgm:ptLst>
  <dgm:cxnLst>
    <dgm:cxn modelId="{5F891B69-DA3C-A94D-A13D-A130EC60A84D}" srcId="{7181C654-5325-804F-83C3-09EFBDCA11F4}" destId="{01CBE064-F336-6143-AE2A-8ABF0A56D6F9}" srcOrd="0" destOrd="0" parTransId="{A8A4C586-B312-1B4A-A18A-2D39AFDFB4AB}" sibTransId="{C0077219-DF3A-3345-98A9-880890A215A1}"/>
    <dgm:cxn modelId="{7F91EDEA-36B4-4E1D-A2BD-A7DB0C8EBE9D}" type="presOf" srcId="{D5C4CD3D-0DEC-224F-9B5D-13DA43B954ED}" destId="{88B92C93-4967-BA40-93BD-4CBDA1D30F30}" srcOrd="0" destOrd="0" presId="urn:microsoft.com/office/officeart/2005/8/layout/cycle4"/>
    <dgm:cxn modelId="{689102BF-51CC-474C-BE8E-5C67E9645474}" type="presOf" srcId="{F9075A68-61CC-4C45-8890-B0A9653AB46E}" destId="{FC3FDDB3-7B65-9542-9AEA-6188DEEE1545}" srcOrd="0" destOrd="0" presId="urn:microsoft.com/office/officeart/2005/8/layout/cycle4"/>
    <dgm:cxn modelId="{A6A148C3-C70A-4960-9661-93440DD1C6EA}" type="presOf" srcId="{01CBE064-F336-6143-AE2A-8ABF0A56D6F9}" destId="{585ED1BE-C8E4-F74D-8567-64FEDE217EFD}" srcOrd="1" destOrd="0" presId="urn:microsoft.com/office/officeart/2005/8/layout/cycle4"/>
    <dgm:cxn modelId="{A206F7EA-A632-4518-8A09-57BDB3F62A55}" type="presOf" srcId="{E4965E4F-153E-4A4D-9CDC-B1A8019412AD}" destId="{B67EE731-37E2-1F45-B2AB-4DFA54635AA2}" srcOrd="1" destOrd="0" presId="urn:microsoft.com/office/officeart/2005/8/layout/cycle4"/>
    <dgm:cxn modelId="{65043B30-89C7-9F45-9265-E09D0A786E17}" srcId="{AB25E7CE-3A8B-1F4E-8AFD-505CA006AF6C}" destId="{7181C654-5325-804F-83C3-09EFBDCA11F4}" srcOrd="2" destOrd="0" parTransId="{3593EFC3-F6D4-C74A-BDFC-E4E4FE8BEDE6}" sibTransId="{58E07873-F3B3-FF44-91C9-F6EAC0B7EFC1}"/>
    <dgm:cxn modelId="{D5987605-50E3-4BF2-9C8F-DABE1ADC3BB8}" type="presOf" srcId="{01CBE064-F336-6143-AE2A-8ABF0A56D6F9}" destId="{4ADD157F-D875-5245-B72F-A655CF8A0010}" srcOrd="0" destOrd="0" presId="urn:microsoft.com/office/officeart/2005/8/layout/cycle4"/>
    <dgm:cxn modelId="{66C52480-19E0-4AB2-B622-DF1DE3BD67E0}" type="presOf" srcId="{7181C654-5325-804F-83C3-09EFBDCA11F4}" destId="{99CA7755-153B-1849-BA2C-112B19DA759F}" srcOrd="0" destOrd="0" presId="urn:microsoft.com/office/officeart/2005/8/layout/cycle4"/>
    <dgm:cxn modelId="{CC2F4111-26F9-43CA-85A2-931DB6021BC4}" type="presOf" srcId="{2FCBD17E-2A7B-8D48-81FC-D6616BE8E417}" destId="{4C29D68F-F18D-6F4A-8ED3-F989C9B382F0}" srcOrd="0" destOrd="1" presId="urn:microsoft.com/office/officeart/2005/8/layout/cycle4"/>
    <dgm:cxn modelId="{CCBFA46E-6A66-468E-9C20-200D55EA9A6E}" type="presOf" srcId="{0521DA33-FB03-8D4F-86A7-CE357FEAB081}" destId="{585ED1BE-C8E4-F74D-8567-64FEDE217EFD}" srcOrd="1" destOrd="1" presId="urn:microsoft.com/office/officeart/2005/8/layout/cycle4"/>
    <dgm:cxn modelId="{08C104A0-DDB7-D94B-AE7F-76DFF1B079E4}" srcId="{AB25E7CE-3A8B-1F4E-8AFD-505CA006AF6C}" destId="{D5C4CD3D-0DEC-224F-9B5D-13DA43B954ED}" srcOrd="3" destOrd="0" parTransId="{F4EC4D8D-AD64-6B4B-9688-9F713A881F81}" sibTransId="{C0CBE5BB-2BF3-3540-BA7B-26F5AADA319F}"/>
    <dgm:cxn modelId="{2CC67B99-0B52-49C9-B0A4-AF44A7F3FC16}" type="presOf" srcId="{2FCBD17E-2A7B-8D48-81FC-D6616BE8E417}" destId="{B67EE731-37E2-1F45-B2AB-4DFA54635AA2}" srcOrd="1" destOrd="1" presId="urn:microsoft.com/office/officeart/2005/8/layout/cycle4"/>
    <dgm:cxn modelId="{33E3C05A-8126-CB47-84C5-CB7EDE29148D}" srcId="{EACA29DB-DC71-8346-92AB-3FD54390CA58}" destId="{2FCBD17E-2A7B-8D48-81FC-D6616BE8E417}" srcOrd="1" destOrd="0" parTransId="{1DFD810C-547F-974E-9CB1-FAE6F2EE1BB9}" sibTransId="{8439A11D-5FD2-DC4B-AD61-399314CCA8CE}"/>
    <dgm:cxn modelId="{A23CAAB0-2519-4130-A5E7-5AB65810D4CA}" type="presOf" srcId="{E4965E4F-153E-4A4D-9CDC-B1A8019412AD}" destId="{4C29D68F-F18D-6F4A-8ED3-F989C9B382F0}" srcOrd="0" destOrd="0" presId="urn:microsoft.com/office/officeart/2005/8/layout/cycle4"/>
    <dgm:cxn modelId="{D9088088-0D78-9E48-B61D-89EB3BC73E70}" srcId="{AB25E7CE-3A8B-1F4E-8AFD-505CA006AF6C}" destId="{EACA29DB-DC71-8346-92AB-3FD54390CA58}" srcOrd="0" destOrd="0" parTransId="{F77BDD57-EE22-E84B-8191-549C1C33BC8F}" sibTransId="{BA9104CD-A229-D443-904D-CB0DFF8F7754}"/>
    <dgm:cxn modelId="{CD3A2E42-E3ED-FD40-9D59-F526263FDBC8}" srcId="{D5C4CD3D-0DEC-224F-9B5D-13DA43B954ED}" destId="{36FA8021-E532-5545-9B98-9EFA63719833}" srcOrd="0" destOrd="0" parTransId="{2CDC27E0-4577-3B4E-AEB7-548DB16A36A6}" sibTransId="{BD913960-7054-1F44-8D13-FAD0FDE1DB93}"/>
    <dgm:cxn modelId="{1DCC042F-D028-A84A-8C03-F166BDA28D09}" srcId="{AB25E7CE-3A8B-1F4E-8AFD-505CA006AF6C}" destId="{F9075A68-61CC-4C45-8890-B0A9653AB46E}" srcOrd="1" destOrd="0" parTransId="{E09BD074-3142-C240-8405-4BD5E943BF0B}" sibTransId="{BD1C6673-23FF-6D4B-AC43-C98B2C6AB143}"/>
    <dgm:cxn modelId="{54D9C0DA-8AD8-4CEF-BA84-9784D96A45E8}" type="presOf" srcId="{36FA8021-E532-5545-9B98-9EFA63719833}" destId="{3D98AC92-2809-E14A-BF8A-6EB78F948F8C}" srcOrd="1" destOrd="0" presId="urn:microsoft.com/office/officeart/2005/8/layout/cycle4"/>
    <dgm:cxn modelId="{86E8F391-7A79-3143-B602-64EB995C75C9}" srcId="{F9075A68-61CC-4C45-8890-B0A9653AB46E}" destId="{77D159DB-3081-AB41-923F-D1F2680893ED}" srcOrd="0" destOrd="0" parTransId="{6C0ED809-88E9-6649-BF05-95889E6E7F1A}" sibTransId="{837C243B-6CC7-0F42-A1B1-918B7647E978}"/>
    <dgm:cxn modelId="{F92D777B-A91B-4F7C-9BCE-A268A8FAA559}" type="presOf" srcId="{EACA29DB-DC71-8346-92AB-3FD54390CA58}" destId="{D6D92E8A-9C92-AD4E-887F-D55D83A28DD8}" srcOrd="0" destOrd="0" presId="urn:microsoft.com/office/officeart/2005/8/layout/cycle4"/>
    <dgm:cxn modelId="{CDE6BBA3-11B2-4AF6-997F-5F9A54DA2C53}" type="presOf" srcId="{77D159DB-3081-AB41-923F-D1F2680893ED}" destId="{5881D7F0-DB48-9345-8BCF-B4B4D409788A}" srcOrd="0" destOrd="0" presId="urn:microsoft.com/office/officeart/2005/8/layout/cycle4"/>
    <dgm:cxn modelId="{81DD8A7C-EC9B-4026-BB53-AD3938A3BEC7}" type="presOf" srcId="{0521DA33-FB03-8D4F-86A7-CE357FEAB081}" destId="{4ADD157F-D875-5245-B72F-A655CF8A0010}" srcOrd="0" destOrd="1" presId="urn:microsoft.com/office/officeart/2005/8/layout/cycle4"/>
    <dgm:cxn modelId="{F4726B1C-5753-0F41-8FD9-B6D3F3AB612E}" srcId="{EACA29DB-DC71-8346-92AB-3FD54390CA58}" destId="{E4965E4F-153E-4A4D-9CDC-B1A8019412AD}" srcOrd="0" destOrd="0" parTransId="{513787B8-44B6-FC40-A874-8AF687AAE10F}" sibTransId="{8A721BB9-61E4-A340-8155-43862C1A1C98}"/>
    <dgm:cxn modelId="{BB9D261E-3DFE-CA42-B0DC-394082FE95A7}" srcId="{7181C654-5325-804F-83C3-09EFBDCA11F4}" destId="{0521DA33-FB03-8D4F-86A7-CE357FEAB081}" srcOrd="1" destOrd="0" parTransId="{1D9D469E-8C4B-7D4E-A917-8B84AEF427CF}" sibTransId="{94EECEC3-9BD6-004D-92D9-B7F896E1B600}"/>
    <dgm:cxn modelId="{5190C09E-8C02-4420-8B75-7AC31BB6BE85}" type="presOf" srcId="{36FA8021-E532-5545-9B98-9EFA63719833}" destId="{E8AD6C5B-E11F-534B-9945-D64336B2D782}" srcOrd="0" destOrd="0" presId="urn:microsoft.com/office/officeart/2005/8/layout/cycle4"/>
    <dgm:cxn modelId="{CF0687D4-6DF5-416E-B77F-DA3353E32ABB}" type="presOf" srcId="{77D159DB-3081-AB41-923F-D1F2680893ED}" destId="{EB511070-D058-E144-9443-BFF0D0226C8A}" srcOrd="1" destOrd="0" presId="urn:microsoft.com/office/officeart/2005/8/layout/cycle4"/>
    <dgm:cxn modelId="{A55B1605-7C29-4CDC-AD5E-E174C3B2ACDB}" type="presOf" srcId="{AB25E7CE-3A8B-1F4E-8AFD-505CA006AF6C}" destId="{59C250C7-FE96-8E4B-805B-56639C4DD060}" srcOrd="0" destOrd="0" presId="urn:microsoft.com/office/officeart/2005/8/layout/cycle4"/>
    <dgm:cxn modelId="{780B911A-29FA-4FCC-B9BF-AAF3E278A83D}" type="presParOf" srcId="{59C250C7-FE96-8E4B-805B-56639C4DD060}" destId="{4BC06618-D2A3-1A41-AE5E-6AF8D258D02C}" srcOrd="0" destOrd="0" presId="urn:microsoft.com/office/officeart/2005/8/layout/cycle4"/>
    <dgm:cxn modelId="{B346CD7A-29B8-4A27-B635-F27DD5480A17}" type="presParOf" srcId="{4BC06618-D2A3-1A41-AE5E-6AF8D258D02C}" destId="{2BD49E4C-4C7B-8144-9241-65D1CEF3A260}" srcOrd="0" destOrd="0" presId="urn:microsoft.com/office/officeart/2005/8/layout/cycle4"/>
    <dgm:cxn modelId="{96CD7A5D-B7EC-4B50-85D6-A493C8BE2710}" type="presParOf" srcId="{2BD49E4C-4C7B-8144-9241-65D1CEF3A260}" destId="{4C29D68F-F18D-6F4A-8ED3-F989C9B382F0}" srcOrd="0" destOrd="0" presId="urn:microsoft.com/office/officeart/2005/8/layout/cycle4"/>
    <dgm:cxn modelId="{DFAC5CF3-445E-4503-8AD1-961AD26641E5}" type="presParOf" srcId="{2BD49E4C-4C7B-8144-9241-65D1CEF3A260}" destId="{B67EE731-37E2-1F45-B2AB-4DFA54635AA2}" srcOrd="1" destOrd="0" presId="urn:microsoft.com/office/officeart/2005/8/layout/cycle4"/>
    <dgm:cxn modelId="{DFF2F694-E6E8-4203-8AC9-14DE89FE283D}" type="presParOf" srcId="{4BC06618-D2A3-1A41-AE5E-6AF8D258D02C}" destId="{EA07F709-FBE0-5242-88FA-B6A5481DA904}" srcOrd="1" destOrd="0" presId="urn:microsoft.com/office/officeart/2005/8/layout/cycle4"/>
    <dgm:cxn modelId="{6BF23ECF-F29C-44AC-868F-799F135B4200}" type="presParOf" srcId="{EA07F709-FBE0-5242-88FA-B6A5481DA904}" destId="{5881D7F0-DB48-9345-8BCF-B4B4D409788A}" srcOrd="0" destOrd="0" presId="urn:microsoft.com/office/officeart/2005/8/layout/cycle4"/>
    <dgm:cxn modelId="{518C52FC-8A57-475A-94E4-1B585DA7B0CE}" type="presParOf" srcId="{EA07F709-FBE0-5242-88FA-B6A5481DA904}" destId="{EB511070-D058-E144-9443-BFF0D0226C8A}" srcOrd="1" destOrd="0" presId="urn:microsoft.com/office/officeart/2005/8/layout/cycle4"/>
    <dgm:cxn modelId="{E0FB6521-FEBD-4246-B371-D555117AA927}" type="presParOf" srcId="{4BC06618-D2A3-1A41-AE5E-6AF8D258D02C}" destId="{C99F22DC-5CF3-3B42-9014-B239293564F5}" srcOrd="2" destOrd="0" presId="urn:microsoft.com/office/officeart/2005/8/layout/cycle4"/>
    <dgm:cxn modelId="{26DF5B52-BF97-4340-8F3C-F639B95BBB97}" type="presParOf" srcId="{C99F22DC-5CF3-3B42-9014-B239293564F5}" destId="{4ADD157F-D875-5245-B72F-A655CF8A0010}" srcOrd="0" destOrd="0" presId="urn:microsoft.com/office/officeart/2005/8/layout/cycle4"/>
    <dgm:cxn modelId="{290A4248-37B9-45C7-9EED-92A1CC9F8A3F}" type="presParOf" srcId="{C99F22DC-5CF3-3B42-9014-B239293564F5}" destId="{585ED1BE-C8E4-F74D-8567-64FEDE217EFD}" srcOrd="1" destOrd="0" presId="urn:microsoft.com/office/officeart/2005/8/layout/cycle4"/>
    <dgm:cxn modelId="{38F16188-A5B9-48B1-ADC1-8CDB0B9D3DD6}" type="presParOf" srcId="{4BC06618-D2A3-1A41-AE5E-6AF8D258D02C}" destId="{DCFA9ED5-6867-DA44-897C-5A099259B742}" srcOrd="3" destOrd="0" presId="urn:microsoft.com/office/officeart/2005/8/layout/cycle4"/>
    <dgm:cxn modelId="{372BA5F6-88E2-4F68-8229-0AFAC13617B5}" type="presParOf" srcId="{DCFA9ED5-6867-DA44-897C-5A099259B742}" destId="{E8AD6C5B-E11F-534B-9945-D64336B2D782}" srcOrd="0" destOrd="0" presId="urn:microsoft.com/office/officeart/2005/8/layout/cycle4"/>
    <dgm:cxn modelId="{F6443554-506D-45D9-8E15-C0F709375E32}" type="presParOf" srcId="{DCFA9ED5-6867-DA44-897C-5A099259B742}" destId="{3D98AC92-2809-E14A-BF8A-6EB78F948F8C}" srcOrd="1" destOrd="0" presId="urn:microsoft.com/office/officeart/2005/8/layout/cycle4"/>
    <dgm:cxn modelId="{83331277-8048-478B-B966-F9999B1CB06F}" type="presParOf" srcId="{4BC06618-D2A3-1A41-AE5E-6AF8D258D02C}" destId="{88108304-385D-D948-8D94-56F02CB276AE}" srcOrd="4" destOrd="0" presId="urn:microsoft.com/office/officeart/2005/8/layout/cycle4"/>
    <dgm:cxn modelId="{A1FF6EC1-9DBF-4125-AAF7-FE995E3A5CAD}" type="presParOf" srcId="{59C250C7-FE96-8E4B-805B-56639C4DD060}" destId="{769B2F15-4EEE-5745-A3FA-DD673170BBBA}" srcOrd="1" destOrd="0" presId="urn:microsoft.com/office/officeart/2005/8/layout/cycle4"/>
    <dgm:cxn modelId="{3795C409-FBC6-4DD8-B194-C94745D44E10}" type="presParOf" srcId="{769B2F15-4EEE-5745-A3FA-DD673170BBBA}" destId="{D6D92E8A-9C92-AD4E-887F-D55D83A28DD8}" srcOrd="0" destOrd="0" presId="urn:microsoft.com/office/officeart/2005/8/layout/cycle4"/>
    <dgm:cxn modelId="{D70EC9CD-E836-4DD4-9D77-A3319FF44E65}" type="presParOf" srcId="{769B2F15-4EEE-5745-A3FA-DD673170BBBA}" destId="{FC3FDDB3-7B65-9542-9AEA-6188DEEE1545}" srcOrd="1" destOrd="0" presId="urn:microsoft.com/office/officeart/2005/8/layout/cycle4"/>
    <dgm:cxn modelId="{F380880D-6B8F-48DE-834D-8E10AA3F4748}" type="presParOf" srcId="{769B2F15-4EEE-5745-A3FA-DD673170BBBA}" destId="{99CA7755-153B-1849-BA2C-112B19DA759F}" srcOrd="2" destOrd="0" presId="urn:microsoft.com/office/officeart/2005/8/layout/cycle4"/>
    <dgm:cxn modelId="{D45ED6F0-D354-4D28-BB8F-A712A7792B27}" type="presParOf" srcId="{769B2F15-4EEE-5745-A3FA-DD673170BBBA}" destId="{88B92C93-4967-BA40-93BD-4CBDA1D30F30}" srcOrd="3" destOrd="0" presId="urn:microsoft.com/office/officeart/2005/8/layout/cycle4"/>
    <dgm:cxn modelId="{4AA9476E-690A-4B8E-BD20-2689EFEFDF22}" type="presParOf" srcId="{769B2F15-4EEE-5745-A3FA-DD673170BBBA}" destId="{4C826AD5-00DA-4945-B2A8-525DAB64C52E}" srcOrd="4" destOrd="0" presId="urn:microsoft.com/office/officeart/2005/8/layout/cycle4"/>
    <dgm:cxn modelId="{CE3F4172-E6B7-45BD-8EDA-09AF661CAD70}" type="presParOf" srcId="{59C250C7-FE96-8E4B-805B-56639C4DD060}" destId="{E50AF52D-C6D8-AF4B-886C-24C6B0BA5055}" srcOrd="2" destOrd="0" presId="urn:microsoft.com/office/officeart/2005/8/layout/cycle4"/>
    <dgm:cxn modelId="{9411E9AB-8272-41D0-B491-691D8BEC7F0F}" type="presParOf" srcId="{59C250C7-FE96-8E4B-805B-56639C4DD060}" destId="{FEA3E37A-4BF2-CF45-8159-0A39091B8EE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D157F-D875-5245-B72F-A655CF8A0010}">
      <dsp:nvSpPr>
        <dsp:cNvPr id="0" name=""/>
        <dsp:cNvSpPr/>
      </dsp:nvSpPr>
      <dsp:spPr>
        <a:xfrm>
          <a:off x="5383208" y="3770338"/>
          <a:ext cx="2739040" cy="1774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Логопед /дефектолог,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 ЛФК/АФК</a:t>
          </a:r>
          <a:endParaRPr lang="ru-RU" sz="1900" kern="1200" dirty="0"/>
        </a:p>
      </dsp:txBody>
      <dsp:txXfrm>
        <a:off x="6243895" y="4252883"/>
        <a:ext cx="1839378" cy="1252757"/>
      </dsp:txXfrm>
    </dsp:sp>
    <dsp:sp modelId="{E8AD6C5B-E11F-534B-9945-D64336B2D782}">
      <dsp:nvSpPr>
        <dsp:cNvPr id="0" name=""/>
        <dsp:cNvSpPr/>
      </dsp:nvSpPr>
      <dsp:spPr>
        <a:xfrm>
          <a:off x="914247" y="3770338"/>
          <a:ext cx="2739040" cy="1774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Воспитатель / ассистент / </a:t>
          </a:r>
          <a:r>
            <a:rPr lang="ru-RU" sz="1900" kern="1200" dirty="0" err="1" smtClean="0"/>
            <a:t>тьютор</a:t>
          </a:r>
          <a:r>
            <a:rPr lang="ru-RU" sz="1900" kern="1200" dirty="0" smtClean="0"/>
            <a:t> </a:t>
          </a:r>
          <a:endParaRPr lang="ru-RU" sz="1900" kern="1200" dirty="0"/>
        </a:p>
      </dsp:txBody>
      <dsp:txXfrm>
        <a:off x="953222" y="4252883"/>
        <a:ext cx="1839378" cy="1252757"/>
      </dsp:txXfrm>
    </dsp:sp>
    <dsp:sp modelId="{5881D7F0-DB48-9345-8BCF-B4B4D409788A}">
      <dsp:nvSpPr>
        <dsp:cNvPr id="0" name=""/>
        <dsp:cNvSpPr/>
      </dsp:nvSpPr>
      <dsp:spPr>
        <a:xfrm>
          <a:off x="5383208" y="0"/>
          <a:ext cx="2739040" cy="1774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Учитель </a:t>
          </a:r>
          <a:endParaRPr lang="ru-RU" sz="1900" kern="1200" dirty="0"/>
        </a:p>
      </dsp:txBody>
      <dsp:txXfrm>
        <a:off x="6243895" y="38975"/>
        <a:ext cx="1839378" cy="1252757"/>
      </dsp:txXfrm>
    </dsp:sp>
    <dsp:sp modelId="{4C29D68F-F18D-6F4A-8ED3-F989C9B382F0}">
      <dsp:nvSpPr>
        <dsp:cNvPr id="0" name=""/>
        <dsp:cNvSpPr/>
      </dsp:nvSpPr>
      <dsp:spPr>
        <a:xfrm>
          <a:off x="914247" y="0"/>
          <a:ext cx="2739040" cy="1774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Учитель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Воспитатель / ассистент / </a:t>
          </a:r>
          <a:r>
            <a:rPr lang="ru-RU" sz="1900" kern="1200" dirty="0" err="1" smtClean="0"/>
            <a:t>тьютор</a:t>
          </a:r>
          <a:endParaRPr lang="ru-RU" sz="1900" kern="1200" dirty="0"/>
        </a:p>
      </dsp:txBody>
      <dsp:txXfrm>
        <a:off x="953222" y="38975"/>
        <a:ext cx="1839378" cy="1252757"/>
      </dsp:txXfrm>
    </dsp:sp>
    <dsp:sp modelId="{D6D92E8A-9C92-AD4E-887F-D55D83A28DD8}">
      <dsp:nvSpPr>
        <dsp:cNvPr id="0" name=""/>
        <dsp:cNvSpPr/>
      </dsp:nvSpPr>
      <dsp:spPr>
        <a:xfrm>
          <a:off x="2061983" y="316043"/>
          <a:ext cx="2400818" cy="2400818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solidFill>
                <a:srgbClr val="800000"/>
              </a:solidFill>
            </a:rPr>
            <a:t>5 – 6 чел.</a:t>
          </a:r>
          <a:endParaRPr lang="ru-RU" sz="4100" kern="1200" dirty="0">
            <a:solidFill>
              <a:srgbClr val="800000"/>
            </a:solidFill>
          </a:endParaRPr>
        </a:p>
      </dsp:txBody>
      <dsp:txXfrm>
        <a:off x="2765166" y="1019226"/>
        <a:ext cx="1697635" cy="1697635"/>
      </dsp:txXfrm>
    </dsp:sp>
    <dsp:sp modelId="{FC3FDDB3-7B65-9542-9AEA-6188DEEE1545}">
      <dsp:nvSpPr>
        <dsp:cNvPr id="0" name=""/>
        <dsp:cNvSpPr/>
      </dsp:nvSpPr>
      <dsp:spPr>
        <a:xfrm rot="5400000">
          <a:off x="4573694" y="316043"/>
          <a:ext cx="2400818" cy="2400818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solidFill>
                <a:srgbClr val="800000"/>
              </a:solidFill>
            </a:rPr>
            <a:t>1</a:t>
          </a:r>
          <a:endParaRPr lang="ru-RU" sz="4100" kern="1200" dirty="0">
            <a:solidFill>
              <a:srgbClr val="800000"/>
            </a:solidFill>
          </a:endParaRPr>
        </a:p>
      </dsp:txBody>
      <dsp:txXfrm rot="-5400000">
        <a:off x="4573694" y="1019226"/>
        <a:ext cx="1697635" cy="1697635"/>
      </dsp:txXfrm>
    </dsp:sp>
    <dsp:sp modelId="{99CA7755-153B-1849-BA2C-112B19DA759F}">
      <dsp:nvSpPr>
        <dsp:cNvPr id="0" name=""/>
        <dsp:cNvSpPr/>
      </dsp:nvSpPr>
      <dsp:spPr>
        <a:xfrm rot="10800000">
          <a:off x="4573694" y="2827754"/>
          <a:ext cx="2400818" cy="2400818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solidFill>
                <a:srgbClr val="800000"/>
              </a:solidFill>
            </a:rPr>
            <a:t>2</a:t>
          </a:r>
          <a:r>
            <a:rPr lang="ru-RU" sz="4100" kern="1200" dirty="0" smtClean="0"/>
            <a:t> </a:t>
          </a:r>
          <a:endParaRPr lang="ru-RU" sz="4100" kern="1200" dirty="0"/>
        </a:p>
      </dsp:txBody>
      <dsp:txXfrm rot="10800000">
        <a:off x="4573694" y="2827754"/>
        <a:ext cx="1697635" cy="1697635"/>
      </dsp:txXfrm>
    </dsp:sp>
    <dsp:sp modelId="{88B92C93-4967-BA40-93BD-4CBDA1D30F30}">
      <dsp:nvSpPr>
        <dsp:cNvPr id="0" name=""/>
        <dsp:cNvSpPr/>
      </dsp:nvSpPr>
      <dsp:spPr>
        <a:xfrm rot="16200000">
          <a:off x="2061983" y="2827754"/>
          <a:ext cx="2400818" cy="2400818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solidFill>
                <a:srgbClr val="800000"/>
              </a:solidFill>
            </a:rPr>
            <a:t>1</a:t>
          </a:r>
          <a:endParaRPr lang="ru-RU" sz="4100" kern="1200" dirty="0">
            <a:solidFill>
              <a:srgbClr val="800000"/>
            </a:solidFill>
          </a:endParaRPr>
        </a:p>
      </dsp:txBody>
      <dsp:txXfrm rot="5400000">
        <a:off x="2765166" y="2827754"/>
        <a:ext cx="1697635" cy="1697635"/>
      </dsp:txXfrm>
    </dsp:sp>
    <dsp:sp modelId="{E50AF52D-C6D8-AF4B-886C-24C6B0BA5055}">
      <dsp:nvSpPr>
        <dsp:cNvPr id="0" name=""/>
        <dsp:cNvSpPr/>
      </dsp:nvSpPr>
      <dsp:spPr>
        <a:xfrm>
          <a:off x="4103787" y="2273292"/>
          <a:ext cx="828920" cy="720800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tint val="6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EA3E37A-4BF2-CF45-8159-0A39091B8EE0}">
      <dsp:nvSpPr>
        <dsp:cNvPr id="0" name=""/>
        <dsp:cNvSpPr/>
      </dsp:nvSpPr>
      <dsp:spPr>
        <a:xfrm rot="10800000">
          <a:off x="4103787" y="2550523"/>
          <a:ext cx="828920" cy="720800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tint val="60000"/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tint val="60000"/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tint val="60000"/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F377D-A1F4-4F73-B95C-7ADEB0B0AC5C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C3251-821C-458A-847B-70BFCFA8D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316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AFD4C-4B7C-46FE-8BC4-47C54B706DF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640B1-B240-40DD-BBC2-EEB39DAD65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90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01F5-B1D6-49EE-BD1B-5EC79D97E0A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8126-5BB7-459C-AC75-4BEBD1EEC9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01F5-B1D6-49EE-BD1B-5EC79D97E0A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8126-5BB7-459C-AC75-4BEBD1EEC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01F5-B1D6-49EE-BD1B-5EC79D97E0A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8126-5BB7-459C-AC75-4BEBD1EEC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FC9EE-83CC-424A-B5D7-D0FA368D7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20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01F5-B1D6-49EE-BD1B-5EC79D97E0A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8126-5BB7-459C-AC75-4BEBD1EEC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01F5-B1D6-49EE-BD1B-5EC79D97E0A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C728126-5BB7-459C-AC75-4BEBD1EEC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01F5-B1D6-49EE-BD1B-5EC79D97E0A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8126-5BB7-459C-AC75-4BEBD1EEC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01F5-B1D6-49EE-BD1B-5EC79D97E0A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8126-5BB7-459C-AC75-4BEBD1EEC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01F5-B1D6-49EE-BD1B-5EC79D97E0A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8126-5BB7-459C-AC75-4BEBD1EEC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01F5-B1D6-49EE-BD1B-5EC79D97E0A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8126-5BB7-459C-AC75-4BEBD1EEC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01F5-B1D6-49EE-BD1B-5EC79D97E0A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8126-5BB7-459C-AC75-4BEBD1EEC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01F5-B1D6-49EE-BD1B-5EC79D97E0A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28126-5BB7-459C-AC75-4BEBD1EEC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5001F5-B1D6-49EE-BD1B-5EC79D97E0AB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C728126-5BB7-459C-AC75-4BEBD1EEC9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8964488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800000"/>
                </a:solidFill>
              </a:rPr>
              <a:t>Организация образования на основе специальной индивидуальной программы развития в контексте ФГОС</a:t>
            </a:r>
            <a:endParaRPr lang="ru-RU" sz="3200" dirty="0">
              <a:solidFill>
                <a:srgbClr val="800000"/>
              </a:solidFill>
            </a:endParaRPr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1048"/>
            <a:ext cx="3840425" cy="2880320"/>
          </a:xfrm>
          <a:prstGeom prst="rect">
            <a:avLst/>
          </a:prstGeom>
        </p:spPr>
      </p:pic>
      <p:pic>
        <p:nvPicPr>
          <p:cNvPr id="8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3"/>
          <a:stretch/>
        </p:blipFill>
        <p:spPr>
          <a:xfrm>
            <a:off x="4788025" y="3859963"/>
            <a:ext cx="3888432" cy="288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63408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Разработка СИПР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-108420" y="620688"/>
            <a:ext cx="4464396" cy="6237312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37160" indent="0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u="sng" dirty="0" smtClean="0">
                <a:solidFill>
                  <a:srgbClr val="800000"/>
                </a:solidFill>
              </a:rPr>
              <a:t>АООП </a:t>
            </a:r>
          </a:p>
          <a:p>
            <a:pPr marL="136525" indent="0" fontAlgn="t">
              <a:lnSpc>
                <a:spcPct val="90000"/>
              </a:lnSpc>
              <a:buNone/>
            </a:pPr>
            <a:endParaRPr lang="ru-RU" sz="2000" dirty="0" smtClean="0">
              <a:solidFill>
                <a:srgbClr val="800000"/>
              </a:solidFill>
            </a:endParaRPr>
          </a:p>
          <a:p>
            <a:pPr marL="136525" indent="0" fontAlgn="t">
              <a:lnSpc>
                <a:spcPct val="90000"/>
              </a:lnSpc>
              <a:buNone/>
            </a:pPr>
            <a:r>
              <a:rPr lang="ru-RU" sz="2000" dirty="0" smtClean="0">
                <a:solidFill>
                  <a:srgbClr val="800000"/>
                </a:solidFill>
              </a:rPr>
              <a:t>1. Речь </a:t>
            </a:r>
            <a:r>
              <a:rPr lang="ru-RU" sz="2000" dirty="0">
                <a:solidFill>
                  <a:srgbClr val="800000"/>
                </a:solidFill>
              </a:rPr>
              <a:t>и альтернативная коммуникация</a:t>
            </a:r>
          </a:p>
          <a:p>
            <a:pPr marL="136525" indent="0" fontAlgn="t">
              <a:lnSpc>
                <a:spcPct val="90000"/>
              </a:lnSpc>
              <a:buNone/>
            </a:pPr>
            <a:r>
              <a:rPr lang="ru-RU" sz="2000" dirty="0" smtClean="0">
                <a:solidFill>
                  <a:srgbClr val="800000"/>
                </a:solidFill>
              </a:rPr>
              <a:t>2. Математические </a:t>
            </a:r>
            <a:r>
              <a:rPr lang="ru-RU" sz="2000" dirty="0">
                <a:solidFill>
                  <a:srgbClr val="800000"/>
                </a:solidFill>
              </a:rPr>
              <a:t>представления</a:t>
            </a:r>
          </a:p>
          <a:p>
            <a:pPr marL="136525" indent="0" fontAlgn="t">
              <a:lnSpc>
                <a:spcPct val="90000"/>
              </a:lnSpc>
              <a:buNone/>
            </a:pPr>
            <a:r>
              <a:rPr lang="ru-RU" sz="2000" dirty="0" smtClean="0">
                <a:solidFill>
                  <a:srgbClr val="800000"/>
                </a:solidFill>
              </a:rPr>
              <a:t>3. Окружающий </a:t>
            </a:r>
            <a:r>
              <a:rPr lang="ru-RU" sz="2000" dirty="0">
                <a:solidFill>
                  <a:srgbClr val="800000"/>
                </a:solidFill>
              </a:rPr>
              <a:t>природный мир</a:t>
            </a:r>
          </a:p>
          <a:p>
            <a:pPr marL="136525" indent="0" fontAlgn="t">
              <a:lnSpc>
                <a:spcPct val="90000"/>
              </a:lnSpc>
              <a:buNone/>
            </a:pPr>
            <a:r>
              <a:rPr lang="ru-RU" sz="2000" dirty="0" smtClean="0">
                <a:solidFill>
                  <a:srgbClr val="800000"/>
                </a:solidFill>
              </a:rPr>
              <a:t>4. Человек</a:t>
            </a:r>
            <a:endParaRPr lang="ru-RU" sz="2000" dirty="0">
              <a:solidFill>
                <a:srgbClr val="800000"/>
              </a:solidFill>
            </a:endParaRPr>
          </a:p>
          <a:p>
            <a:pPr marL="136525" indent="0" fontAlgn="t">
              <a:lnSpc>
                <a:spcPct val="90000"/>
              </a:lnSpc>
              <a:buNone/>
            </a:pPr>
            <a:r>
              <a:rPr lang="ru-RU" sz="2000" dirty="0" smtClean="0">
                <a:solidFill>
                  <a:srgbClr val="800000"/>
                </a:solidFill>
              </a:rPr>
              <a:t>5. Домоводство</a:t>
            </a:r>
            <a:endParaRPr lang="ru-RU" sz="2000" dirty="0">
              <a:solidFill>
                <a:srgbClr val="800000"/>
              </a:solidFill>
            </a:endParaRPr>
          </a:p>
          <a:p>
            <a:pPr marL="136525" indent="0" fontAlgn="t">
              <a:lnSpc>
                <a:spcPct val="90000"/>
              </a:lnSpc>
              <a:buNone/>
            </a:pPr>
            <a:r>
              <a:rPr lang="ru-RU" sz="2000" dirty="0" smtClean="0">
                <a:solidFill>
                  <a:srgbClr val="800000"/>
                </a:solidFill>
              </a:rPr>
              <a:t>6. Окружающий </a:t>
            </a:r>
            <a:r>
              <a:rPr lang="ru-RU" sz="2000" dirty="0">
                <a:solidFill>
                  <a:srgbClr val="800000"/>
                </a:solidFill>
              </a:rPr>
              <a:t>социальный мир</a:t>
            </a:r>
          </a:p>
          <a:p>
            <a:pPr marL="136525" indent="0" fontAlgn="t">
              <a:lnSpc>
                <a:spcPct val="90000"/>
              </a:lnSpc>
              <a:buNone/>
            </a:pPr>
            <a:r>
              <a:rPr lang="ru-RU" sz="2000" dirty="0" smtClean="0">
                <a:solidFill>
                  <a:srgbClr val="800000"/>
                </a:solidFill>
              </a:rPr>
              <a:t>7. Музыка </a:t>
            </a:r>
            <a:r>
              <a:rPr lang="ru-RU" sz="2000" dirty="0">
                <a:solidFill>
                  <a:srgbClr val="800000"/>
                </a:solidFill>
              </a:rPr>
              <a:t>и движение</a:t>
            </a:r>
          </a:p>
          <a:p>
            <a:pPr marL="136525" indent="0" fontAlgn="t">
              <a:lnSpc>
                <a:spcPct val="90000"/>
              </a:lnSpc>
              <a:buNone/>
            </a:pPr>
            <a:r>
              <a:rPr lang="ru-RU" sz="2000" dirty="0" smtClean="0">
                <a:solidFill>
                  <a:srgbClr val="800000"/>
                </a:solidFill>
              </a:rPr>
              <a:t>8. Изобразительная </a:t>
            </a:r>
            <a:r>
              <a:rPr lang="ru-RU" sz="2000" dirty="0">
                <a:solidFill>
                  <a:srgbClr val="800000"/>
                </a:solidFill>
              </a:rPr>
              <a:t>деятельность</a:t>
            </a:r>
          </a:p>
          <a:p>
            <a:pPr marL="136525" indent="0" fontAlgn="t">
              <a:lnSpc>
                <a:spcPct val="90000"/>
              </a:lnSpc>
              <a:buNone/>
            </a:pPr>
            <a:r>
              <a:rPr lang="ru-RU" sz="2000" dirty="0" smtClean="0">
                <a:solidFill>
                  <a:srgbClr val="800000"/>
                </a:solidFill>
              </a:rPr>
              <a:t>9. Адаптивная </a:t>
            </a:r>
            <a:r>
              <a:rPr lang="ru-RU" sz="2000" dirty="0">
                <a:solidFill>
                  <a:srgbClr val="800000"/>
                </a:solidFill>
              </a:rPr>
              <a:t>физкультура</a:t>
            </a:r>
          </a:p>
          <a:p>
            <a:pPr marL="136525" indent="0" fontAlgn="t">
              <a:lnSpc>
                <a:spcPct val="90000"/>
              </a:lnSpc>
              <a:buNone/>
            </a:pPr>
            <a:r>
              <a:rPr lang="ru-RU" sz="2000" dirty="0" smtClean="0">
                <a:solidFill>
                  <a:srgbClr val="800000"/>
                </a:solidFill>
              </a:rPr>
              <a:t>10. Профильный </a:t>
            </a:r>
            <a:r>
              <a:rPr lang="ru-RU" sz="2000" dirty="0">
                <a:solidFill>
                  <a:srgbClr val="800000"/>
                </a:solidFill>
              </a:rPr>
              <a:t>труд</a:t>
            </a:r>
          </a:p>
          <a:p>
            <a:pPr marL="137160" indent="0">
              <a:lnSpc>
                <a:spcPct val="90000"/>
              </a:lnSpc>
              <a:buNone/>
              <a:defRPr/>
            </a:pPr>
            <a:endParaRPr lang="ru-RU" sz="2000" dirty="0">
              <a:solidFill>
                <a:srgbClr val="800000"/>
              </a:solidFill>
            </a:endParaRPr>
          </a:p>
          <a:p>
            <a:pPr marL="137160" indent="0">
              <a:lnSpc>
                <a:spcPct val="90000"/>
              </a:lnSpc>
              <a:buNone/>
              <a:defRPr/>
            </a:pPr>
            <a:r>
              <a:rPr lang="ru-RU" sz="2000" dirty="0">
                <a:solidFill>
                  <a:srgbClr val="800000"/>
                </a:solidFill>
              </a:rPr>
              <a:t>Коррекционные </a:t>
            </a:r>
            <a:r>
              <a:rPr lang="ru-RU" sz="2000" dirty="0" smtClean="0">
                <a:solidFill>
                  <a:srgbClr val="800000"/>
                </a:solidFill>
              </a:rPr>
              <a:t>курсы:</a:t>
            </a:r>
          </a:p>
          <a:p>
            <a:pPr marL="137160" indent="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000" dirty="0" smtClean="0">
                <a:solidFill>
                  <a:srgbClr val="800000"/>
                </a:solidFill>
              </a:rPr>
              <a:t>1. Альтернативная  </a:t>
            </a:r>
            <a:r>
              <a:rPr lang="ru-RU" sz="2000" dirty="0">
                <a:solidFill>
                  <a:srgbClr val="800000"/>
                </a:solidFill>
              </a:rPr>
              <a:t>коммуникация;</a:t>
            </a:r>
          </a:p>
          <a:p>
            <a:pPr marL="137160" indent="0">
              <a:lnSpc>
                <a:spcPct val="90000"/>
              </a:lnSpc>
              <a:buNone/>
              <a:defRPr/>
            </a:pPr>
            <a:r>
              <a:rPr lang="ru-RU" sz="2000" dirty="0" smtClean="0">
                <a:solidFill>
                  <a:srgbClr val="800000"/>
                </a:solidFill>
              </a:rPr>
              <a:t>2. Сенсорное </a:t>
            </a:r>
            <a:r>
              <a:rPr lang="ru-RU" sz="2000" dirty="0">
                <a:solidFill>
                  <a:srgbClr val="800000"/>
                </a:solidFill>
              </a:rPr>
              <a:t>развитие;</a:t>
            </a:r>
          </a:p>
          <a:p>
            <a:pPr marL="137160" indent="0">
              <a:lnSpc>
                <a:spcPct val="90000"/>
              </a:lnSpc>
              <a:buNone/>
              <a:defRPr/>
            </a:pPr>
            <a:r>
              <a:rPr lang="ru-RU" sz="2000" dirty="0" smtClean="0">
                <a:solidFill>
                  <a:srgbClr val="800000"/>
                </a:solidFill>
              </a:rPr>
              <a:t>3. Предметно</a:t>
            </a:r>
            <a:r>
              <a:rPr lang="ru-RU" sz="2000" dirty="0">
                <a:solidFill>
                  <a:srgbClr val="800000"/>
                </a:solidFill>
              </a:rPr>
              <a:t>-практические действия;</a:t>
            </a:r>
          </a:p>
          <a:p>
            <a:pPr marL="137160" indent="0">
              <a:lnSpc>
                <a:spcPct val="90000"/>
              </a:lnSpc>
              <a:buNone/>
              <a:defRPr/>
            </a:pPr>
            <a:r>
              <a:rPr lang="ru-RU" sz="2000" dirty="0" smtClean="0">
                <a:solidFill>
                  <a:srgbClr val="800000"/>
                </a:solidFill>
              </a:rPr>
              <a:t>4. Двигательное </a:t>
            </a:r>
            <a:r>
              <a:rPr lang="ru-RU" sz="2000" dirty="0">
                <a:solidFill>
                  <a:srgbClr val="800000"/>
                </a:solidFill>
              </a:rPr>
              <a:t>развитие</a:t>
            </a:r>
          </a:p>
          <a:p>
            <a:pPr marL="137160" indent="0">
              <a:lnSpc>
                <a:spcPct val="90000"/>
              </a:lnSpc>
              <a:buNone/>
              <a:defRPr/>
            </a:pPr>
            <a:endParaRPr lang="ru-RU" sz="2000" dirty="0" smtClean="0">
              <a:solidFill>
                <a:srgbClr val="800000"/>
              </a:solidFill>
            </a:endParaRPr>
          </a:p>
          <a:p>
            <a:pPr marL="137160" indent="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>
              <a:solidFill>
                <a:srgbClr val="8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620688"/>
            <a:ext cx="4824536" cy="623731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37160" indent="0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u="sng" dirty="0" smtClean="0">
                <a:solidFill>
                  <a:srgbClr val="800000"/>
                </a:solidFill>
              </a:rPr>
              <a:t>СИПР </a:t>
            </a:r>
          </a:p>
          <a:p>
            <a:pPr marL="136525" indent="0" fontAlgn="t">
              <a:lnSpc>
                <a:spcPct val="90000"/>
              </a:lnSpc>
              <a:buNone/>
            </a:pPr>
            <a:endParaRPr lang="ru-RU" sz="2000" dirty="0" smtClean="0">
              <a:solidFill>
                <a:srgbClr val="800000"/>
              </a:solidFill>
            </a:endParaRPr>
          </a:p>
          <a:p>
            <a:pPr marL="136525" indent="0" fontAlgn="t">
              <a:lnSpc>
                <a:spcPct val="90000"/>
              </a:lnSpc>
              <a:buNone/>
            </a:pPr>
            <a:r>
              <a:rPr lang="ru-RU" sz="2000" dirty="0" smtClean="0">
                <a:solidFill>
                  <a:srgbClr val="800000"/>
                </a:solidFill>
              </a:rPr>
              <a:t>Речь </a:t>
            </a:r>
            <a:r>
              <a:rPr lang="ru-RU" sz="2000" dirty="0">
                <a:solidFill>
                  <a:srgbClr val="800000"/>
                </a:solidFill>
              </a:rPr>
              <a:t>и альтернативная </a:t>
            </a:r>
            <a:endParaRPr lang="ru-RU" sz="2000" dirty="0" smtClean="0">
              <a:solidFill>
                <a:srgbClr val="800000"/>
              </a:solidFill>
            </a:endParaRPr>
          </a:p>
          <a:p>
            <a:pPr marL="136525" indent="0" fontAlgn="t">
              <a:lnSpc>
                <a:spcPct val="90000"/>
              </a:lnSpc>
              <a:buNone/>
            </a:pPr>
            <a:r>
              <a:rPr lang="ru-RU" sz="2000" dirty="0" smtClean="0">
                <a:solidFill>
                  <a:srgbClr val="800000"/>
                </a:solidFill>
              </a:rPr>
              <a:t>коммуникация</a:t>
            </a:r>
            <a:endParaRPr lang="ru-RU" sz="2000" dirty="0">
              <a:solidFill>
                <a:srgbClr val="800000"/>
              </a:solidFill>
            </a:endParaRPr>
          </a:p>
          <a:p>
            <a:pPr marL="137160" indent="0">
              <a:lnSpc>
                <a:spcPct val="90000"/>
              </a:lnSpc>
              <a:buNone/>
              <a:defRPr/>
            </a:pPr>
            <a:endParaRPr lang="ru-RU" sz="2000" dirty="0">
              <a:solidFill>
                <a:srgbClr val="800000"/>
              </a:solidFill>
            </a:endParaRPr>
          </a:p>
          <a:p>
            <a:pPr marL="137160" indent="0">
              <a:lnSpc>
                <a:spcPct val="90000"/>
              </a:lnSpc>
              <a:buNone/>
              <a:defRPr/>
            </a:pPr>
            <a:endParaRPr lang="ru-RU" sz="2000" dirty="0" smtClean="0">
              <a:solidFill>
                <a:srgbClr val="800000"/>
              </a:solidFill>
            </a:endParaRPr>
          </a:p>
          <a:p>
            <a:pPr marL="137160" indent="0">
              <a:lnSpc>
                <a:spcPct val="90000"/>
              </a:lnSpc>
              <a:buNone/>
              <a:defRPr/>
            </a:pPr>
            <a:r>
              <a:rPr lang="ru-RU" sz="2000" dirty="0" smtClean="0">
                <a:solidFill>
                  <a:srgbClr val="800000"/>
                </a:solidFill>
              </a:rPr>
              <a:t>Человек </a:t>
            </a:r>
            <a:endParaRPr lang="ru-RU" sz="2000" dirty="0">
              <a:solidFill>
                <a:srgbClr val="800000"/>
              </a:solidFill>
            </a:endParaRPr>
          </a:p>
          <a:p>
            <a:pPr marL="137160" indent="0">
              <a:lnSpc>
                <a:spcPct val="90000"/>
              </a:lnSpc>
              <a:buNone/>
              <a:defRPr/>
            </a:pPr>
            <a:endParaRPr lang="ru-RU" sz="2000" dirty="0" smtClean="0">
              <a:solidFill>
                <a:srgbClr val="800000"/>
              </a:solidFill>
            </a:endParaRPr>
          </a:p>
          <a:p>
            <a:pPr marL="137160" indent="0">
              <a:lnSpc>
                <a:spcPct val="90000"/>
              </a:lnSpc>
              <a:buNone/>
              <a:defRPr/>
            </a:pPr>
            <a:endParaRPr lang="ru-RU" sz="2000" dirty="0">
              <a:solidFill>
                <a:srgbClr val="800000"/>
              </a:solidFill>
            </a:endParaRPr>
          </a:p>
          <a:p>
            <a:pPr marL="137160" indent="0">
              <a:lnSpc>
                <a:spcPct val="90000"/>
              </a:lnSpc>
              <a:buNone/>
              <a:defRPr/>
            </a:pPr>
            <a:r>
              <a:rPr lang="ru-RU" sz="2000" dirty="0">
                <a:solidFill>
                  <a:srgbClr val="800000"/>
                </a:solidFill>
              </a:rPr>
              <a:t>Музыка и движение</a:t>
            </a:r>
          </a:p>
          <a:p>
            <a:pPr marL="137160" indent="0">
              <a:lnSpc>
                <a:spcPct val="90000"/>
              </a:lnSpc>
              <a:buNone/>
              <a:defRPr/>
            </a:pPr>
            <a:r>
              <a:rPr lang="ru-RU" sz="2000" dirty="0">
                <a:solidFill>
                  <a:srgbClr val="800000"/>
                </a:solidFill>
              </a:rPr>
              <a:t>Изобразительная деятельность</a:t>
            </a:r>
          </a:p>
          <a:p>
            <a:pPr marL="137160" indent="0">
              <a:lnSpc>
                <a:spcPct val="90000"/>
              </a:lnSpc>
              <a:buNone/>
              <a:defRPr/>
            </a:pPr>
            <a:endParaRPr lang="ru-RU" sz="1200" dirty="0" smtClean="0">
              <a:solidFill>
                <a:srgbClr val="800000"/>
              </a:solidFill>
            </a:endParaRPr>
          </a:p>
          <a:p>
            <a:pPr marL="137160" indent="0">
              <a:lnSpc>
                <a:spcPct val="90000"/>
              </a:lnSpc>
              <a:buNone/>
              <a:defRPr/>
            </a:pPr>
            <a:endParaRPr lang="ru-RU" sz="1200" dirty="0">
              <a:solidFill>
                <a:srgbClr val="800000"/>
              </a:solidFill>
            </a:endParaRPr>
          </a:p>
          <a:p>
            <a:pPr marL="137160" indent="0">
              <a:lnSpc>
                <a:spcPct val="90000"/>
              </a:lnSpc>
              <a:buNone/>
              <a:defRPr/>
            </a:pPr>
            <a:endParaRPr lang="ru-RU" sz="1100" dirty="0" smtClean="0">
              <a:solidFill>
                <a:srgbClr val="800000"/>
              </a:solidFill>
            </a:endParaRPr>
          </a:p>
          <a:p>
            <a:pPr marL="137160" indent="0">
              <a:lnSpc>
                <a:spcPct val="90000"/>
              </a:lnSpc>
              <a:buNone/>
              <a:defRPr/>
            </a:pPr>
            <a:endParaRPr lang="ru-RU" sz="1800" dirty="0" smtClean="0">
              <a:solidFill>
                <a:srgbClr val="800000"/>
              </a:solidFill>
            </a:endParaRPr>
          </a:p>
          <a:p>
            <a:pPr marL="137160" indent="0">
              <a:lnSpc>
                <a:spcPct val="90000"/>
              </a:lnSpc>
              <a:buNone/>
              <a:defRPr/>
            </a:pPr>
            <a:r>
              <a:rPr lang="ru-RU" sz="2000" dirty="0" smtClean="0">
                <a:solidFill>
                  <a:srgbClr val="800000"/>
                </a:solidFill>
              </a:rPr>
              <a:t>Коррекционные </a:t>
            </a:r>
            <a:r>
              <a:rPr lang="ru-RU" sz="2000" dirty="0">
                <a:solidFill>
                  <a:srgbClr val="800000"/>
                </a:solidFill>
              </a:rPr>
              <a:t>курсы:</a:t>
            </a:r>
          </a:p>
          <a:p>
            <a:pPr marL="137160" indent="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000" dirty="0">
                <a:solidFill>
                  <a:srgbClr val="800000"/>
                </a:solidFill>
              </a:rPr>
              <a:t>- Альтернативная  коммуникация;</a:t>
            </a:r>
          </a:p>
          <a:p>
            <a:pPr marL="137160" indent="0">
              <a:lnSpc>
                <a:spcPct val="90000"/>
              </a:lnSpc>
              <a:buNone/>
              <a:defRPr/>
            </a:pPr>
            <a:r>
              <a:rPr lang="ru-RU" sz="2000" dirty="0">
                <a:solidFill>
                  <a:srgbClr val="800000"/>
                </a:solidFill>
              </a:rPr>
              <a:t>- Сенсорное развитие;</a:t>
            </a:r>
          </a:p>
          <a:p>
            <a:pPr marL="137160" indent="0">
              <a:lnSpc>
                <a:spcPct val="90000"/>
              </a:lnSpc>
              <a:buNone/>
              <a:defRPr/>
            </a:pPr>
            <a:r>
              <a:rPr lang="ru-RU" sz="2000" dirty="0" smtClean="0">
                <a:solidFill>
                  <a:srgbClr val="800000"/>
                </a:solidFill>
              </a:rPr>
              <a:t>- Предметно</a:t>
            </a:r>
            <a:r>
              <a:rPr lang="ru-RU" sz="2000" dirty="0">
                <a:solidFill>
                  <a:srgbClr val="800000"/>
                </a:solidFill>
              </a:rPr>
              <a:t>-практические действия;</a:t>
            </a:r>
          </a:p>
          <a:p>
            <a:pPr marL="137160" indent="0">
              <a:lnSpc>
                <a:spcPct val="90000"/>
              </a:lnSpc>
              <a:buNone/>
              <a:defRPr/>
            </a:pPr>
            <a:r>
              <a:rPr lang="ru-RU" sz="2000" dirty="0" smtClean="0">
                <a:solidFill>
                  <a:srgbClr val="800000"/>
                </a:solidFill>
              </a:rPr>
              <a:t>- Двигательное развитие</a:t>
            </a:r>
          </a:p>
          <a:p>
            <a:pPr marL="137160" indent="0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b="1" u="sng" dirty="0" smtClean="0">
              <a:solidFill>
                <a:srgbClr val="80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139952" y="1556792"/>
            <a:ext cx="576263" cy="2873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139952" y="2636912"/>
            <a:ext cx="576263" cy="2889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067944" y="3573016"/>
            <a:ext cx="576263" cy="2873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139952" y="5229200"/>
            <a:ext cx="576263" cy="2873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067944" y="3933056"/>
            <a:ext cx="576263" cy="2873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2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3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3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3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3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3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9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3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600"/>
                            </p:stCondLst>
                            <p:childTnLst>
                              <p:par>
                                <p:cTn id="6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3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3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30" decel="100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00"/>
                            </p:stCondLst>
                            <p:childTnLst>
                              <p:par>
                                <p:cTn id="8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30" decel="100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400"/>
                            </p:stCondLst>
                            <p:childTnLst>
                              <p:par>
                                <p:cTn id="8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30" decel="100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100"/>
                            </p:stCondLst>
                            <p:childTnLst>
                              <p:par>
                                <p:cTn id="9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30" decel="100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800"/>
                            </p:stCondLst>
                            <p:childTnLst>
                              <p:par>
                                <p:cTn id="10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7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30" decel="100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30" decel="100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200"/>
                            </p:stCondLst>
                            <p:childTnLst>
                              <p:par>
                                <p:cTn id="1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30" decel="100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0" accel="100000" fill="hold">
                                          <p:stCondLst>
                                            <p:cond delay="63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900"/>
                            </p:stCondLst>
                            <p:childTnLst>
                              <p:par>
                                <p:cTn id="1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900"/>
                            </p:stCondLst>
                            <p:childTnLst>
                              <p:par>
                                <p:cTn id="1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3900"/>
                            </p:stCondLst>
                            <p:childTnLst>
                              <p:par>
                                <p:cTn id="1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600"/>
                            </p:stCondLst>
                            <p:childTnLst>
                              <p:par>
                                <p:cTn id="1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7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7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7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300"/>
                            </p:stCondLst>
                            <p:childTnLst>
                              <p:par>
                                <p:cTn id="1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7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7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7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7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6700"/>
                            </p:stCondLst>
                            <p:childTnLst>
                              <p:par>
                                <p:cTn id="16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7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7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7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7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7400"/>
                            </p:stCondLst>
                            <p:childTnLst>
                              <p:par>
                                <p:cTn id="1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8100"/>
                            </p:stCondLst>
                            <p:childTnLst>
                              <p:par>
                                <p:cTn id="1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7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7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7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8800"/>
                            </p:stCondLst>
                            <p:childTnLst>
                              <p:par>
                                <p:cTn id="18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9500"/>
                            </p:stCondLst>
                            <p:childTnLst>
                              <p:par>
                                <p:cTn id="1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7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7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7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7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200"/>
                            </p:stCondLst>
                            <p:childTnLst>
                              <p:par>
                                <p:cTn id="2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900"/>
                            </p:stCondLst>
                            <p:childTnLst>
                              <p:par>
                                <p:cTn id="2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7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7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7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7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1600"/>
                            </p:stCondLst>
                            <p:childTnLst>
                              <p:par>
                                <p:cTn id="2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7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7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7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7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2300"/>
                            </p:stCondLst>
                            <p:childTnLst>
                              <p:par>
                                <p:cTn id="2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7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7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7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7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7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7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7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7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3700"/>
                            </p:stCondLst>
                            <p:childTnLst>
                              <p:par>
                                <p:cTn id="2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7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7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7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7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animBg="1"/>
      <p:bldP spid="9" grpId="0" animBg="1"/>
      <p:bldP spid="10" grpId="0" animBg="1"/>
      <p:bldP spid="12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800000"/>
                </a:solidFill>
              </a:rPr>
              <a:t>п</a:t>
            </a:r>
            <a:r>
              <a:rPr lang="ru-RU" dirty="0" smtClean="0">
                <a:solidFill>
                  <a:srgbClr val="800000"/>
                </a:solidFill>
              </a:rPr>
              <a:t>р. АООП разд. 3.3.1.,</a:t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dirty="0" smtClean="0">
                <a:solidFill>
                  <a:srgbClr val="800000"/>
                </a:solidFill>
              </a:rPr>
              <a:t>Метод. рекомендации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14116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Для детей, особые образовательные потребности которых </a:t>
            </a:r>
            <a:r>
              <a:rPr lang="ru-RU" u="sng" dirty="0"/>
              <a:t>не включают освоение предметов основной части учебного плана </a:t>
            </a:r>
            <a:r>
              <a:rPr lang="ru-RU" dirty="0"/>
              <a:t>АООП, учебная нагрузка для СИПР формируется следующим образом: </a:t>
            </a:r>
            <a:r>
              <a:rPr lang="ru-RU" b="1" dirty="0"/>
              <a:t>увеличивается количество часов коррекционных курсов и добавляются </a:t>
            </a:r>
            <a:r>
              <a:rPr lang="ru-RU" b="1" dirty="0" smtClean="0"/>
              <a:t>(если нужно) часы </a:t>
            </a:r>
            <a:r>
              <a:rPr lang="ru-RU" b="1" dirty="0"/>
              <a:t>коррекционно-развивающих занятий </a:t>
            </a:r>
            <a:r>
              <a:rPr lang="ru-RU" dirty="0"/>
              <a:t>в пределах максимально допустимой нагрузки, установленной учебным планом </a:t>
            </a:r>
            <a:r>
              <a:rPr lang="ru-RU" dirty="0" smtClean="0"/>
              <a:t>АООП (</a:t>
            </a:r>
            <a:r>
              <a:rPr lang="ru-RU" dirty="0"/>
              <a:t>в соответствии с п. 2.6. приложения соответствующего ФГОС). </a:t>
            </a:r>
          </a:p>
        </p:txBody>
      </p:sp>
    </p:spTree>
    <p:extLst>
      <p:ext uri="{BB962C8B-B14F-4D97-AF65-F5344CB8AC3E}">
        <p14:creationId xmlns:p14="http://schemas.microsoft.com/office/powerpoint/2010/main" val="13138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43408"/>
            <a:ext cx="8563004" cy="7857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Пример индивидуального учебного плана (1 часть)</a:t>
            </a:r>
            <a:endParaRPr lang="ru-RU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812016"/>
              </p:ext>
            </p:extLst>
          </p:nvPr>
        </p:nvGraphicFramePr>
        <p:xfrm>
          <a:off x="107504" y="423923"/>
          <a:ext cx="9051578" cy="6673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152128"/>
                <a:gridCol w="936104"/>
                <a:gridCol w="936104"/>
                <a:gridCol w="1080120"/>
                <a:gridCol w="1368152"/>
                <a:gridCol w="986682"/>
              </a:tblGrid>
              <a:tr h="32642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latin typeface="Times New Roman"/>
                          <a:ea typeface="Arial Unicode MS"/>
                          <a:cs typeface="Mangal"/>
                        </a:rPr>
                        <a:t>Предмет</a:t>
                      </a:r>
                      <a:endParaRPr lang="ru-RU" sz="16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latin typeface="Times New Roman"/>
                          <a:ea typeface="Arial Unicode MS"/>
                          <a:cs typeface="Mangal"/>
                        </a:rPr>
                        <a:t>Групповые занятия</a:t>
                      </a:r>
                      <a:endParaRPr lang="ru-RU" sz="16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latin typeface="Times New Roman"/>
                          <a:ea typeface="Arial Unicode MS"/>
                          <a:cs typeface="Mangal"/>
                        </a:rPr>
                        <a:t>Индивидуальные </a:t>
                      </a:r>
                      <a:r>
                        <a:rPr lang="ru-RU" sz="1600" b="1" kern="100" dirty="0" smtClean="0">
                          <a:latin typeface="Times New Roman"/>
                          <a:ea typeface="Arial Unicode MS"/>
                          <a:cs typeface="Mangal"/>
                        </a:rPr>
                        <a:t>занятия  </a:t>
                      </a:r>
                      <a:endParaRPr lang="ru-RU" sz="16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7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latin typeface="Times New Roman"/>
                          <a:ea typeface="Arial Unicode MS"/>
                          <a:cs typeface="Mangal"/>
                        </a:rPr>
                        <a:t>учитель </a:t>
                      </a:r>
                      <a:endParaRPr lang="ru-RU" sz="16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 smtClean="0">
                          <a:latin typeface="Times New Roman"/>
                          <a:ea typeface="Arial Unicode MS"/>
                          <a:cs typeface="Mangal"/>
                        </a:rPr>
                        <a:t>учитель-</a:t>
                      </a:r>
                      <a:r>
                        <a:rPr lang="ru-RU" sz="1600" b="1" kern="100" dirty="0" err="1" smtClean="0">
                          <a:latin typeface="Times New Roman"/>
                          <a:ea typeface="Arial Unicode MS"/>
                          <a:cs typeface="Mangal"/>
                        </a:rPr>
                        <a:t>деф</a:t>
                      </a:r>
                      <a:r>
                        <a:rPr lang="ru-RU" sz="1600" b="1" kern="100" dirty="0" smtClean="0">
                          <a:latin typeface="Times New Roman"/>
                          <a:ea typeface="Arial Unicode MS"/>
                          <a:cs typeface="Mangal"/>
                        </a:rPr>
                        <a:t>-лог</a:t>
                      </a:r>
                      <a:endParaRPr lang="ru-RU" sz="16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latin typeface="Times New Roman"/>
                          <a:ea typeface="Arial Unicode MS"/>
                          <a:cs typeface="Mangal"/>
                        </a:rPr>
                        <a:t>учитель-логопед</a:t>
                      </a:r>
                      <a:endParaRPr lang="ru-RU" sz="16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latin typeface="Times New Roman"/>
                          <a:ea typeface="Arial Unicode MS"/>
                          <a:cs typeface="Mangal"/>
                        </a:rPr>
                        <a:t>учитель </a:t>
                      </a:r>
                      <a:endParaRPr lang="ru-RU" sz="1600" kern="100" dirty="0">
                        <a:latin typeface="Arial"/>
                        <a:ea typeface="Arial Unicode MS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 err="1">
                          <a:latin typeface="Times New Roman"/>
                          <a:ea typeface="Arial Unicode MS"/>
                          <a:cs typeface="Mangal"/>
                        </a:rPr>
                        <a:t>физ-ры</a:t>
                      </a:r>
                      <a:r>
                        <a:rPr lang="ru-RU" sz="1600" b="1" kern="100" dirty="0">
                          <a:latin typeface="Times New Roman"/>
                          <a:ea typeface="Arial Unicode MS"/>
                          <a:cs typeface="Mangal"/>
                        </a:rPr>
                        <a:t>/АФВ</a:t>
                      </a:r>
                      <a:endParaRPr lang="ru-RU" sz="16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latin typeface="Times New Roman"/>
                          <a:ea typeface="Arial Unicode MS"/>
                          <a:cs typeface="Mangal"/>
                        </a:rPr>
                        <a:t>учитель музыки</a:t>
                      </a:r>
                      <a:endParaRPr lang="ru-RU" sz="16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accent1"/>
                    </a:solidFill>
                  </a:tcPr>
                </a:tc>
              </a:tr>
              <a:tr h="583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Arial Unicode MS"/>
                          <a:cs typeface="Mangal"/>
                        </a:rPr>
                        <a:t>Речь и </a:t>
                      </a:r>
                      <a:r>
                        <a:rPr lang="ru-RU" sz="1800" kern="100" dirty="0" smtClean="0">
                          <a:latin typeface="Times New Roman"/>
                          <a:ea typeface="Arial Unicode MS"/>
                          <a:cs typeface="Mangal"/>
                        </a:rPr>
                        <a:t>альтерн</a:t>
                      </a:r>
                      <a:r>
                        <a:rPr lang="ru-RU" sz="1800" kern="100" baseline="0" dirty="0" smtClean="0">
                          <a:latin typeface="Times New Roman"/>
                          <a:ea typeface="Arial Unicode MS"/>
                          <a:cs typeface="Mangal"/>
                        </a:rPr>
                        <a:t>ативная </a:t>
                      </a:r>
                      <a:r>
                        <a:rPr lang="ru-RU" sz="1800" kern="100" dirty="0" smtClean="0">
                          <a:latin typeface="Times New Roman"/>
                          <a:ea typeface="Arial Unicode MS"/>
                          <a:cs typeface="Mangal"/>
                        </a:rPr>
                        <a:t>коммуникация</a:t>
                      </a:r>
                      <a:endParaRPr lang="ru-RU" sz="18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/>
                          <a:ea typeface="Arial Unicode MS"/>
                          <a:cs typeface="Mangal"/>
                        </a:rPr>
                        <a:t>3</a:t>
                      </a: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653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Arial Unicode MS"/>
                          <a:cs typeface="Mangal"/>
                        </a:rPr>
                        <a:t>Математические представления</a:t>
                      </a:r>
                      <a:endParaRPr lang="ru-RU" sz="18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359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 err="1" smtClean="0">
                          <a:latin typeface="Times New Roman"/>
                          <a:ea typeface="Arial Unicode MS"/>
                          <a:cs typeface="Mangal"/>
                        </a:rPr>
                        <a:t>Окруж</a:t>
                      </a:r>
                      <a:r>
                        <a:rPr lang="ru-RU" sz="1800" kern="100" dirty="0" smtClean="0">
                          <a:latin typeface="Times New Roman"/>
                          <a:ea typeface="Arial Unicode MS"/>
                          <a:cs typeface="Mangal"/>
                        </a:rPr>
                        <a:t>. природный </a:t>
                      </a:r>
                      <a:r>
                        <a:rPr lang="ru-RU" sz="1800" kern="100" dirty="0">
                          <a:latin typeface="Times New Roman"/>
                          <a:ea typeface="Arial Unicode MS"/>
                          <a:cs typeface="Mangal"/>
                        </a:rPr>
                        <a:t>мир</a:t>
                      </a:r>
                      <a:endParaRPr lang="ru-RU" sz="18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525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 err="1" smtClean="0">
                          <a:latin typeface="Times New Roman"/>
                          <a:ea typeface="Arial Unicode MS"/>
                          <a:cs typeface="Mangal"/>
                        </a:rPr>
                        <a:t>Окруж</a:t>
                      </a:r>
                      <a:r>
                        <a:rPr lang="ru-RU" sz="1800" kern="100" dirty="0" smtClean="0">
                          <a:latin typeface="Times New Roman"/>
                          <a:ea typeface="Arial Unicode MS"/>
                          <a:cs typeface="Mangal"/>
                        </a:rPr>
                        <a:t>.</a:t>
                      </a:r>
                      <a:r>
                        <a:rPr lang="ru-RU" sz="1800" kern="100" baseline="0" dirty="0" smtClean="0">
                          <a:latin typeface="Times New Roman"/>
                          <a:ea typeface="Arial Unicode MS"/>
                          <a:cs typeface="Mangal"/>
                        </a:rPr>
                        <a:t> </a:t>
                      </a:r>
                      <a:r>
                        <a:rPr lang="ru-RU" sz="1800" kern="100" dirty="0" smtClean="0">
                          <a:latin typeface="Times New Roman"/>
                          <a:ea typeface="Arial Unicode MS"/>
                          <a:cs typeface="Mangal"/>
                        </a:rPr>
                        <a:t>социальный </a:t>
                      </a:r>
                      <a:r>
                        <a:rPr lang="ru-RU" sz="1800" kern="100" dirty="0">
                          <a:latin typeface="Times New Roman"/>
                          <a:ea typeface="Arial Unicode MS"/>
                          <a:cs typeface="Mangal"/>
                        </a:rPr>
                        <a:t>мир</a:t>
                      </a:r>
                      <a:endParaRPr lang="ru-RU" sz="18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359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Arial Unicode MS"/>
                          <a:cs typeface="Mangal"/>
                        </a:rPr>
                        <a:t>Человек</a:t>
                      </a:r>
                      <a:endParaRPr lang="ru-RU" sz="18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/>
                          <a:ea typeface="Arial Unicode MS"/>
                          <a:cs typeface="Mangal"/>
                        </a:rPr>
                        <a:t>1</a:t>
                      </a: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/>
                          <a:ea typeface="Arial Unicode MS"/>
                          <a:cs typeface="Mangal"/>
                        </a:rPr>
                        <a:t>1</a:t>
                      </a: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359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Arial Unicode MS"/>
                          <a:cs typeface="Mangal"/>
                        </a:rPr>
                        <a:t>Адаптивная физкультура</a:t>
                      </a:r>
                      <a:endParaRPr lang="ru-RU" sz="18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359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Arial Unicode MS"/>
                          <a:cs typeface="Mangal"/>
                        </a:rPr>
                        <a:t>Музыка и движение</a:t>
                      </a:r>
                      <a:endParaRPr lang="ru-RU" sz="18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/>
                          <a:ea typeface="Arial Unicode MS"/>
                          <a:cs typeface="Mangal"/>
                        </a:rPr>
                        <a:t>2</a:t>
                      </a: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653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Arial Unicode MS"/>
                          <a:cs typeface="Mangal"/>
                        </a:rPr>
                        <a:t>Изобразительная деятельность</a:t>
                      </a:r>
                      <a:endParaRPr lang="ru-RU" sz="18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/>
                          <a:ea typeface="Arial Unicode MS"/>
                          <a:cs typeface="Mangal"/>
                        </a:rPr>
                        <a:t>3</a:t>
                      </a: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359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Arial Unicode MS"/>
                          <a:cs typeface="Mangal"/>
                        </a:rPr>
                        <a:t>Домоводство</a:t>
                      </a:r>
                      <a:endParaRPr lang="ru-RU" sz="18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359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Arial Unicode MS"/>
                          <a:cs typeface="Mangal"/>
                        </a:rPr>
                        <a:t>Профильный труд</a:t>
                      </a:r>
                      <a:endParaRPr lang="ru-RU" sz="18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752941"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 smtClean="0">
                          <a:latin typeface="+mn-lt"/>
                          <a:ea typeface="Arial Unicode MS"/>
                          <a:cs typeface="Mangal"/>
                        </a:rPr>
                        <a:t>ИТОГО                                                                                            </a:t>
                      </a:r>
                      <a:r>
                        <a:rPr lang="ru-RU" sz="1800" b="1" kern="100" dirty="0" smtClean="0">
                          <a:latin typeface="+mn-lt"/>
                          <a:ea typeface="Arial Unicode MS"/>
                          <a:cs typeface="Mangal"/>
                        </a:rPr>
                        <a:t>10</a:t>
                      </a:r>
                      <a:endParaRPr lang="ru-RU" sz="1600" kern="100" dirty="0" smtClean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68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93098"/>
            <a:ext cx="8563004" cy="7857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Пример индивидуального учебного плана (2 часть)</a:t>
            </a:r>
            <a:endParaRPr lang="ru-RU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193322"/>
              </p:ext>
            </p:extLst>
          </p:nvPr>
        </p:nvGraphicFramePr>
        <p:xfrm>
          <a:off x="1015" y="764704"/>
          <a:ext cx="9107490" cy="6093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0745"/>
                <a:gridCol w="1112522"/>
                <a:gridCol w="899557"/>
                <a:gridCol w="913604"/>
                <a:gridCol w="1280749"/>
                <a:gridCol w="1280749"/>
                <a:gridCol w="1209564"/>
              </a:tblGrid>
              <a:tr h="4459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latin typeface="Times New Roman"/>
                          <a:ea typeface="Arial Unicode MS"/>
                          <a:cs typeface="Mangal"/>
                        </a:rPr>
                        <a:t>Предмет</a:t>
                      </a:r>
                      <a:endParaRPr lang="ru-RU" sz="16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 smtClean="0">
                          <a:latin typeface="Times New Roman"/>
                          <a:ea typeface="Arial Unicode MS"/>
                          <a:cs typeface="Mangal"/>
                        </a:rPr>
                        <a:t>Групповые занятия</a:t>
                      </a:r>
                      <a:endParaRPr lang="ru-RU" sz="16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latin typeface="Times New Roman"/>
                          <a:ea typeface="Arial Unicode MS"/>
                          <a:cs typeface="Mangal"/>
                        </a:rPr>
                        <a:t>Индивидуальные занятия </a:t>
                      </a:r>
                      <a:endParaRPr lang="ru-RU" sz="16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73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latin typeface="Times New Roman"/>
                          <a:ea typeface="Arial Unicode MS"/>
                          <a:cs typeface="Mangal"/>
                        </a:rPr>
                        <a:t>учитель </a:t>
                      </a:r>
                      <a:endParaRPr lang="ru-RU" sz="16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 smtClean="0">
                          <a:latin typeface="Times New Roman"/>
                          <a:ea typeface="Arial Unicode MS"/>
                          <a:cs typeface="Mangal"/>
                        </a:rPr>
                        <a:t>учитель-</a:t>
                      </a:r>
                      <a:r>
                        <a:rPr lang="ru-RU" sz="1600" b="1" kern="100" dirty="0" err="1" smtClean="0">
                          <a:latin typeface="Times New Roman"/>
                          <a:ea typeface="Arial Unicode MS"/>
                          <a:cs typeface="Mangal"/>
                        </a:rPr>
                        <a:t>деф</a:t>
                      </a:r>
                      <a:r>
                        <a:rPr lang="ru-RU" sz="1600" b="1" kern="100" dirty="0" smtClean="0">
                          <a:latin typeface="Times New Roman"/>
                          <a:ea typeface="Arial Unicode MS"/>
                          <a:cs typeface="Mangal"/>
                        </a:rPr>
                        <a:t>-лог</a:t>
                      </a:r>
                      <a:endParaRPr lang="ru-RU" sz="16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latin typeface="Times New Roman"/>
                          <a:ea typeface="Arial Unicode MS"/>
                          <a:cs typeface="Mangal"/>
                        </a:rPr>
                        <a:t>учитель-логопед</a:t>
                      </a:r>
                      <a:endParaRPr lang="ru-RU" sz="16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latin typeface="Times New Roman"/>
                          <a:ea typeface="Arial Unicode MS"/>
                          <a:cs typeface="Mangal"/>
                        </a:rPr>
                        <a:t>учитель </a:t>
                      </a:r>
                      <a:endParaRPr lang="ru-RU" sz="1600" kern="100" dirty="0">
                        <a:latin typeface="Arial"/>
                        <a:ea typeface="Arial Unicode MS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 err="1">
                          <a:latin typeface="Times New Roman"/>
                          <a:ea typeface="Arial Unicode MS"/>
                          <a:cs typeface="Mangal"/>
                        </a:rPr>
                        <a:t>физ-ры</a:t>
                      </a:r>
                      <a:r>
                        <a:rPr lang="ru-RU" sz="1600" b="1" kern="100" dirty="0">
                          <a:latin typeface="Times New Roman"/>
                          <a:ea typeface="Arial Unicode MS"/>
                          <a:cs typeface="Mangal"/>
                        </a:rPr>
                        <a:t>/АФВ</a:t>
                      </a:r>
                      <a:endParaRPr lang="ru-RU" sz="16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latin typeface="Times New Roman"/>
                          <a:ea typeface="Arial Unicode MS"/>
                          <a:cs typeface="Mangal"/>
                        </a:rPr>
                        <a:t>учитель музыки</a:t>
                      </a:r>
                      <a:endParaRPr lang="ru-RU" sz="16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>
                    <a:solidFill>
                      <a:schemeClr val="accent1"/>
                    </a:solidFill>
                  </a:tcPr>
                </a:tc>
              </a:tr>
              <a:tr h="44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Arial Unicode MS"/>
                          <a:cs typeface="Mangal"/>
                        </a:rPr>
                        <a:t>Сенсорное развитие</a:t>
                      </a:r>
                      <a:endParaRPr lang="ru-RU" sz="18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/>
                          <a:ea typeface="Arial Unicode MS"/>
                          <a:cs typeface="Mangal"/>
                        </a:rPr>
                        <a:t>2</a:t>
                      </a: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720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/>
                          <a:ea typeface="Arial Unicode MS"/>
                          <a:cs typeface="Mangal"/>
                        </a:rPr>
                        <a:t>Предметно-практические </a:t>
                      </a:r>
                      <a:r>
                        <a:rPr lang="ru-RU" sz="1800" kern="100" dirty="0">
                          <a:latin typeface="Times New Roman"/>
                          <a:ea typeface="Arial Unicode MS"/>
                          <a:cs typeface="Mangal"/>
                        </a:rPr>
                        <a:t>действия</a:t>
                      </a:r>
                      <a:endParaRPr lang="ru-RU" sz="18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/>
                          <a:ea typeface="Arial Unicode MS"/>
                          <a:cs typeface="Mangal"/>
                        </a:rPr>
                        <a:t>2</a:t>
                      </a: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445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Arial Unicode MS"/>
                          <a:cs typeface="Mangal"/>
                        </a:rPr>
                        <a:t>Двигательное развитие</a:t>
                      </a:r>
                      <a:endParaRPr lang="ru-RU" sz="18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solidFill>
                            <a:schemeClr val="tx1"/>
                          </a:solidFill>
                          <a:latin typeface="Times New Roman"/>
                          <a:ea typeface="Arial Unicode MS"/>
                          <a:cs typeface="Mangal"/>
                        </a:rPr>
                        <a:t>2</a:t>
                      </a:r>
                      <a:endParaRPr lang="ru-RU" sz="1800" kern="10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720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Arial Unicode MS"/>
                          <a:cs typeface="Mangal"/>
                        </a:rPr>
                        <a:t>Альтернативная коммуникация</a:t>
                      </a:r>
                      <a:endParaRPr lang="ru-RU" sz="18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/>
                          <a:ea typeface="Arial Unicode MS"/>
                          <a:cs typeface="Mangal"/>
                        </a:rPr>
                        <a:t>2</a:t>
                      </a: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720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Arial Unicode MS"/>
                          <a:cs typeface="Mangal"/>
                        </a:rPr>
                        <a:t>Коррекционно-</a:t>
                      </a:r>
                      <a:r>
                        <a:rPr lang="ru-RU" sz="1800" kern="100" dirty="0" smtClean="0">
                          <a:latin typeface="Times New Roman"/>
                          <a:ea typeface="Arial Unicode MS"/>
                          <a:cs typeface="Mangal"/>
                        </a:rPr>
                        <a:t>развивающие </a:t>
                      </a:r>
                      <a:r>
                        <a:rPr lang="ru-RU" sz="1800" kern="100" dirty="0">
                          <a:latin typeface="Times New Roman"/>
                          <a:ea typeface="Arial Unicode MS"/>
                          <a:cs typeface="Mangal"/>
                        </a:rPr>
                        <a:t>занятия</a:t>
                      </a:r>
                      <a:endParaRPr lang="ru-RU" sz="18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/>
                          <a:ea typeface="Arial Unicode MS"/>
                          <a:cs typeface="Mangal"/>
                        </a:rPr>
                        <a:t>2</a:t>
                      </a: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4377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>
                          <a:latin typeface="Times New Roman"/>
                          <a:ea typeface="Arial Unicode MS"/>
                          <a:cs typeface="Mangal"/>
                        </a:rPr>
                        <a:t>Всего</a:t>
                      </a:r>
                      <a:endParaRPr lang="ru-RU" sz="18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 smtClean="0">
                          <a:latin typeface="Times New Roman"/>
                          <a:ea typeface="Arial Unicode MS"/>
                          <a:cs typeface="Mangal"/>
                        </a:rPr>
                        <a:t>10</a:t>
                      </a:r>
                      <a:endParaRPr lang="ru-RU" sz="1800" b="1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720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latin typeface="Times New Roman"/>
                          <a:ea typeface="Arial Unicode MS"/>
                          <a:cs typeface="Mangal"/>
                        </a:rPr>
                        <a:t>Внеурочная деятельность</a:t>
                      </a:r>
                      <a:endParaRPr lang="ru-RU" sz="18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 smtClean="0">
                          <a:latin typeface="Times New Roman"/>
                          <a:ea typeface="Arial Unicode MS"/>
                          <a:cs typeface="Times New Roman"/>
                        </a:rPr>
                        <a:t>5</a:t>
                      </a:r>
                      <a:endParaRPr lang="ru-RU" sz="1800" kern="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00" dirty="0">
                        <a:latin typeface="Times New Roman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</a:tr>
              <a:tr h="5466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00" dirty="0" smtClean="0">
                          <a:latin typeface="Times New Roman"/>
                          <a:ea typeface="Arial Unicode MS"/>
                          <a:cs typeface="Mangal"/>
                        </a:rPr>
                        <a:t>ИТОГО</a:t>
                      </a:r>
                      <a:endParaRPr lang="ru-RU" sz="1800" kern="100" dirty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00" dirty="0" smtClean="0">
                          <a:latin typeface="+mn-lt"/>
                          <a:ea typeface="Arial Unicode MS"/>
                          <a:cs typeface="Mangal"/>
                        </a:rPr>
                        <a:t>25</a:t>
                      </a:r>
                      <a:endParaRPr lang="ru-RU" sz="1800" kern="100" dirty="0" smtClean="0">
                        <a:latin typeface="Arial"/>
                        <a:ea typeface="Arial Unicode MS"/>
                        <a:cs typeface="Mangal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7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62646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Максимально допустимая недельная нагрузка обучающегося (1 год обучения)  - 21 час</a:t>
            </a:r>
          </a:p>
          <a:p>
            <a:r>
              <a:rPr lang="ru-RU" sz="2400" dirty="0"/>
              <a:t>Из </a:t>
            </a:r>
            <a:r>
              <a:rPr lang="ru-RU" sz="2400" dirty="0" smtClean="0"/>
              <a:t>(СанПиН п.8.3): </a:t>
            </a:r>
            <a:r>
              <a:rPr lang="ru-RU" sz="2400" dirty="0"/>
              <a:t>«</a:t>
            </a:r>
            <a:r>
              <a:rPr lang="ru-RU" sz="2400" i="1" dirty="0"/>
              <a:t>Внеурочная деятельность формируется из часов, необходимых для обеспечения индивидуальных потребностей обучающихся с </a:t>
            </a:r>
            <a:r>
              <a:rPr lang="ru-RU" sz="2400" i="1" dirty="0" err="1"/>
              <a:t>ОВЗ</a:t>
            </a:r>
            <a:r>
              <a:rPr lang="ru-RU" sz="2400" i="1" dirty="0"/>
              <a:t> и </a:t>
            </a:r>
            <a:r>
              <a:rPr lang="ru-RU" sz="2400" b="1" i="1" dirty="0"/>
              <a:t>в сумме составляет 10 часов в неделю</a:t>
            </a:r>
            <a:r>
              <a:rPr lang="ru-RU" sz="2400" i="1" dirty="0"/>
              <a:t> на каждый класс, из которых </a:t>
            </a:r>
            <a:r>
              <a:rPr lang="ru-RU" sz="2400" b="1" i="1" dirty="0"/>
              <a:t>не менее 5 часов</a:t>
            </a:r>
            <a:r>
              <a:rPr lang="ru-RU" sz="2400" i="1" dirty="0"/>
              <a:t> предусматривается на реализацию </a:t>
            </a:r>
            <a:r>
              <a:rPr lang="ru-RU" sz="2400" b="1" i="1" dirty="0"/>
              <a:t>обязательных занятий коррекционной </a:t>
            </a:r>
            <a:r>
              <a:rPr lang="ru-RU" sz="2400" b="1" i="1" dirty="0" smtClean="0"/>
              <a:t>направленности</a:t>
            </a:r>
            <a:r>
              <a:rPr lang="ru-RU" sz="2400" i="1" dirty="0" smtClean="0"/>
              <a:t>, </a:t>
            </a:r>
            <a:r>
              <a:rPr lang="ru-RU" sz="2400" b="1" i="1" dirty="0" smtClean="0"/>
              <a:t>остальные</a:t>
            </a:r>
            <a:r>
              <a:rPr lang="ru-RU" sz="2400" i="1" dirty="0" smtClean="0"/>
              <a:t> – на развивающую область…»</a:t>
            </a:r>
            <a:r>
              <a:rPr lang="ru-RU" sz="2400" dirty="0" smtClean="0"/>
              <a:t> </a:t>
            </a:r>
          </a:p>
          <a:p>
            <a:pPr marL="137160" indent="0">
              <a:buNone/>
            </a:pPr>
            <a:r>
              <a:rPr lang="ru-RU" sz="2400" dirty="0" smtClean="0"/>
              <a:t>Привести СанПиН в соответствие в требованиями </a:t>
            </a:r>
            <a:r>
              <a:rPr lang="ru-RU" sz="2400" dirty="0" err="1" smtClean="0"/>
              <a:t>ФГОС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урочная деятельность – </a:t>
            </a:r>
            <a:r>
              <a:rPr lang="ru-RU" sz="2400" dirty="0"/>
              <a:t>занятия, проводимые в первой и второй </a:t>
            </a:r>
            <a:r>
              <a:rPr lang="ru-RU" sz="2400" dirty="0" smtClean="0"/>
              <a:t>половине дня (</a:t>
            </a:r>
            <a:r>
              <a:rPr lang="ru-RU" sz="2400" dirty="0"/>
              <a:t>единая учебная нагрузка) </a:t>
            </a:r>
            <a:endParaRPr lang="ru-RU" sz="2400" dirty="0"/>
          </a:p>
          <a:p>
            <a:r>
              <a:rPr lang="ru-RU" sz="2400" dirty="0" smtClean="0"/>
              <a:t>внеурочная </a:t>
            </a:r>
            <a:r>
              <a:rPr lang="ru-RU" sz="2400" dirty="0"/>
              <a:t>деятельность – форма организации свободного времени </a:t>
            </a:r>
            <a:r>
              <a:rPr lang="ru-RU" sz="2400" dirty="0" smtClean="0"/>
              <a:t>обучающегося.</a:t>
            </a:r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40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7504" y="125760"/>
            <a:ext cx="8928992" cy="71095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800000"/>
                </a:solidFill>
              </a:rPr>
              <a:t>Создание классов обучающихся</a:t>
            </a:r>
            <a:endParaRPr lang="ru-RU" sz="4000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301208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3200" dirty="0" smtClean="0"/>
              <a:t>1) Создавать классы можно как в обычных, так и в специальных образовательных организациях;</a:t>
            </a:r>
          </a:p>
          <a:p>
            <a:pPr marL="137160" indent="0">
              <a:buNone/>
            </a:pPr>
            <a:r>
              <a:rPr lang="ru-RU" sz="3200" dirty="0" smtClean="0"/>
              <a:t>2) Формировать классы из тех обучающихся, на которых рассчитан 2-й вариант АООП;</a:t>
            </a:r>
          </a:p>
          <a:p>
            <a:pPr marL="137160" indent="0">
              <a:buNone/>
            </a:pPr>
            <a:r>
              <a:rPr lang="ru-RU" sz="3200" dirty="0"/>
              <a:t>3</a:t>
            </a:r>
            <a:r>
              <a:rPr lang="ru-RU" sz="3200" dirty="0" smtClean="0"/>
              <a:t>) </a:t>
            </a:r>
            <a:r>
              <a:rPr lang="ru-RU" sz="3200" dirty="0"/>
              <a:t>Допускать </a:t>
            </a:r>
            <a:r>
              <a:rPr lang="ru-RU" sz="3200" b="1" i="1" dirty="0"/>
              <a:t>объединение классов </a:t>
            </a:r>
            <a:r>
              <a:rPr lang="ru-RU" sz="3200" dirty="0"/>
              <a:t>(2 класса в одном помещении) и </a:t>
            </a:r>
            <a:r>
              <a:rPr lang="ru-RU" sz="3200" b="1" i="1" dirty="0"/>
              <a:t>разновозрастной состав</a:t>
            </a:r>
            <a:r>
              <a:rPr lang="ru-RU" sz="3200" dirty="0"/>
              <a:t> детей в них (ступени, классы-комплекты);</a:t>
            </a:r>
          </a:p>
          <a:p>
            <a:pPr marL="137160" indent="0">
              <a:buNone/>
            </a:pPr>
            <a:r>
              <a:rPr lang="ru-RU" sz="3200" dirty="0" smtClean="0"/>
              <a:t>4) </a:t>
            </a:r>
            <a:r>
              <a:rPr lang="ru-RU" sz="3200" dirty="0" smtClean="0"/>
              <a:t>При </a:t>
            </a:r>
            <a:r>
              <a:rPr lang="ru-RU" sz="3200" dirty="0"/>
              <a:t>комплектации классов обеспечивать смешанный состав класса, включающий </a:t>
            </a:r>
            <a:r>
              <a:rPr lang="ru-RU" sz="3200" b="1" i="1" dirty="0"/>
              <a:t>детей разных типологических групп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6415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ICT19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95" t="11173" r="11314" b="16463"/>
          <a:stretch/>
        </p:blipFill>
        <p:spPr bwMode="auto">
          <a:xfrm>
            <a:off x="7132099" y="2126625"/>
            <a:ext cx="2011902" cy="27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PB020161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" t="14584" r="20266" b="11806"/>
          <a:stretch/>
        </p:blipFill>
        <p:spPr>
          <a:xfrm>
            <a:off x="5756137" y="4149080"/>
            <a:ext cx="2200239" cy="2708920"/>
          </a:xfrm>
        </p:spPr>
      </p:pic>
      <p:sp>
        <p:nvSpPr>
          <p:cNvPr id="15364" name="Rectangle 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250825" y="115888"/>
            <a:ext cx="7772400" cy="431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>
                <a:solidFill>
                  <a:schemeClr val="accent2"/>
                </a:solidFill>
                <a:effectLst/>
              </a:rPr>
              <a:t>Типологические особенности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0" y="836613"/>
            <a:ext cx="5724525" cy="56896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Symbol" charset="0"/>
              <a:buNone/>
            </a:pPr>
            <a:r>
              <a:rPr lang="ru-RU" sz="2400" dirty="0">
                <a:effectLst/>
                <a:latin typeface="Arial"/>
                <a:cs typeface="Arial"/>
              </a:rPr>
              <a:t>1. </a:t>
            </a:r>
            <a:r>
              <a:rPr lang="ru-RU" sz="2400" dirty="0"/>
              <a:t>20 – 25% </a:t>
            </a:r>
            <a:r>
              <a:rPr lang="ru-RU" sz="2400" dirty="0" smtClean="0">
                <a:effectLst/>
                <a:latin typeface="Arial"/>
                <a:cs typeface="Arial"/>
              </a:rPr>
              <a:t>дети </a:t>
            </a:r>
            <a:r>
              <a:rPr lang="ru-RU" sz="2400" dirty="0">
                <a:effectLst/>
                <a:latin typeface="Arial"/>
                <a:cs typeface="Arial"/>
              </a:rPr>
              <a:t>с тяжёлыми нарушениями опорно-двигательного аппарата (самостоятельно не передвигающиеся); </a:t>
            </a:r>
          </a:p>
          <a:p>
            <a:pPr marL="457200" indent="-457200">
              <a:buFont typeface="Symbol" charset="0"/>
              <a:buNone/>
            </a:pPr>
            <a:endParaRPr lang="ru-RU" sz="2400" dirty="0">
              <a:effectLst/>
              <a:latin typeface="Arial"/>
              <a:cs typeface="Arial"/>
            </a:endParaRPr>
          </a:p>
          <a:p>
            <a:pPr marL="457200" indent="-457200">
              <a:buFont typeface="Symbol" charset="0"/>
              <a:buNone/>
            </a:pPr>
            <a:r>
              <a:rPr lang="ru-RU" sz="2400" dirty="0">
                <a:effectLst/>
                <a:latin typeface="Arial"/>
                <a:cs typeface="Arial"/>
              </a:rPr>
              <a:t>2. </a:t>
            </a:r>
            <a:r>
              <a:rPr lang="ru-RU" sz="2400" dirty="0"/>
              <a:t>20 – 25% </a:t>
            </a:r>
            <a:r>
              <a:rPr lang="ru-RU" sz="2400" dirty="0" smtClean="0">
                <a:effectLst/>
                <a:latin typeface="Arial"/>
                <a:cs typeface="Arial"/>
              </a:rPr>
              <a:t>дети </a:t>
            </a:r>
            <a:r>
              <a:rPr lang="ru-RU" sz="2400" dirty="0">
                <a:effectLst/>
                <a:latin typeface="Arial"/>
                <a:cs typeface="Arial"/>
              </a:rPr>
              <a:t>с расстройствами аутистического спектра, тяжёлыми нарушениями эмоционально-волевой сферы и поведения; </a:t>
            </a:r>
          </a:p>
          <a:p>
            <a:pPr marL="457200" indent="-457200">
              <a:buFont typeface="Symbol" charset="0"/>
              <a:buChar char="¨"/>
            </a:pPr>
            <a:endParaRPr lang="ru-RU" sz="2400" dirty="0">
              <a:effectLst/>
              <a:latin typeface="Arial"/>
              <a:cs typeface="Arial"/>
            </a:endParaRPr>
          </a:p>
          <a:p>
            <a:pPr marL="457200" indent="-457200">
              <a:buFont typeface="Symbol" charset="0"/>
              <a:buNone/>
            </a:pPr>
            <a:r>
              <a:rPr lang="ru-RU" sz="2400" dirty="0">
                <a:effectLst/>
                <a:latin typeface="Arial"/>
                <a:cs typeface="Arial"/>
              </a:rPr>
              <a:t>3. </a:t>
            </a:r>
            <a:r>
              <a:rPr lang="ru-RU" sz="2400" dirty="0"/>
              <a:t>50 – 60</a:t>
            </a:r>
            <a:r>
              <a:rPr lang="ru-RU" sz="2400" dirty="0" smtClean="0"/>
              <a:t>% -</a:t>
            </a:r>
            <a:r>
              <a:rPr lang="ru-RU" sz="2400" dirty="0" smtClean="0">
                <a:effectLst/>
                <a:latin typeface="Arial"/>
                <a:cs typeface="Arial"/>
              </a:rPr>
              <a:t> </a:t>
            </a:r>
            <a:r>
              <a:rPr lang="ru-RU" sz="2400" dirty="0">
                <a:effectLst/>
                <a:latin typeface="Arial"/>
                <a:cs typeface="Arial"/>
              </a:rPr>
              <a:t>дети с сочетанными нарушениями, но в менее выраженной степени, чем у детей, отнесённых к первой и второй группам. </a:t>
            </a:r>
          </a:p>
        </p:txBody>
      </p:sp>
      <p:pic>
        <p:nvPicPr>
          <p:cNvPr id="35846" name="Picture 6" descr="DSC0008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7862" y="668370"/>
            <a:ext cx="2016465" cy="2688621"/>
          </a:xfrm>
        </p:spPr>
      </p:pic>
    </p:spTree>
    <p:extLst>
      <p:ext uri="{BB962C8B-B14F-4D97-AF65-F5344CB8AC3E}">
        <p14:creationId xmlns:p14="http://schemas.microsoft.com/office/powerpoint/2010/main" val="347542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395536" y="5157192"/>
            <a:ext cx="1656184" cy="15841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95536" y="3501008"/>
            <a:ext cx="1656184" cy="15841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63888" y="5661248"/>
            <a:ext cx="4968552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3429000"/>
            <a:ext cx="4968552" cy="19442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836712"/>
            <a:ext cx="4968552" cy="2304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07504" y="908720"/>
            <a:ext cx="2304256" cy="22322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8928992" cy="7780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800000"/>
                </a:solidFill>
              </a:rPr>
              <a:t>Формирование группы обучающихся</a:t>
            </a:r>
            <a:endParaRPr lang="ru-RU" sz="3600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40160"/>
            <a:ext cx="1882552" cy="525780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 smtClean="0"/>
              <a:t>СИПР 1,</a:t>
            </a:r>
          </a:p>
          <a:p>
            <a:pPr marL="137160" indent="0">
              <a:buNone/>
            </a:pPr>
            <a:r>
              <a:rPr lang="ru-RU" dirty="0"/>
              <a:t>СИПР </a:t>
            </a:r>
            <a:r>
              <a:rPr lang="ru-RU" dirty="0" smtClean="0"/>
              <a:t>2,</a:t>
            </a:r>
            <a:endParaRPr lang="ru-RU" dirty="0"/>
          </a:p>
          <a:p>
            <a:pPr marL="137160" indent="0">
              <a:buNone/>
            </a:pPr>
            <a:r>
              <a:rPr lang="ru-RU" dirty="0"/>
              <a:t>СИПР </a:t>
            </a:r>
            <a:r>
              <a:rPr lang="ru-RU" dirty="0" smtClean="0"/>
              <a:t>3,</a:t>
            </a: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СИПР 4</a:t>
            </a: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sz="1300" dirty="0" smtClean="0"/>
          </a:p>
          <a:p>
            <a:pPr marL="137160" indent="0">
              <a:buNone/>
            </a:pPr>
            <a:r>
              <a:rPr lang="ru-RU" dirty="0" smtClean="0"/>
              <a:t>СИПР 5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980728"/>
            <a:ext cx="4977958" cy="2230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36518" indent="0" fontAlgn="t">
              <a:lnSpc>
                <a:spcPct val="90000"/>
              </a:lnSpc>
              <a:buNone/>
              <a:defRPr/>
            </a:pPr>
            <a:r>
              <a:rPr lang="ru-RU" sz="2200" dirty="0"/>
              <a:t>1. Речь и альтернативная коммуникация</a:t>
            </a:r>
          </a:p>
          <a:p>
            <a:pPr marL="136518" indent="0" fontAlgn="t">
              <a:lnSpc>
                <a:spcPct val="90000"/>
              </a:lnSpc>
              <a:buNone/>
              <a:defRPr/>
            </a:pPr>
            <a:r>
              <a:rPr lang="ru-RU" sz="2200" dirty="0"/>
              <a:t>2. Математические представления</a:t>
            </a:r>
          </a:p>
          <a:p>
            <a:pPr marL="136518" indent="0" fontAlgn="t">
              <a:lnSpc>
                <a:spcPct val="90000"/>
              </a:lnSpc>
              <a:buNone/>
              <a:defRPr/>
            </a:pPr>
            <a:r>
              <a:rPr lang="ru-RU" sz="2200" dirty="0"/>
              <a:t>3. Окружающий природный мир</a:t>
            </a:r>
          </a:p>
          <a:p>
            <a:pPr marL="136518" indent="0" fontAlgn="t">
              <a:lnSpc>
                <a:spcPct val="90000"/>
              </a:lnSpc>
              <a:buNone/>
              <a:defRPr/>
            </a:pPr>
            <a:r>
              <a:rPr lang="ru-RU" sz="2200" dirty="0"/>
              <a:t>4. Человек</a:t>
            </a:r>
          </a:p>
          <a:p>
            <a:pPr marL="136518" indent="0" fontAlgn="t">
              <a:lnSpc>
                <a:spcPct val="90000"/>
              </a:lnSpc>
              <a:buNone/>
              <a:defRPr/>
            </a:pPr>
            <a:r>
              <a:rPr lang="ru-RU" sz="2200" dirty="0"/>
              <a:t>5. Домоводство</a:t>
            </a:r>
          </a:p>
          <a:p>
            <a:pPr marL="136518" indent="0" fontAlgn="t">
              <a:lnSpc>
                <a:spcPct val="90000"/>
              </a:lnSpc>
              <a:buNone/>
              <a:defRPr/>
            </a:pPr>
            <a:r>
              <a:rPr lang="ru-RU" sz="2200" dirty="0"/>
              <a:t>6. Окружающий социальный </a:t>
            </a:r>
            <a:r>
              <a:rPr lang="ru-RU" sz="2200" dirty="0" smtClean="0"/>
              <a:t>мир</a:t>
            </a:r>
          </a:p>
          <a:p>
            <a:pPr marL="136518" indent="0" fontAlgn="t">
              <a:lnSpc>
                <a:spcPct val="90000"/>
              </a:lnSpc>
              <a:buNone/>
              <a:defRPr/>
            </a:pPr>
            <a:r>
              <a:rPr lang="ru-RU" sz="2200" dirty="0" smtClean="0"/>
              <a:t>7. Коррекционные курсы</a:t>
            </a:r>
            <a:endParaRPr lang="ru-RU" sz="22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627784" y="1916832"/>
            <a:ext cx="792088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3564448"/>
            <a:ext cx="4572000" cy="19261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8775" indent="-223838" fontAlgn="t">
              <a:lnSpc>
                <a:spcPct val="90000"/>
              </a:lnSpc>
              <a:buAutoNum type="arabicPeriod"/>
              <a:defRPr/>
            </a:pPr>
            <a:r>
              <a:rPr lang="ru-RU" sz="2200" dirty="0" smtClean="0">
                <a:solidFill>
                  <a:srgbClr val="000000"/>
                </a:solidFill>
              </a:rPr>
              <a:t>Человек</a:t>
            </a:r>
            <a:endParaRPr lang="ru-RU" sz="2200" dirty="0">
              <a:solidFill>
                <a:srgbClr val="000000"/>
              </a:solidFill>
            </a:endParaRPr>
          </a:p>
          <a:p>
            <a:pPr marL="358775" indent="-223838" fontAlgn="t">
              <a:lnSpc>
                <a:spcPct val="90000"/>
              </a:lnSpc>
              <a:buAutoNum type="arabicPeriod"/>
              <a:defRPr/>
            </a:pPr>
            <a:r>
              <a:rPr lang="ru-RU" sz="2200" dirty="0" smtClean="0">
                <a:solidFill>
                  <a:srgbClr val="000000"/>
                </a:solidFill>
              </a:rPr>
              <a:t>Домоводство</a:t>
            </a:r>
            <a:endParaRPr lang="ru-RU" sz="2200" dirty="0">
              <a:solidFill>
                <a:srgbClr val="000000"/>
              </a:solidFill>
            </a:endParaRPr>
          </a:p>
          <a:p>
            <a:pPr marL="136518" indent="0" fontAlgn="t">
              <a:lnSpc>
                <a:spcPct val="90000"/>
              </a:lnSpc>
              <a:buNone/>
              <a:defRPr/>
            </a:pPr>
            <a:r>
              <a:rPr lang="ru-RU" sz="2200" dirty="0">
                <a:solidFill>
                  <a:srgbClr val="000000"/>
                </a:solidFill>
              </a:rPr>
              <a:t>3</a:t>
            </a:r>
            <a:r>
              <a:rPr lang="ru-RU" sz="2200" dirty="0" smtClean="0">
                <a:solidFill>
                  <a:srgbClr val="000000"/>
                </a:solidFill>
              </a:rPr>
              <a:t>. </a:t>
            </a:r>
            <a:r>
              <a:rPr lang="ru-RU" sz="2200" dirty="0">
                <a:solidFill>
                  <a:srgbClr val="000000"/>
                </a:solidFill>
              </a:rPr>
              <a:t>Музыка и движение</a:t>
            </a:r>
          </a:p>
          <a:p>
            <a:pPr marL="136518" indent="0" fontAlgn="t">
              <a:lnSpc>
                <a:spcPct val="90000"/>
              </a:lnSpc>
              <a:buNone/>
              <a:defRPr/>
            </a:pPr>
            <a:r>
              <a:rPr lang="ru-RU" sz="2200" dirty="0" smtClean="0">
                <a:solidFill>
                  <a:srgbClr val="000000"/>
                </a:solidFill>
              </a:rPr>
              <a:t>4. </a:t>
            </a:r>
            <a:r>
              <a:rPr lang="ru-RU" sz="2200" dirty="0">
                <a:solidFill>
                  <a:srgbClr val="000000"/>
                </a:solidFill>
              </a:rPr>
              <a:t>Изобразительная деятельность</a:t>
            </a:r>
          </a:p>
          <a:p>
            <a:pPr marL="136518" indent="0" fontAlgn="t">
              <a:lnSpc>
                <a:spcPct val="90000"/>
              </a:lnSpc>
              <a:buNone/>
              <a:defRPr/>
            </a:pPr>
            <a:r>
              <a:rPr lang="ru-RU" sz="2200" dirty="0" smtClean="0">
                <a:solidFill>
                  <a:srgbClr val="000000"/>
                </a:solidFill>
              </a:rPr>
              <a:t>5. </a:t>
            </a:r>
            <a:r>
              <a:rPr lang="ru-RU" sz="2200" dirty="0">
                <a:solidFill>
                  <a:srgbClr val="000000"/>
                </a:solidFill>
              </a:rPr>
              <a:t>Адаптивная </a:t>
            </a:r>
            <a:r>
              <a:rPr lang="ru-RU" sz="2200" dirty="0" smtClean="0">
                <a:solidFill>
                  <a:srgbClr val="000000"/>
                </a:solidFill>
              </a:rPr>
              <a:t>физкультура</a:t>
            </a:r>
          </a:p>
          <a:p>
            <a:pPr marL="136518" indent="0" fontAlgn="t">
              <a:lnSpc>
                <a:spcPct val="90000"/>
              </a:lnSpc>
              <a:buNone/>
              <a:defRPr/>
            </a:pPr>
            <a:r>
              <a:rPr lang="ru-RU" sz="2200" dirty="0" smtClean="0">
                <a:solidFill>
                  <a:srgbClr val="000000"/>
                </a:solidFill>
              </a:rPr>
              <a:t>6. Коррекционные курсы</a:t>
            </a:r>
            <a:endParaRPr lang="ru-RU" sz="22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5733256"/>
            <a:ext cx="2904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Коррекционные курсы</a:t>
            </a:r>
            <a:endParaRPr lang="ru-RU" sz="22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2627784" y="4149080"/>
            <a:ext cx="792088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627784" y="5805264"/>
            <a:ext cx="792088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0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1" grpId="0" animBg="1"/>
      <p:bldP spid="9" grpId="0" animBg="1"/>
      <p:bldP spid="7" grpId="0" animBg="1"/>
      <p:bldP spid="4" grpId="0" animBg="1"/>
      <p:bldP spid="5" grpId="0"/>
      <p:bldP spid="6" grpId="0" animBg="1"/>
      <p:bldP spid="8" grpId="0"/>
      <p:bldP spid="10" grpId="0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800000"/>
                </a:solidFill>
                <a:latin typeface="+mn-lt"/>
              </a:rPr>
              <a:t>Схема возможной организации образовательного процесса в ситуации объединения 2-х классов</a:t>
            </a:r>
            <a:endParaRPr lang="ru-RU" sz="2800" dirty="0">
              <a:solidFill>
                <a:srgbClr val="800000"/>
              </a:solidFill>
              <a:latin typeface="+mn-lt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501422"/>
              </p:ext>
            </p:extLst>
          </p:nvPr>
        </p:nvGraphicFramePr>
        <p:xfrm>
          <a:off x="107504" y="1196752"/>
          <a:ext cx="903649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3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6048712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2400" dirty="0" smtClean="0"/>
              <a:t>Письмо </a:t>
            </a:r>
            <a:r>
              <a:rPr lang="ru-RU" sz="2400" dirty="0" err="1" smtClean="0"/>
              <a:t>Минобрнауки</a:t>
            </a:r>
            <a:r>
              <a:rPr lang="ru-RU" sz="2400" dirty="0" smtClean="0"/>
              <a:t> России от 28.10.2015</a:t>
            </a:r>
          </a:p>
          <a:p>
            <a:pPr marL="137160" indent="0" algn="ctr">
              <a:buNone/>
            </a:pPr>
            <a:r>
              <a:rPr lang="ru-RU" sz="2400" dirty="0"/>
              <a:t>о</a:t>
            </a:r>
            <a:r>
              <a:rPr lang="ru-RU" sz="2400" dirty="0" smtClean="0"/>
              <a:t> рабочих программах и коррекционных курсах</a:t>
            </a:r>
          </a:p>
          <a:p>
            <a:endParaRPr lang="ru-RU" sz="2400" dirty="0"/>
          </a:p>
          <a:p>
            <a:endParaRPr lang="ru-RU" sz="2400" dirty="0" smtClean="0"/>
          </a:p>
          <a:p>
            <a:pPr marL="137160" indent="0">
              <a:buNone/>
            </a:pPr>
            <a:r>
              <a:rPr lang="ru-RU" sz="2400" dirty="0" smtClean="0"/>
              <a:t>«Основными элементами рабочей программы учебного предмета, курса являются:</a:t>
            </a:r>
          </a:p>
          <a:p>
            <a:r>
              <a:rPr lang="ru-RU" sz="2400" dirty="0" smtClean="0"/>
              <a:t>Планируемые результаты освоения конкретного учебного предмета и коррекционного курса»;</a:t>
            </a:r>
          </a:p>
          <a:p>
            <a:r>
              <a:rPr lang="ru-RU" sz="2400" dirty="0" smtClean="0"/>
              <a:t>Содержание учебного предмета, курса с указанием форм организации учебных занятий, основных видов деятельности;</a:t>
            </a:r>
          </a:p>
          <a:p>
            <a:r>
              <a:rPr lang="ru-RU" sz="2400" dirty="0" smtClean="0"/>
              <a:t>Календарно-тематическое планирование с указанием количества часов, отводимых на освоение каждой темы.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0316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Приказы Минобрнауки России</a:t>
            </a:r>
            <a:br>
              <a:rPr lang="ru-RU" dirty="0" smtClean="0">
                <a:solidFill>
                  <a:srgbClr val="800000"/>
                </a:solidFill>
              </a:rPr>
            </a:br>
            <a:r>
              <a:rPr lang="ru-RU" dirty="0" smtClean="0">
                <a:solidFill>
                  <a:srgbClr val="800000"/>
                </a:solidFill>
              </a:rPr>
              <a:t>от 19.12.2014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№ 1598 «Об утверждении федерального государственного образовательного стандарта </a:t>
            </a:r>
            <a:r>
              <a:rPr lang="ru-RU" u="sng" dirty="0" smtClean="0"/>
              <a:t>начального общего образования обучающихся с ограниченными возможностями здоровья</a:t>
            </a:r>
            <a:r>
              <a:rPr lang="ru-RU" dirty="0" smtClean="0"/>
              <a:t>»;</a:t>
            </a:r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№ 1599 «Об </a:t>
            </a:r>
            <a:r>
              <a:rPr lang="ru-RU" dirty="0"/>
              <a:t>утверждении федерального государственного </a:t>
            </a:r>
            <a:r>
              <a:rPr lang="ru-RU" dirty="0" smtClean="0"/>
              <a:t>образовательного</a:t>
            </a:r>
            <a:r>
              <a:rPr lang="ru-RU" dirty="0"/>
              <a:t> </a:t>
            </a:r>
            <a:r>
              <a:rPr lang="ru-RU" dirty="0" smtClean="0"/>
              <a:t>стандарта </a:t>
            </a:r>
            <a:r>
              <a:rPr lang="ru-RU" u="sng" dirty="0"/>
              <a:t>образования обучающихся с умственной отсталостью (интеллектуальными нарушениями</a:t>
            </a:r>
            <a:r>
              <a:rPr lang="ru-RU" dirty="0" smtClean="0"/>
              <a:t>)» </a:t>
            </a:r>
            <a:endParaRPr lang="ru-RU" dirty="0"/>
          </a:p>
          <a:p>
            <a:pPr marL="65151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2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800000"/>
                </a:solidFill>
              </a:rPr>
              <a:t>Спасибо за внимание!</a:t>
            </a:r>
            <a:r>
              <a:rPr lang="ru-RU" dirty="0">
                <a:solidFill>
                  <a:srgbClr val="8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83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800000"/>
                </a:solidFill>
              </a:rPr>
              <a:t>ФГОС п.2.3.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32859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200" dirty="0" smtClean="0"/>
              <a:t>«Для </a:t>
            </a:r>
            <a:r>
              <a:rPr lang="ru-RU" sz="3200" dirty="0"/>
              <a:t>обучающихся </a:t>
            </a:r>
            <a:r>
              <a:rPr lang="ru-RU" sz="3200" u="sng" dirty="0"/>
              <a:t>с умеренной, тяжелой или глубокой умственной отсталостью, с тяжелыми и множественными нарушениями развития </a:t>
            </a:r>
            <a:r>
              <a:rPr lang="ru-RU" sz="3200" dirty="0"/>
              <a:t>на основе требований Стандарта и АООП </a:t>
            </a:r>
            <a:r>
              <a:rPr lang="ru-RU" sz="3200" b="1" dirty="0"/>
              <a:t>организация разрабатывает специальную индивидуальную программу развития </a:t>
            </a:r>
            <a:r>
              <a:rPr lang="ru-RU" sz="3200" dirty="0"/>
              <a:t>(далее ― СИПР), учитывающую специфические образовательные потребности </a:t>
            </a:r>
            <a:r>
              <a:rPr lang="ru-RU" sz="3200" dirty="0" smtClean="0"/>
              <a:t>обучающихся».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598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ФГОС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597666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dirty="0"/>
              <a:t>I.9 Стандарт направлен на обеспечение: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максимального </a:t>
            </a:r>
            <a:r>
              <a:rPr lang="ru-RU" dirty="0"/>
              <a:t>расширения </a:t>
            </a:r>
            <a:r>
              <a:rPr lang="ru-RU" b="1" dirty="0"/>
              <a:t>доступа</a:t>
            </a:r>
            <a:r>
              <a:rPr lang="ru-RU" dirty="0"/>
              <a:t> </a:t>
            </a:r>
            <a:r>
              <a:rPr lang="ru-RU" dirty="0" smtClean="0"/>
              <a:t>обучающихся с умственной </a:t>
            </a:r>
            <a:r>
              <a:rPr lang="ru-RU" dirty="0"/>
              <a:t>отсталостью (интеллектуальными нарушениями) </a:t>
            </a:r>
            <a:r>
              <a:rPr lang="ru-RU" b="1" dirty="0"/>
              <a:t>к образованию</a:t>
            </a:r>
            <a:r>
              <a:rPr lang="ru-RU" dirty="0"/>
              <a:t>, </a:t>
            </a:r>
            <a:r>
              <a:rPr lang="ru-RU" b="1" dirty="0"/>
              <a:t>отвечающему их возможностям и особым образовательным потребностям</a:t>
            </a:r>
            <a:r>
              <a:rPr lang="ru-RU" dirty="0" smtClean="0"/>
              <a:t>;</a:t>
            </a:r>
            <a:r>
              <a:rPr lang="en-US" dirty="0" smtClean="0"/>
              <a:t> …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I.12 Стандарт направлен на решение следующих </a:t>
            </a:r>
            <a:r>
              <a:rPr lang="ru-RU" dirty="0" smtClean="0"/>
              <a:t>задач: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обеспечение вариативности и разнообразия содержания </a:t>
            </a:r>
            <a:r>
              <a:rPr lang="ru-RU" dirty="0"/>
              <a:t>АООП образования и организационных форм получения образования </a:t>
            </a:r>
            <a:r>
              <a:rPr lang="ru-RU" dirty="0" smtClean="0"/>
              <a:t>обучающимися с умственной отсталостью (интеллектуальными нарушениями) </a:t>
            </a:r>
            <a:r>
              <a:rPr lang="ru-RU" b="1" dirty="0" smtClean="0"/>
              <a:t>с </a:t>
            </a:r>
            <a:r>
              <a:rPr lang="ru-RU" b="1" dirty="0"/>
              <a:t>учетом их образовательных потребностей, способностей и состояния здоровья, типологических и индивидуальных </a:t>
            </a:r>
            <a:r>
              <a:rPr lang="ru-RU" b="1" dirty="0" smtClean="0"/>
              <a:t>особенностей</a:t>
            </a:r>
            <a:r>
              <a:rPr lang="ru-RU" dirty="0" smtClean="0"/>
              <a:t>…</a:t>
            </a:r>
            <a:endParaRPr lang="ru-RU" b="1" dirty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37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507288" cy="1143000"/>
          </a:xfrm>
        </p:spPr>
        <p:txBody>
          <a:bodyPr>
            <a:noAutofit/>
          </a:bodyPr>
          <a:lstStyle/>
          <a:p>
            <a:pPr marL="137160"/>
            <a:r>
              <a:rPr lang="ru-RU" sz="2800" dirty="0">
                <a:solidFill>
                  <a:srgbClr val="800000"/>
                </a:solidFill>
              </a:rPr>
              <a:t>Специальная индивидуальная </a:t>
            </a:r>
            <a:br>
              <a:rPr lang="ru-RU" sz="2800" dirty="0">
                <a:solidFill>
                  <a:srgbClr val="800000"/>
                </a:solidFill>
              </a:rPr>
            </a:br>
            <a:r>
              <a:rPr lang="ru-RU" sz="2800" dirty="0">
                <a:solidFill>
                  <a:srgbClr val="800000"/>
                </a:solidFill>
              </a:rPr>
              <a:t>программа развития (СИПР</a:t>
            </a:r>
            <a:r>
              <a:rPr lang="ru-RU" sz="2800" dirty="0" smtClean="0">
                <a:solidFill>
                  <a:srgbClr val="800000"/>
                </a:solidFill>
              </a:rPr>
              <a:t>)</a:t>
            </a:r>
            <a:endParaRPr lang="ru-RU" sz="2800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77272"/>
          </a:xfrm>
        </p:spPr>
        <p:txBody>
          <a:bodyPr>
            <a:normAutofit fontScale="92500" lnSpcReduction="20000"/>
          </a:bodyPr>
          <a:lstStyle/>
          <a:p>
            <a:pPr marL="136525" indent="0">
              <a:buNone/>
            </a:pPr>
            <a:r>
              <a:rPr lang="ru-RU" dirty="0"/>
              <a:t>«Итоговые достижения </a:t>
            </a:r>
            <a:r>
              <a:rPr lang="ru-RU" dirty="0" smtClean="0"/>
              <a:t>определяются </a:t>
            </a:r>
            <a:r>
              <a:rPr lang="ru-RU" b="1" dirty="0"/>
              <a:t>индивидуальными</a:t>
            </a:r>
            <a:r>
              <a:rPr lang="ru-RU" dirty="0"/>
              <a:t> возможностями ребенка – обучение и воспитание на основе </a:t>
            </a:r>
            <a:r>
              <a:rPr lang="ru-RU" b="1" dirty="0"/>
              <a:t>специальной индивидуальной </a:t>
            </a:r>
            <a:r>
              <a:rPr lang="ru-RU" b="1" dirty="0" smtClean="0"/>
              <a:t>программы развития</a:t>
            </a:r>
            <a:r>
              <a:rPr lang="ru-RU" dirty="0" smtClean="0"/>
              <a:t>» </a:t>
            </a:r>
            <a:endParaRPr lang="ru-RU" dirty="0"/>
          </a:p>
          <a:p>
            <a:pPr>
              <a:buFont typeface="Wingdings" charset="2"/>
              <a:buChar char="ü"/>
            </a:pPr>
            <a:r>
              <a:rPr lang="ru-RU" dirty="0" smtClean="0"/>
              <a:t>СИПР имеет свою структуру (в соответствии с п.2.9.1. ФГОС), отличную от структуры АООП;</a:t>
            </a:r>
          </a:p>
          <a:p>
            <a:pPr>
              <a:buFont typeface="Wingdings" charset="2"/>
              <a:buChar char="ü"/>
            </a:pPr>
            <a:r>
              <a:rPr lang="ru-RU" dirty="0"/>
              <a:t>р</a:t>
            </a:r>
            <a:r>
              <a:rPr lang="ru-RU" dirty="0" smtClean="0"/>
              <a:t>азрабатывается на основе содержания АООП, но лишь </a:t>
            </a:r>
            <a:r>
              <a:rPr lang="ru-RU" u="sng" dirty="0" smtClean="0"/>
              <a:t>в</a:t>
            </a:r>
            <a:r>
              <a:rPr lang="ru-RU" dirty="0" smtClean="0"/>
              <a:t> </a:t>
            </a:r>
            <a:r>
              <a:rPr lang="ru-RU" u="sng" dirty="0" smtClean="0"/>
              <a:t>доступном</a:t>
            </a:r>
            <a:r>
              <a:rPr lang="ru-RU" dirty="0" smtClean="0"/>
              <a:t> для конкретного ребенка </a:t>
            </a:r>
            <a:r>
              <a:rPr lang="ru-RU" u="sng" dirty="0" smtClean="0"/>
              <a:t>объёме</a:t>
            </a:r>
            <a:r>
              <a:rPr lang="ru-RU" dirty="0" smtClean="0"/>
              <a:t>, с учетом его индивидуальных </a:t>
            </a:r>
            <a:r>
              <a:rPr lang="ru-RU" dirty="0"/>
              <a:t>возможностей и особых образовательных потребностей</a:t>
            </a:r>
            <a:r>
              <a:rPr lang="ru-RU" dirty="0" smtClean="0"/>
              <a:t>;</a:t>
            </a:r>
          </a:p>
          <a:p>
            <a:pPr>
              <a:buFont typeface="Wingdings" charset="2"/>
              <a:buChar char="ü"/>
            </a:pPr>
            <a:r>
              <a:rPr lang="ru-RU" dirty="0" smtClean="0"/>
              <a:t>разрабатывается </a:t>
            </a:r>
            <a:r>
              <a:rPr lang="ru-RU" dirty="0"/>
              <a:t>на учебный </a:t>
            </a:r>
            <a:r>
              <a:rPr lang="ru-RU" dirty="0" smtClean="0"/>
              <a:t>год экспертной группой, включающей специалистов, работающих с ребенком, и родителей обучающегося;</a:t>
            </a:r>
          </a:p>
          <a:p>
            <a:pPr>
              <a:buFont typeface="Wingdings" charset="2"/>
              <a:buChar char="ü"/>
            </a:pPr>
            <a:r>
              <a:rPr lang="ru-RU" dirty="0"/>
              <a:t>у</a:t>
            </a:r>
            <a:r>
              <a:rPr lang="ru-RU" dirty="0" smtClean="0"/>
              <a:t>тверждается директором ОО на основе решения коллегиального органа (педагогического совета) образовательной организации;</a:t>
            </a:r>
            <a:endParaRPr lang="ru-RU" dirty="0"/>
          </a:p>
          <a:p>
            <a:pPr>
              <a:buFont typeface="Wingdings" charset="2"/>
              <a:buChar char="ü"/>
            </a:pPr>
            <a:r>
              <a:rPr lang="ru-RU" dirty="0"/>
              <a:t>р</a:t>
            </a:r>
            <a:r>
              <a:rPr lang="ru-RU" dirty="0" smtClean="0"/>
              <a:t>еализуется во взаимодействии </a:t>
            </a:r>
            <a:r>
              <a:rPr lang="ru-RU" dirty="0"/>
              <a:t>семьи и специалистов в процессе обучения и воспитания </a:t>
            </a:r>
            <a:r>
              <a:rPr lang="ru-RU" dirty="0" smtClean="0"/>
              <a:t>ребенка.</a:t>
            </a: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67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9577064" cy="64807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800000"/>
                </a:solidFill>
              </a:rPr>
              <a:t>Структура СИПР </a:t>
            </a:r>
            <a:br>
              <a:rPr lang="ru-RU" sz="3200" dirty="0" smtClean="0">
                <a:solidFill>
                  <a:srgbClr val="800000"/>
                </a:solidFill>
              </a:rPr>
            </a:br>
            <a:r>
              <a:rPr lang="ru-RU" sz="3200" dirty="0" smtClean="0">
                <a:solidFill>
                  <a:srgbClr val="800000"/>
                </a:solidFill>
              </a:rPr>
              <a:t>(п. </a:t>
            </a:r>
            <a:r>
              <a:rPr lang="ru-RU" sz="3200" dirty="0">
                <a:solidFill>
                  <a:srgbClr val="800000"/>
                </a:solidFill>
              </a:rPr>
              <a:t>2.9.1 </a:t>
            </a:r>
            <a:r>
              <a:rPr lang="ru-RU" sz="3200" dirty="0" smtClean="0">
                <a:solidFill>
                  <a:srgbClr val="800000"/>
                </a:solidFill>
              </a:rPr>
              <a:t>приложения ФГОС):</a:t>
            </a:r>
            <a:endParaRPr lang="ru-RU" sz="3200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6512" y="1196752"/>
            <a:ext cx="9324528" cy="5616624"/>
          </a:xfrm>
        </p:spPr>
        <p:txBody>
          <a:bodyPr>
            <a:normAutofit fontScale="92500" lnSpcReduction="20000"/>
          </a:bodyPr>
          <a:lstStyle/>
          <a:p>
            <a:pPr marL="651510" lvl="0" indent="-514350">
              <a:buSzPct val="80000"/>
              <a:buFont typeface="+mj-lt"/>
              <a:buAutoNum type="arabicPeriod"/>
            </a:pPr>
            <a:r>
              <a:rPr lang="ru-RU" b="1" dirty="0"/>
              <a:t>общие сведения </a:t>
            </a:r>
            <a:r>
              <a:rPr lang="ru-RU" dirty="0"/>
              <a:t>о ребёнке; </a:t>
            </a:r>
          </a:p>
          <a:p>
            <a:pPr marL="651510" lvl="0" indent="-514350">
              <a:buSzPct val="80000"/>
              <a:buFont typeface="+mj-lt"/>
              <a:buAutoNum type="arabicPeriod"/>
            </a:pPr>
            <a:r>
              <a:rPr lang="ru-RU" dirty="0"/>
              <a:t>характеристику, включающую </a:t>
            </a:r>
            <a:r>
              <a:rPr lang="ru-RU" b="1" dirty="0"/>
              <a:t>оценку развития </a:t>
            </a:r>
            <a:r>
              <a:rPr lang="ru-RU" dirty="0"/>
              <a:t>обучающегося на момент составления программы и определяющую приоритетные направления воспитания и обучения ребёнка; </a:t>
            </a:r>
          </a:p>
          <a:p>
            <a:pPr marL="651510" lvl="0" indent="-514350">
              <a:buSzPct val="80000"/>
              <a:buFont typeface="+mj-lt"/>
              <a:buAutoNum type="arabicPeriod"/>
            </a:pPr>
            <a:r>
              <a:rPr lang="ru-RU" b="1" dirty="0"/>
              <a:t>индивидуальный</a:t>
            </a:r>
            <a:r>
              <a:rPr lang="ru-RU" dirty="0"/>
              <a:t> учебный план; </a:t>
            </a:r>
          </a:p>
          <a:p>
            <a:pPr marL="651510" lvl="0" indent="-514350">
              <a:buSzPct val="80000"/>
              <a:buFont typeface="+mj-lt"/>
              <a:buAutoNum type="arabicPeriod"/>
            </a:pPr>
            <a:r>
              <a:rPr lang="ru-RU" dirty="0"/>
              <a:t>содержание образования в условиях </a:t>
            </a:r>
            <a:r>
              <a:rPr lang="ru-RU" b="1" dirty="0"/>
              <a:t>организации и семьи</a:t>
            </a:r>
            <a:r>
              <a:rPr lang="ru-RU" dirty="0"/>
              <a:t>; </a:t>
            </a:r>
          </a:p>
          <a:p>
            <a:pPr marL="651510" lvl="0" indent="-514350">
              <a:buSzPct val="80000"/>
              <a:buFont typeface="+mj-lt"/>
              <a:buAutoNum type="arabicPeriod"/>
            </a:pPr>
            <a:r>
              <a:rPr lang="ru-RU" dirty="0"/>
              <a:t>условия реализации потребности </a:t>
            </a:r>
            <a:r>
              <a:rPr lang="ru-RU" b="1" dirty="0"/>
              <a:t>в уходе и присмотре</a:t>
            </a:r>
            <a:r>
              <a:rPr lang="ru-RU" dirty="0"/>
              <a:t>; </a:t>
            </a:r>
            <a:endParaRPr lang="ru-RU" dirty="0" smtClean="0"/>
          </a:p>
          <a:p>
            <a:pPr marL="651510" lvl="0" indent="-514350">
              <a:buSzPct val="80000"/>
              <a:buFont typeface="+mj-lt"/>
              <a:buAutoNum type="arabicPeriod"/>
            </a:pPr>
            <a:r>
              <a:rPr lang="ru-RU" dirty="0" smtClean="0"/>
              <a:t>перечень </a:t>
            </a:r>
            <a:r>
              <a:rPr lang="ru-RU" b="1" dirty="0"/>
              <a:t>специалистов</a:t>
            </a:r>
            <a:r>
              <a:rPr lang="ru-RU" dirty="0"/>
              <a:t>, участвующих в разработке и реализации СИПР; </a:t>
            </a:r>
          </a:p>
          <a:p>
            <a:pPr marL="651510" lvl="0" indent="-514350">
              <a:buSzPct val="80000"/>
              <a:buFont typeface="+mj-lt"/>
              <a:buAutoNum type="arabicPeriod"/>
            </a:pPr>
            <a:r>
              <a:rPr lang="ru-RU" dirty="0"/>
              <a:t>перечень возможных задач, мероприятий и форм </a:t>
            </a:r>
            <a:r>
              <a:rPr lang="ru-RU" b="1" dirty="0"/>
              <a:t>сотрудничества организации и семьи </a:t>
            </a:r>
            <a:r>
              <a:rPr lang="ru-RU" dirty="0"/>
              <a:t>обучающегося;</a:t>
            </a:r>
          </a:p>
          <a:p>
            <a:pPr marL="651510" lvl="0" indent="-514350">
              <a:buSzPct val="80000"/>
              <a:buFont typeface="+mj-lt"/>
              <a:buAutoNum type="arabicPeriod"/>
            </a:pPr>
            <a:r>
              <a:rPr lang="ru-RU" dirty="0"/>
              <a:t>перечень необходимых </a:t>
            </a:r>
            <a:r>
              <a:rPr lang="ru-RU" b="1" dirty="0"/>
              <a:t>технических средств </a:t>
            </a:r>
            <a:r>
              <a:rPr lang="ru-RU" b="1" dirty="0" smtClean="0"/>
              <a:t>и дидактических </a:t>
            </a:r>
            <a:r>
              <a:rPr lang="ru-RU" b="1" dirty="0"/>
              <a:t>материалов</a:t>
            </a:r>
            <a:r>
              <a:rPr lang="ru-RU" dirty="0"/>
              <a:t>; </a:t>
            </a:r>
          </a:p>
          <a:p>
            <a:pPr marL="651510" lvl="0" indent="-514350">
              <a:buSzPct val="80000"/>
              <a:buFont typeface="+mj-lt"/>
              <a:buAutoNum type="arabicPeriod"/>
            </a:pPr>
            <a:r>
              <a:rPr lang="ru-RU" dirty="0"/>
              <a:t>средства </a:t>
            </a:r>
            <a:r>
              <a:rPr lang="ru-RU" b="1" dirty="0"/>
              <a:t>мониторинга и оценки </a:t>
            </a:r>
            <a:r>
              <a:rPr lang="ru-RU" dirty="0"/>
              <a:t>динамики обучения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38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Разработка СИПР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924944"/>
            <a:ext cx="8229600" cy="1368152"/>
          </a:xfrm>
        </p:spPr>
        <p:txBody>
          <a:bodyPr>
            <a:normAutofit fontScale="92500" lnSpcReduction="20000"/>
          </a:bodyPr>
          <a:lstStyle/>
          <a:p>
            <a:pPr marL="136525" indent="0" algn="ctr">
              <a:buNone/>
            </a:pPr>
            <a:r>
              <a:rPr lang="ru-RU" sz="4800" dirty="0" smtClean="0">
                <a:solidFill>
                  <a:srgbClr val="800000"/>
                </a:solidFill>
              </a:rPr>
              <a:t>адрес </a:t>
            </a:r>
            <a:r>
              <a:rPr lang="ru-RU" sz="4800" dirty="0">
                <a:solidFill>
                  <a:srgbClr val="800000"/>
                </a:solidFill>
              </a:rPr>
              <a:t>УМК в интернете:</a:t>
            </a:r>
          </a:p>
          <a:p>
            <a:pPr marL="136525" indent="0" algn="ctr">
              <a:buNone/>
            </a:pPr>
            <a:r>
              <a:rPr lang="en-US" sz="4800" dirty="0" smtClean="0">
                <a:solidFill>
                  <a:srgbClr val="0000FF"/>
                </a:solidFill>
              </a:rPr>
              <a:t>http://</a:t>
            </a:r>
            <a:r>
              <a:rPr lang="ru-RU" sz="4800" dirty="0" smtClean="0">
                <a:solidFill>
                  <a:srgbClr val="0000FF"/>
                </a:solidFill>
              </a:rPr>
              <a:t>УМКСИПР.РФ </a:t>
            </a:r>
            <a:r>
              <a:rPr lang="en-US" sz="4800" dirty="0" smtClean="0">
                <a:solidFill>
                  <a:srgbClr val="0000FF"/>
                </a:solidFill>
              </a:rPr>
              <a:t> 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pic>
        <p:nvPicPr>
          <p:cNvPr id="4" name="Изображение 3" descr="banner-mo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4044" y="4891286"/>
            <a:ext cx="789730" cy="997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5897416"/>
            <a:ext cx="21671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Министерство</a:t>
            </a:r>
          </a:p>
          <a:p>
            <a:pPr algn="ctr"/>
            <a:r>
              <a:rPr lang="ru-RU" sz="1400" dirty="0" smtClean="0"/>
              <a:t>Образования и науки</a:t>
            </a:r>
          </a:p>
          <a:p>
            <a:pPr algn="ctr"/>
            <a:r>
              <a:rPr lang="ru-RU" sz="1400" dirty="0" smtClean="0"/>
              <a:t>Российской Федерации</a:t>
            </a:r>
            <a:endParaRPr lang="ru-RU" sz="1400" dirty="0"/>
          </a:p>
        </p:txBody>
      </p:sp>
      <p:pic>
        <p:nvPicPr>
          <p:cNvPr id="6" name="Изображение 5" descr="banner-pskovGU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3914" y="4893704"/>
            <a:ext cx="760134" cy="10029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4737" y="5897416"/>
            <a:ext cx="20975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ФГБОУВО Псковский </a:t>
            </a:r>
          </a:p>
          <a:p>
            <a:pPr algn="ctr"/>
            <a:r>
              <a:rPr lang="ru-RU" sz="1400" dirty="0" smtClean="0"/>
              <a:t>Государственный </a:t>
            </a:r>
          </a:p>
          <a:p>
            <a:pPr algn="ctr"/>
            <a:r>
              <a:rPr lang="ru-RU" sz="1400" dirty="0" smtClean="0"/>
              <a:t>Университет</a:t>
            </a:r>
            <a:endParaRPr lang="ru-RU" sz="1400" dirty="0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197" y="1556792"/>
            <a:ext cx="4032448" cy="906767"/>
          </a:xfrm>
          <a:prstGeom prst="rect">
            <a:avLst/>
          </a:prstGeom>
        </p:spPr>
      </p:pic>
      <p:pic>
        <p:nvPicPr>
          <p:cNvPr id="10" name="Изображение 9" descr="Логотип ЦЛП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166" y="5129580"/>
            <a:ext cx="882973" cy="566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52670" y="5931277"/>
            <a:ext cx="2783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0" algn="ctr">
              <a:buNone/>
            </a:pPr>
            <a:r>
              <a:rPr lang="ru-RU" sz="1400" dirty="0"/>
              <a:t>ГБОУ Псковской области </a:t>
            </a:r>
          </a:p>
          <a:p>
            <a:pPr marL="137160" indent="0" algn="ctr">
              <a:buNone/>
            </a:pPr>
            <a:r>
              <a:rPr lang="ru-RU" sz="1400" dirty="0" smtClean="0"/>
              <a:t>«</a:t>
            </a:r>
            <a:r>
              <a:rPr lang="ru-RU" sz="1400" dirty="0"/>
              <a:t>Центр лечебной педагогики </a:t>
            </a:r>
            <a:r>
              <a:rPr lang="ru-RU" sz="1400" dirty="0" smtClean="0"/>
              <a:t> </a:t>
            </a:r>
            <a:endParaRPr lang="ru-RU" sz="1400" dirty="0"/>
          </a:p>
          <a:p>
            <a:pPr marL="137160" indent="0" algn="ctr">
              <a:buNone/>
            </a:pPr>
            <a:r>
              <a:rPr lang="ru-RU" sz="1400" dirty="0"/>
              <a:t>и</a:t>
            </a:r>
            <a:r>
              <a:rPr lang="ru-RU" sz="1400" dirty="0" smtClean="0"/>
              <a:t> дифференцированного </a:t>
            </a:r>
            <a:r>
              <a:rPr lang="ru-RU" sz="1400" dirty="0"/>
              <a:t>обучения</a:t>
            </a:r>
            <a:r>
              <a:rPr lang="ru-RU" sz="1400" dirty="0" smtClean="0"/>
              <a:t>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722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928992" cy="93610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800000"/>
                </a:solidFill>
              </a:rPr>
              <a:t>Создание экспертной группы</a:t>
            </a:r>
            <a:endParaRPr lang="ru-RU" sz="3600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517632" cy="5760640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r>
              <a:rPr lang="ru-RU" sz="3200" i="1" dirty="0" smtClean="0">
                <a:solidFill>
                  <a:srgbClr val="0000FF"/>
                </a:solidFill>
              </a:rPr>
              <a:t>В состав экспертной группы входят специалисты</a:t>
            </a:r>
            <a:r>
              <a:rPr lang="ru-RU" sz="3200" i="1" dirty="0">
                <a:solidFill>
                  <a:srgbClr val="0000FF"/>
                </a:solidFill>
              </a:rPr>
              <a:t>, участвующие в разработке и реализации </a:t>
            </a:r>
            <a:r>
              <a:rPr lang="ru-RU" sz="3200" i="1" dirty="0" smtClean="0">
                <a:solidFill>
                  <a:srgbClr val="0000FF"/>
                </a:solidFill>
              </a:rPr>
              <a:t>СИПР:</a:t>
            </a:r>
            <a:endParaRPr lang="ru-RU" sz="3200" dirty="0" smtClean="0"/>
          </a:p>
          <a:p>
            <a:pPr>
              <a:buFont typeface="Wingdings" charset="2"/>
              <a:buChar char="ü"/>
            </a:pPr>
            <a:r>
              <a:rPr lang="ru-RU" sz="3200" dirty="0"/>
              <a:t>учителя класса</a:t>
            </a:r>
            <a:r>
              <a:rPr lang="ru-RU" sz="3200" dirty="0" smtClean="0"/>
              <a:t>,</a:t>
            </a:r>
          </a:p>
          <a:p>
            <a:pPr>
              <a:buFont typeface="Wingdings" charset="2"/>
              <a:buChar char="ü"/>
            </a:pPr>
            <a:r>
              <a:rPr lang="ru-RU" sz="3200" dirty="0" smtClean="0"/>
              <a:t>учитель-дефектолог,</a:t>
            </a:r>
          </a:p>
          <a:p>
            <a:pPr>
              <a:buFont typeface="Wingdings" charset="2"/>
              <a:buChar char="ü"/>
            </a:pPr>
            <a:r>
              <a:rPr lang="ru-RU" sz="3200" dirty="0"/>
              <a:t>у</a:t>
            </a:r>
            <a:r>
              <a:rPr lang="ru-RU" sz="3200" dirty="0" smtClean="0"/>
              <a:t>читель-логопед</a:t>
            </a:r>
            <a:r>
              <a:rPr lang="ru-RU" sz="3200" dirty="0"/>
              <a:t>, </a:t>
            </a:r>
            <a:endParaRPr lang="ru-RU" sz="3200" dirty="0" smtClean="0"/>
          </a:p>
          <a:p>
            <a:pPr>
              <a:buFont typeface="Wingdings" charset="2"/>
              <a:buChar char="ü"/>
            </a:pPr>
            <a:r>
              <a:rPr lang="ru-RU" sz="3200" dirty="0" smtClean="0"/>
              <a:t>учитель </a:t>
            </a:r>
            <a:r>
              <a:rPr lang="ru-RU" sz="3200" dirty="0"/>
              <a:t>физкультуры, </a:t>
            </a:r>
            <a:endParaRPr lang="ru-RU" sz="3200" dirty="0" smtClean="0"/>
          </a:p>
          <a:p>
            <a:pPr>
              <a:buFont typeface="Wingdings" charset="2"/>
              <a:buChar char="ü"/>
            </a:pPr>
            <a:r>
              <a:rPr lang="ru-RU" sz="3200" dirty="0" smtClean="0"/>
              <a:t>учитель </a:t>
            </a:r>
            <a:r>
              <a:rPr lang="ru-RU" sz="3200" dirty="0"/>
              <a:t>музыки, </a:t>
            </a:r>
            <a:endParaRPr lang="ru-RU" sz="3200" dirty="0" smtClean="0"/>
          </a:p>
          <a:p>
            <a:pPr>
              <a:buFont typeface="Wingdings" charset="2"/>
              <a:buChar char="ü"/>
            </a:pPr>
            <a:r>
              <a:rPr lang="ru-RU" sz="3200" dirty="0" smtClean="0"/>
              <a:t>воспитатель / ассистент / </a:t>
            </a:r>
            <a:r>
              <a:rPr lang="ru-RU" sz="3200" dirty="0" err="1" smtClean="0"/>
              <a:t>тьютор</a:t>
            </a:r>
            <a:r>
              <a:rPr lang="ru-RU" sz="3200" dirty="0" smtClean="0"/>
              <a:t>, </a:t>
            </a:r>
          </a:p>
          <a:p>
            <a:pPr>
              <a:buFont typeface="Wingdings" charset="2"/>
              <a:buChar char="ü"/>
            </a:pPr>
            <a:r>
              <a:rPr lang="ru-RU" sz="3200" dirty="0"/>
              <a:t>п</a:t>
            </a:r>
            <a:r>
              <a:rPr lang="ru-RU" sz="3200" dirty="0" smtClean="0"/>
              <a:t>едагог-психолог,</a:t>
            </a:r>
          </a:p>
          <a:p>
            <a:pPr>
              <a:buFont typeface="Wingdings" charset="2"/>
              <a:buChar char="ü"/>
            </a:pPr>
            <a:r>
              <a:rPr lang="ru-RU" sz="3200" dirty="0" smtClean="0"/>
              <a:t>другие специалисты</a:t>
            </a:r>
          </a:p>
          <a:p>
            <a:pPr marL="137160" indent="0" algn="ctr">
              <a:buNone/>
            </a:pPr>
            <a:r>
              <a:rPr lang="ru-RU" sz="3200" i="1" dirty="0" smtClean="0">
                <a:solidFill>
                  <a:srgbClr val="0000FF"/>
                </a:solidFill>
              </a:rPr>
              <a:t>и </a:t>
            </a:r>
            <a:r>
              <a:rPr lang="ru-RU" sz="3200" i="1" dirty="0">
                <a:solidFill>
                  <a:srgbClr val="0000FF"/>
                </a:solidFill>
              </a:rPr>
              <a:t>привлекаются родители (законные представители) обучающегося.</a:t>
            </a:r>
          </a:p>
          <a:p>
            <a:pPr>
              <a:buFont typeface="Wingdings" charset="2"/>
              <a:buChar char="ü"/>
            </a:pP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38907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369228"/>
              </p:ext>
            </p:extLst>
          </p:nvPr>
        </p:nvGraphicFramePr>
        <p:xfrm>
          <a:off x="133672" y="708282"/>
          <a:ext cx="9010328" cy="6146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1255"/>
                <a:gridCol w="1881409"/>
                <a:gridCol w="1547664"/>
              </a:tblGrid>
              <a:tr h="5127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СОДЕРЖАНИЕ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УЧАСТНИКИ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ДАТА</a:t>
                      </a:r>
                      <a:endParaRPr lang="ru-RU" sz="2000" dirty="0"/>
                    </a:p>
                  </a:txBody>
                  <a:tcPr/>
                </a:tc>
              </a:tr>
              <a:tr h="682518">
                <a:tc>
                  <a:txBody>
                    <a:bodyPr/>
                    <a:lstStyle/>
                    <a:p>
                      <a:pPr marL="1588" lvl="0" indent="0">
                        <a:buSzPct val="80000"/>
                        <a:buFont typeface="+mj-lt"/>
                        <a:buNone/>
                      </a:pPr>
                      <a:r>
                        <a:rPr lang="ru-RU" sz="2100" dirty="0" smtClean="0"/>
                        <a:t>Сбор и анализ данных диагностического периода;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Специалисты</a:t>
                      </a:r>
                      <a:endParaRPr lang="ru-RU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/>
                </a:tc>
              </a:tr>
              <a:tr h="7254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/>
                        <a:t>Обсуждение результатов анализа данных и определение приоритетных областей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Специалисты и родители</a:t>
                      </a:r>
                      <a:endParaRPr lang="ru-RU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/>
                </a:tc>
              </a:tr>
              <a:tr h="682518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Составление ИУП и определение состава специалистов</a:t>
                      </a:r>
                      <a:endParaRPr lang="ru-RU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Специалисты</a:t>
                      </a:r>
                      <a:endParaRPr lang="ru-RU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/>
                </a:tc>
              </a:tr>
              <a:tr h="725435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Формулировка образовательных задач по предметам</a:t>
                      </a:r>
                      <a:r>
                        <a:rPr lang="ru-RU" sz="2100" baseline="0" dirty="0" smtClean="0"/>
                        <a:t>, </a:t>
                      </a:r>
                      <a:r>
                        <a:rPr lang="ru-RU" sz="2100" dirty="0" smtClean="0"/>
                        <a:t>коррекционным курсам</a:t>
                      </a:r>
                      <a:endParaRPr lang="ru-RU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Специалисты </a:t>
                      </a:r>
                      <a:endParaRPr lang="ru-RU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/>
                </a:tc>
              </a:tr>
              <a:tr h="725435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Составление</a:t>
                      </a:r>
                      <a:r>
                        <a:rPr lang="ru-RU" sz="2100" baseline="0" dirty="0" smtClean="0"/>
                        <a:t> плана-графика по уходу и присмотру</a:t>
                      </a:r>
                      <a:endParaRPr lang="ru-RU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Специалисты и родители</a:t>
                      </a:r>
                      <a:endParaRPr lang="ru-RU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/>
                </a:tc>
              </a:tr>
              <a:tr h="725435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Разработка</a:t>
                      </a:r>
                      <a:r>
                        <a:rPr lang="ru-RU" sz="2100" baseline="0" dirty="0" smtClean="0"/>
                        <a:t> программы внеурочной деятельности</a:t>
                      </a:r>
                      <a:endParaRPr lang="ru-RU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Специалисты и родители</a:t>
                      </a:r>
                      <a:endParaRPr lang="ru-RU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/>
                </a:tc>
              </a:tr>
              <a:tr h="725435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Разработка программы сотрудничества семьи и специалистов</a:t>
                      </a:r>
                      <a:endParaRPr lang="ru-RU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Специалисты и родители</a:t>
                      </a:r>
                      <a:endParaRPr lang="ru-RU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/>
                </a:tc>
              </a:tr>
              <a:tr h="512764"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Представление СИПР на МО/педсовете</a:t>
                      </a:r>
                      <a:endParaRPr lang="ru-RU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/>
                        <a:t>Специалисты</a:t>
                      </a:r>
                      <a:endParaRPr lang="ru-RU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3648" y="116632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Примерный план работы экспертной группы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14566</TotalTime>
  <Words>1107</Words>
  <Application>Microsoft Office PowerPoint</Application>
  <PresentationFormat>Экран (4:3)</PresentationFormat>
  <Paragraphs>228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Презентация PowerPoint</vt:lpstr>
      <vt:lpstr>Приказы Минобрнауки России от 19.12.2014</vt:lpstr>
      <vt:lpstr>ФГОС п.2.3.</vt:lpstr>
      <vt:lpstr>ФГОС</vt:lpstr>
      <vt:lpstr>Специальная индивидуальная  программа развития (СИПР)</vt:lpstr>
      <vt:lpstr>Структура СИПР  (п. 2.9.1 приложения ФГОС):</vt:lpstr>
      <vt:lpstr>Разработка СИПР</vt:lpstr>
      <vt:lpstr>Создание экспертной группы</vt:lpstr>
      <vt:lpstr>Презентация PowerPoint</vt:lpstr>
      <vt:lpstr>Разработка СИПР</vt:lpstr>
      <vt:lpstr>пр. АООП разд. 3.3.1., Метод. рекомендации</vt:lpstr>
      <vt:lpstr>Пример индивидуального учебного плана (1 часть)</vt:lpstr>
      <vt:lpstr>Пример индивидуального учебного плана (2 часть)</vt:lpstr>
      <vt:lpstr>Презентация PowerPoint</vt:lpstr>
      <vt:lpstr>Создание классов обучающихся</vt:lpstr>
      <vt:lpstr>Типологические особенности</vt:lpstr>
      <vt:lpstr>Формирование группы обучающихся</vt:lpstr>
      <vt:lpstr>Схема возможной организации образовательного процесса в ситуации объединения 2-х классов</vt:lpstr>
      <vt:lpstr>Презентация PowerPoint</vt:lpstr>
      <vt:lpstr>Спасибо за внимание!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Организационные и содержательные аспекты  сопровождаемого (поддерживаемого) проживания</dc:title>
  <dc:creator>HP</dc:creator>
  <cp:lastModifiedBy>Лидия</cp:lastModifiedBy>
  <cp:revision>901</cp:revision>
  <dcterms:created xsi:type="dcterms:W3CDTF">2011-10-04T03:30:39Z</dcterms:created>
  <dcterms:modified xsi:type="dcterms:W3CDTF">2017-04-05T09:30:40Z</dcterms:modified>
</cp:coreProperties>
</file>