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3" r:id="rId4"/>
    <p:sldId id="257" r:id="rId5"/>
    <p:sldId id="264" r:id="rId6"/>
    <p:sldId id="262" r:id="rId7"/>
    <p:sldId id="258" r:id="rId8"/>
    <p:sldId id="259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sz="2400" b="1" dirty="0" smtClean="0">
                <a:latin typeface="+mn-lt"/>
              </a:rPr>
              <a:t>Открытие Консультационного пункта </a:t>
            </a:r>
            <a:r>
              <a:rPr lang="ru-RU" sz="2400" b="1" dirty="0">
                <a:latin typeface="+mn-lt"/>
              </a:rPr>
              <a:t>для родителей детей </a:t>
            </a:r>
            <a:r>
              <a:rPr lang="ru-RU" sz="2400" b="1" dirty="0" smtClean="0">
                <a:latin typeface="+mn-lt"/>
              </a:rPr>
              <a:t>с ОВЗ ( инвалидностью) </a:t>
            </a:r>
            <a:r>
              <a:rPr lang="ru-RU" sz="2400" b="1" dirty="0">
                <a:latin typeface="+mn-lt"/>
              </a:rPr>
              <a:t>по профессиональной ориентации и содействию трудоустройству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3505200"/>
            <a:ext cx="4896544" cy="1752600"/>
          </a:xfrm>
        </p:spPr>
        <p:txBody>
          <a:bodyPr>
            <a:normAutofit fontScale="92500"/>
          </a:bodyPr>
          <a:lstStyle/>
          <a:p>
            <a:pPr algn="r"/>
            <a:r>
              <a:rPr lang="ru-RU" dirty="0" smtClean="0"/>
              <a:t>ГАУ ДПО ЯО </a:t>
            </a:r>
          </a:p>
          <a:p>
            <a:pPr algn="r"/>
            <a:r>
              <a:rPr lang="ru-RU" dirty="0" smtClean="0"/>
              <a:t>«Институт развития образования»</a:t>
            </a:r>
          </a:p>
          <a:p>
            <a:pPr algn="r"/>
            <a:r>
              <a:rPr lang="ru-RU" dirty="0" smtClean="0"/>
              <a:t>Кафедра инклюзивного образования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906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Законодательство Российской Федерации предусматривает равные права лиц с ограниченными возможностями здоровья не только на образование, но и на труд</a:t>
            </a:r>
            <a:r>
              <a:rPr lang="ru-RU" dirty="0" smtClean="0"/>
              <a:t>.</a:t>
            </a:r>
          </a:p>
          <a:p>
            <a:r>
              <a:rPr lang="ru-RU" dirty="0"/>
              <a:t>Несмотря на масштабность и серьезность мирового и национального законодательства по трудоустройству инвалидов, мировому сообществу предстоит еще многое сделать в данном вопросе. </a:t>
            </a:r>
          </a:p>
        </p:txBody>
      </p:sp>
    </p:spTree>
    <p:extLst>
      <p:ext uri="{BB962C8B-B14F-4D97-AF65-F5344CB8AC3E}">
        <p14:creationId xmlns:p14="http://schemas.microsoft.com/office/powerpoint/2010/main" val="228311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Актуальность </a:t>
            </a:r>
            <a:r>
              <a:rPr lang="ru-RU" dirty="0"/>
              <a:t>создания </a:t>
            </a:r>
            <a:r>
              <a:rPr lang="ru-RU" dirty="0" smtClean="0"/>
              <a:t>определяется наличием</a:t>
            </a:r>
            <a:r>
              <a:rPr lang="en-US" dirty="0" smtClean="0"/>
              <a:t> </a:t>
            </a:r>
            <a:r>
              <a:rPr lang="ru-RU" dirty="0" smtClean="0"/>
              <a:t>в ЯО значительного </a:t>
            </a:r>
            <a:r>
              <a:rPr lang="ru-RU" dirty="0"/>
              <a:t>количества граждан с ограниченными возможностями </a:t>
            </a:r>
            <a:r>
              <a:rPr lang="ru-RU" dirty="0" smtClean="0"/>
              <a:t>здоровья, с инвалидностью.</a:t>
            </a:r>
          </a:p>
          <a:p>
            <a:r>
              <a:rPr lang="ru-RU" dirty="0" smtClean="0"/>
              <a:t>В </a:t>
            </a:r>
            <a:r>
              <a:rPr lang="ru-RU" dirty="0"/>
              <a:t>Ярославской области проживают более ста девятнадцати тысяч</a:t>
            </a:r>
          </a:p>
          <a:p>
            <a:r>
              <a:rPr lang="ru-RU" dirty="0"/>
              <a:t>лиц, в установленном порядке признанных инвалидами, из которых три </a:t>
            </a:r>
            <a:r>
              <a:rPr lang="ru-RU" dirty="0" smtClean="0"/>
              <a:t>тысячи детей-инвалидов. </a:t>
            </a:r>
          </a:p>
          <a:p>
            <a:r>
              <a:rPr lang="ru-RU" dirty="0" smtClean="0"/>
              <a:t>Около </a:t>
            </a:r>
            <a:r>
              <a:rPr lang="ru-RU" dirty="0"/>
              <a:t>шестисот детей с диагнозом </a:t>
            </a:r>
            <a:r>
              <a:rPr lang="ru-RU" dirty="0" smtClean="0"/>
              <a:t>ДЦП, </a:t>
            </a:r>
          </a:p>
          <a:p>
            <a:r>
              <a:rPr lang="ru-RU" dirty="0" smtClean="0"/>
              <a:t>около </a:t>
            </a:r>
            <a:r>
              <a:rPr lang="ru-RU" dirty="0"/>
              <a:t>трех тысяч человек с поражением </a:t>
            </a:r>
            <a:r>
              <a:rPr lang="ru-RU" dirty="0" smtClean="0"/>
              <a:t>опорно-двигательного </a:t>
            </a:r>
            <a:r>
              <a:rPr lang="ru-RU" dirty="0"/>
              <a:t>аппарата, использующих при передвижении </a:t>
            </a:r>
            <a:r>
              <a:rPr lang="ru-RU" dirty="0" smtClean="0"/>
              <a:t>вспомогательные средства </a:t>
            </a:r>
            <a:r>
              <a:rPr lang="ru-RU" dirty="0"/>
              <a:t>(кресла-коляски, костыли, ходунки и другие приспособления), </a:t>
            </a:r>
            <a:endParaRPr lang="ru-RU" dirty="0" smtClean="0"/>
          </a:p>
          <a:p>
            <a:r>
              <a:rPr lang="ru-RU" dirty="0" smtClean="0"/>
              <a:t>более трех </a:t>
            </a:r>
            <a:r>
              <a:rPr lang="ru-RU" dirty="0"/>
              <a:t>тысяч </a:t>
            </a:r>
            <a:r>
              <a:rPr lang="ru-RU" dirty="0" smtClean="0"/>
              <a:t>лиц с инвалидностью с </a:t>
            </a:r>
            <a:r>
              <a:rPr lang="ru-RU" dirty="0"/>
              <a:t>нарушениями органов зрения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более </a:t>
            </a:r>
            <a:r>
              <a:rPr lang="ru-RU" dirty="0"/>
              <a:t>двух </a:t>
            </a:r>
            <a:r>
              <a:rPr lang="ru-RU" dirty="0" smtClean="0"/>
              <a:t>тысяч </a:t>
            </a:r>
            <a:r>
              <a:rPr lang="ru-RU" dirty="0"/>
              <a:t>лиц с инвалидностью </a:t>
            </a:r>
            <a:r>
              <a:rPr lang="ru-RU" dirty="0" smtClean="0"/>
              <a:t>с </a:t>
            </a:r>
            <a:r>
              <a:rPr lang="ru-RU" dirty="0"/>
              <a:t>нарушениями слуха и речи.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986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Обеспечение  доступного,  качественного  и открытого образования детей </a:t>
            </a:r>
            <a:r>
              <a:rPr lang="ru-RU" dirty="0" smtClean="0"/>
              <a:t>- инвалидов </a:t>
            </a:r>
            <a:r>
              <a:rPr lang="ru-RU" dirty="0"/>
              <a:t>и </a:t>
            </a:r>
            <a:r>
              <a:rPr lang="ru-RU" dirty="0" smtClean="0"/>
              <a:t>лиц </a:t>
            </a:r>
            <a:r>
              <a:rPr lang="ru-RU" dirty="0"/>
              <a:t>с ОВЗ тесно связано с  созданием условий для  индивидуально - ориентированного </a:t>
            </a:r>
            <a:r>
              <a:rPr lang="ru-RU" dirty="0" smtClean="0"/>
              <a:t> психолого-медико-педагогического </a:t>
            </a:r>
            <a:r>
              <a:rPr lang="ru-RU" dirty="0"/>
              <a:t>сопровождения их профессионального самоопределения.</a:t>
            </a:r>
          </a:p>
          <a:p>
            <a:pPr marL="0" indent="0">
              <a:buNone/>
            </a:pPr>
            <a:r>
              <a:rPr lang="ru-RU" dirty="0"/>
              <a:t>Решение данной  задачи  предполагает разработку комплексной системы профессиональной ориентации, которая </a:t>
            </a:r>
            <a:r>
              <a:rPr lang="ru-RU" dirty="0" smtClean="0"/>
              <a:t>обеспечивает </a:t>
            </a:r>
            <a:r>
              <a:rPr lang="ru-RU" dirty="0"/>
              <a:t>мотивацию к выбору профессии с учетом потребностей, особенностей психофизического развития и </a:t>
            </a:r>
            <a:r>
              <a:rPr lang="ru-RU" dirty="0" smtClean="0"/>
              <a:t>индивидуальных </a:t>
            </a:r>
            <a:r>
              <a:rPr lang="ru-RU" dirty="0"/>
              <a:t>возможностей </a:t>
            </a:r>
            <a:r>
              <a:rPr lang="ru-RU" dirty="0" smtClean="0"/>
              <a:t>детей-инвалидов </a:t>
            </a:r>
            <a:r>
              <a:rPr lang="ru-RU" dirty="0"/>
              <a:t>и лиц с </a:t>
            </a:r>
            <a:r>
              <a:rPr lang="ru-RU" dirty="0" smtClean="0"/>
              <a:t>ОВЗ, тенденций социально-экономического </a:t>
            </a:r>
            <a:r>
              <a:rPr lang="ru-RU" dirty="0"/>
              <a:t>развития </a:t>
            </a:r>
          </a:p>
          <a:p>
            <a:pPr marL="0" indent="0">
              <a:buNone/>
            </a:pPr>
            <a:r>
              <a:rPr lang="ru-RU" dirty="0"/>
              <a:t>региона, </a:t>
            </a:r>
            <a:r>
              <a:rPr lang="ru-RU" dirty="0" smtClean="0"/>
              <a:t>создаёт </a:t>
            </a:r>
            <a:r>
              <a:rPr lang="ru-RU" dirty="0"/>
              <a:t>необходимые условия для </a:t>
            </a:r>
            <a:r>
              <a:rPr lang="ru-RU" dirty="0" smtClean="0"/>
              <a:t>успешной </a:t>
            </a:r>
            <a:r>
              <a:rPr lang="ru-RU" dirty="0"/>
              <a:t>трудовой </a:t>
            </a:r>
            <a:r>
              <a:rPr lang="ru-RU" dirty="0" smtClean="0"/>
              <a:t>деятельности.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241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Ограничения лиц с ОВЗ в профессиональной ориентировке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психологические </a:t>
            </a:r>
            <a:r>
              <a:rPr lang="ru-RU" dirty="0"/>
              <a:t>барьеры, обусловленные неуверенностью в себе, </a:t>
            </a:r>
            <a:endParaRPr lang="ru-RU" dirty="0" smtClean="0"/>
          </a:p>
          <a:p>
            <a:r>
              <a:rPr lang="ru-RU" dirty="0" smtClean="0"/>
              <a:t>информационные </a:t>
            </a:r>
            <a:r>
              <a:rPr lang="ru-RU" dirty="0"/>
              <a:t>барьеры, связанные с отсутствием необходимой </a:t>
            </a:r>
            <a:r>
              <a:rPr lang="ru-RU" dirty="0" smtClean="0"/>
              <a:t>информации в </a:t>
            </a:r>
            <a:r>
              <a:rPr lang="ru-RU" dirty="0"/>
              <a:t>различных областях знаний, </a:t>
            </a:r>
            <a:endParaRPr lang="ru-RU" dirty="0" smtClean="0"/>
          </a:p>
          <a:p>
            <a:r>
              <a:rPr lang="ru-RU" dirty="0" smtClean="0"/>
              <a:t>социальные </a:t>
            </a:r>
            <a:r>
              <a:rPr lang="ru-RU" dirty="0"/>
              <a:t>барьеры, </a:t>
            </a:r>
            <a:r>
              <a:rPr lang="ru-RU" dirty="0" smtClean="0"/>
              <a:t>вызванные непониманием </a:t>
            </a:r>
            <a:r>
              <a:rPr lang="ru-RU" dirty="0"/>
              <a:t>проблем </a:t>
            </a:r>
            <a:r>
              <a:rPr lang="ru-RU" dirty="0" smtClean="0"/>
              <a:t>лиц с инвалидностью окружающими </a:t>
            </a:r>
            <a:r>
              <a:rPr lang="ru-RU" dirty="0"/>
              <a:t>их людьми.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93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консультационного пункта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оказание содействия родителям детей с ОВЗ, детям с ОВЗ в выборе образовательного маршрута ребёнка с ОВЗ (инвалидностью);</a:t>
            </a:r>
          </a:p>
          <a:p>
            <a:r>
              <a:rPr lang="ru-RU" dirty="0" smtClean="0"/>
              <a:t>систематизация данных о детях с ОВЗ (инвалидностью) в Ярославской области, нуждающихся в трудоустройстве;</a:t>
            </a:r>
          </a:p>
          <a:p>
            <a:r>
              <a:rPr lang="ru-RU" dirty="0"/>
              <a:t>разработка программы взаимодействия с социальными партнерами </a:t>
            </a:r>
            <a:r>
              <a:rPr lang="ru-RU" dirty="0" smtClean="0"/>
              <a:t>в </a:t>
            </a:r>
            <a:r>
              <a:rPr lang="ru-RU" dirty="0"/>
              <a:t>целях </a:t>
            </a:r>
            <a:r>
              <a:rPr lang="ru-RU" dirty="0" smtClean="0"/>
              <a:t>формирования </a:t>
            </a:r>
            <a:r>
              <a:rPr lang="ru-RU" dirty="0"/>
              <a:t>у работодателей заинтересованности в их приеме на работу, социально-профессиональной адаптации и </a:t>
            </a:r>
            <a:r>
              <a:rPr lang="ru-RU" dirty="0" smtClean="0"/>
              <a:t>интеграции</a:t>
            </a:r>
          </a:p>
          <a:p>
            <a:r>
              <a:rPr lang="ru-RU" dirty="0"/>
              <a:t>организационно-методическая разработка вариативных моделей профессионального образования лиц с ОВЗ на основе учета их особенностей и разумного сочетания, с одной стороны, </a:t>
            </a:r>
            <a:r>
              <a:rPr lang="ru-RU" dirty="0" smtClean="0"/>
              <a:t>инклюзивных </a:t>
            </a:r>
            <a:r>
              <a:rPr lang="ru-RU" dirty="0"/>
              <a:t>подходов в обучении, а с другой — получения ими профессии/специальности в условиях </a:t>
            </a:r>
            <a:r>
              <a:rPr lang="ru-RU" dirty="0" smtClean="0"/>
              <a:t>специализации </a:t>
            </a:r>
            <a:r>
              <a:rPr lang="ru-RU" dirty="0"/>
              <a:t>(в специальных (коррекционных) группах, в форме надомного обучения с использованием дистанционных технологий обучения и др</a:t>
            </a:r>
            <a:r>
              <a:rPr lang="ru-RU" dirty="0" smtClean="0"/>
              <a:t>.).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58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Департамент образования Ярославской области</a:t>
            </a:r>
          </a:p>
          <a:p>
            <a:r>
              <a:rPr lang="ru-RU" dirty="0"/>
              <a:t>Департамент государственной службы </a:t>
            </a:r>
          </a:p>
          <a:p>
            <a:pPr marL="0" indent="0">
              <a:buNone/>
            </a:pPr>
            <a:r>
              <a:rPr lang="ru-RU" dirty="0" smtClean="0"/>
              <a:t>   занятости </a:t>
            </a:r>
            <a:r>
              <a:rPr lang="ru-RU" dirty="0"/>
              <a:t>населения   Ярославской области</a:t>
            </a:r>
          </a:p>
          <a:p>
            <a:r>
              <a:rPr lang="ru-RU" dirty="0"/>
              <a:t>Агентство по делам молодежи   Ярославской   области</a:t>
            </a:r>
          </a:p>
          <a:p>
            <a:r>
              <a:rPr lang="ru-RU" dirty="0"/>
              <a:t>Образовательные организации общего   образования </a:t>
            </a:r>
          </a:p>
          <a:p>
            <a:r>
              <a:rPr lang="ru-RU" dirty="0" smtClean="0"/>
              <a:t>Образовательные  организации профессионального образования</a:t>
            </a:r>
            <a:endParaRPr lang="ru-RU" dirty="0"/>
          </a:p>
          <a:p>
            <a:r>
              <a:rPr lang="ru-RU" dirty="0"/>
              <a:t>Центры  психолого-педагогической,  медицинской и социальной помощи</a:t>
            </a:r>
          </a:p>
          <a:p>
            <a:r>
              <a:rPr lang="ru-RU" dirty="0"/>
              <a:t>Организации дополнительного </a:t>
            </a:r>
            <a:r>
              <a:rPr lang="ru-RU" dirty="0" smtClean="0"/>
              <a:t>образования</a:t>
            </a:r>
          </a:p>
          <a:p>
            <a:r>
              <a:rPr lang="ru-RU" dirty="0" smtClean="0"/>
              <a:t>Государственное </a:t>
            </a:r>
            <a:r>
              <a:rPr lang="ru-RU" dirty="0"/>
              <a:t>учреждение ЯО «</a:t>
            </a:r>
            <a:r>
              <a:rPr lang="ru-RU" dirty="0" smtClean="0"/>
              <a:t>Центр профессиональной </a:t>
            </a:r>
            <a:r>
              <a:rPr lang="ru-RU" dirty="0"/>
              <a:t>ориентации и психологической поддержки «Ресурс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Кафедра инклюзивного образования ГАУ ДПО ЯО ИРО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139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997838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Наши консультации направлены на оказание психолого-педагогической помощи </a:t>
            </a:r>
            <a:r>
              <a:rPr lang="ru-RU" sz="2400" b="1" dirty="0"/>
              <a:t>родителям</a:t>
            </a:r>
            <a:r>
              <a:rPr lang="ru-RU" sz="2400" dirty="0"/>
              <a:t>, поддержку социализации Ваших </a:t>
            </a:r>
            <a:r>
              <a:rPr lang="ru-RU" sz="2400" b="1" dirty="0"/>
              <a:t>детей</a:t>
            </a:r>
            <a:r>
              <a:rPr lang="ru-RU" sz="2400" dirty="0"/>
              <a:t>. </a:t>
            </a:r>
            <a:endParaRPr lang="ru-RU" sz="2400" dirty="0" smtClean="0"/>
          </a:p>
          <a:p>
            <a:endParaRPr lang="ru-RU" sz="2400" b="1" dirty="0" smtClean="0"/>
          </a:p>
          <a:p>
            <a:r>
              <a:rPr lang="ru-RU" sz="2400" b="1" dirty="0" smtClean="0"/>
              <a:t>Запись </a:t>
            </a:r>
            <a:r>
              <a:rPr lang="ru-RU" sz="2400" b="1" dirty="0"/>
              <a:t>на консультацию по телефону </a:t>
            </a:r>
            <a:endParaRPr lang="ru-RU" sz="2400" b="1" dirty="0" smtClean="0"/>
          </a:p>
          <a:p>
            <a:r>
              <a:rPr lang="ru-RU" sz="2400" dirty="0" smtClean="0"/>
              <a:t>(</a:t>
            </a:r>
            <a:r>
              <a:rPr lang="ru-RU" sz="2400" dirty="0"/>
              <a:t>4852) </a:t>
            </a:r>
            <a:r>
              <a:rPr lang="ru-RU" sz="2400" dirty="0" smtClean="0"/>
              <a:t>23-09-24 </a:t>
            </a:r>
            <a:r>
              <a:rPr lang="ru-RU" sz="2400" dirty="0"/>
              <a:t>каждую пятницу с 10 до 12.00 часов. </a:t>
            </a:r>
            <a:r>
              <a:rPr lang="ru-RU" sz="2400" b="1" dirty="0"/>
              <a:t>Консультационный</a:t>
            </a:r>
            <a:r>
              <a:rPr lang="ru-RU" sz="2400" dirty="0"/>
              <a:t> </a:t>
            </a:r>
            <a:r>
              <a:rPr lang="ru-RU" sz="2400" b="1" dirty="0"/>
              <a:t>пункт</a:t>
            </a:r>
            <a:r>
              <a:rPr lang="ru-RU" sz="2400" dirty="0"/>
              <a:t> оказывает услуги </a:t>
            </a:r>
            <a:r>
              <a:rPr lang="ru-RU" sz="2400" dirty="0" smtClean="0"/>
              <a:t>бесплатно.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4601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67534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37</TotalTime>
  <Words>496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Открытие Консультационного пункта для родителей детей с ОВЗ ( инвалидностью) по профессиональной ориентации и содействию трудоустройству</vt:lpstr>
      <vt:lpstr>Презентация PowerPoint</vt:lpstr>
      <vt:lpstr>Презентация PowerPoint</vt:lpstr>
      <vt:lpstr>Презентация PowerPoint</vt:lpstr>
      <vt:lpstr>Ограничения лиц с ОВЗ в профессиональной ориентировке</vt:lpstr>
      <vt:lpstr>Задачи консультационного пункта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Открытие Консультационного пункта для родителей детей с ОВЗ ( инвалидностью) по профессиональной ориентации и содействию трудоустройству</dc:title>
  <dc:creator>Галина Валерьевна Отрошко</dc:creator>
  <cp:lastModifiedBy>Галина Валерьевна Отрошко</cp:lastModifiedBy>
  <cp:revision>5</cp:revision>
  <dcterms:created xsi:type="dcterms:W3CDTF">2018-09-04T08:18:42Z</dcterms:created>
  <dcterms:modified xsi:type="dcterms:W3CDTF">2018-09-04T09:24:00Z</dcterms:modified>
</cp:coreProperties>
</file>