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72" r:id="rId6"/>
    <p:sldId id="287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9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E74141D-A846-44EA-A90B-D13EB699EF08}">
          <p14:sldIdLst>
            <p14:sldId id="272"/>
            <p14:sldId id="287"/>
            <p14:sldId id="288"/>
            <p14:sldId id="289"/>
            <p14:sldId id="290"/>
            <p14:sldId id="292"/>
            <p14:sldId id="293"/>
            <p14:sldId id="294"/>
            <p14:sldId id="295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D35"/>
    <a:srgbClr val="B9D4ED"/>
    <a:srgbClr val="A52C36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86400" autoAdjust="0"/>
  </p:normalViewPr>
  <p:slideViewPr>
    <p:cSldViewPr snapToGrid="0">
      <p:cViewPr varScale="1">
        <p:scale>
          <a:sx n="52" d="100"/>
          <a:sy n="52" d="100"/>
        </p:scale>
        <p:origin x="114" y="9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25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84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76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76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74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967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132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3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643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137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4519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5723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09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29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412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013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56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8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407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025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7246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8190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6109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5373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157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267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938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0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275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133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757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613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0024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6109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5373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157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267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9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064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275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133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757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613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00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01.10.2018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74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9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15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01.10.2018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15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7582" y="320040"/>
            <a:ext cx="10238482" cy="1348353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8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857081" cy="1857081"/>
          </a:xfrm>
        </p:spPr>
      </p:pic>
      <p:sp>
        <p:nvSpPr>
          <p:cNvPr id="7" name="Прямоугольник 6"/>
          <p:cNvSpPr/>
          <p:nvPr/>
        </p:nvSpPr>
        <p:spPr>
          <a:xfrm>
            <a:off x="1464590" y="2218166"/>
            <a:ext cx="99806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педагогов Ярославской области по вопросам противодействия идеологии экстремизма и терроризма в образовательной сфере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3602" y="4839921"/>
            <a:ext cx="50537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 +7 (4852) </a:t>
            </a:r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</a:t>
            </a:r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2000" b="1" dirty="0" smtClean="0">
                <a:solidFill>
                  <a:srgbClr val="A32D3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www.iro.yar.ru</a:t>
            </a:r>
            <a:endParaRPr lang="en-US" sz="2000" b="1" dirty="0" smtClean="0">
              <a:solidFill>
                <a:srgbClr val="A32D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fkbzh@iro.yar.ru</a:t>
            </a:r>
            <a:endParaRPr lang="ru-RU" sz="2000" b="1" dirty="0">
              <a:solidFill>
                <a:srgbClr val="A52C3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9040" y="4747588"/>
            <a:ext cx="4099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Перфилов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Владимир Павлович</a:t>
            </a:r>
          </a:p>
          <a:p>
            <a:pPr lvl="0"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преподаватель </a:t>
            </a:r>
          </a:p>
          <a:p>
            <a:pPr lvl="0"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кафедры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культуры и безопасности жизнедеятельности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2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1776" y="2086394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prstClr val="white">
                  <a:lumMod val="50000"/>
                </a:prst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32575" y="4159890"/>
            <a:ext cx="52937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 +7 (4852) </a:t>
            </a:r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</a:t>
            </a:r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2000" b="1" dirty="0" smtClean="0">
                <a:solidFill>
                  <a:srgbClr val="A32D3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www.iro.yar.ru</a:t>
            </a:r>
            <a:endParaRPr lang="en-US" sz="2000" b="1" dirty="0" smtClean="0">
              <a:solidFill>
                <a:srgbClr val="A32D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fkbzh@iro.yar.ru</a:t>
            </a:r>
            <a:endParaRPr lang="ru-RU" sz="2000" b="1" dirty="0">
              <a:solidFill>
                <a:srgbClr val="A52C3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45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804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Анализ обстановки в рассматриваемой сфере в Ярославской области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39634" y="1271451"/>
            <a:ext cx="11451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Результаты 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оциологического исследования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Проблемы экстремизма, социальной идентичности и межгрупповых отношений в молодежной среде в Ярославской области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33823" y="2025951"/>
          <a:ext cx="11422746" cy="340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38427"/>
                <a:gridCol w="853440"/>
                <a:gridCol w="836023"/>
                <a:gridCol w="801189"/>
                <a:gridCol w="809897"/>
                <a:gridCol w="78377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Экстремизм</a:t>
                      </a:r>
                      <a:r>
                        <a:rPr lang="ru-RU" baseline="0" dirty="0" smtClean="0"/>
                        <a:t>  - это…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Непосредственное участие в разжигании межнациональной, межрелигиозной и иной розни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36,3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Приверженность националистическим</a:t>
                      </a:r>
                      <a:r>
                        <a:rPr lang="ru-RU" sz="1800" baseline="0" dirty="0" smtClean="0"/>
                        <a:t>, шовинистским, расовым взглядам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23,5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 слова «экстрим», совершение опасных для жизни человека действий с целью получения эмоционального удовлетворения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17,9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Приверженность к крайним взглядам и мерам (обычно в политике)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12,8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 могу дать определение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9,5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04799" y="5579907"/>
            <a:ext cx="842989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Среди тех, кто считает экстремизм непосредственным участием в разжигании межнациональной и иной розни, больше юношей, чем девушек </a:t>
            </a:r>
          </a:p>
          <a:p>
            <a:r>
              <a:rPr lang="ru-RU" sz="1400" dirty="0"/>
              <a:t>* Всероссийская научно-практическая конференция  «Перспективные направления в сфере противодействия идеологии терроризма, реализуемые проекты и эффективные формы» (г. Красноярск, 30-31 мая 2018 г.) </a:t>
            </a:r>
          </a:p>
        </p:txBody>
      </p:sp>
    </p:spTree>
    <p:extLst>
      <p:ext uri="{BB962C8B-B14F-4D97-AF65-F5344CB8AC3E}">
        <p14:creationId xmlns:p14="http://schemas.microsoft.com/office/powerpoint/2010/main" val="311283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804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Анализ обстановки в рассматриваемой сфере в Ярославской области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22217" y="1114696"/>
            <a:ext cx="11451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44546A">
                    <a:lumMod val="75000"/>
                  </a:srgbClr>
                </a:solidFill>
                <a:ea typeface="Calibri" pitchFamily="34" charset="0"/>
                <a:cs typeface="Times New Roman" pitchFamily="18" charset="0"/>
              </a:rPr>
              <a:t>Результаты с</a:t>
            </a:r>
            <a:r>
              <a:rPr lang="ru-RU" sz="1600" dirty="0" smtClean="0">
                <a:solidFill>
                  <a:srgbClr val="44546A">
                    <a:lumMod val="75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оциологического исследования </a:t>
            </a:r>
            <a:r>
              <a:rPr lang="ru-RU" sz="1600" dirty="0" smtClean="0">
                <a:solidFill>
                  <a:srgbClr val="44546A">
                    <a:lumMod val="75000"/>
                  </a:srgbClr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solidFill>
                  <a:srgbClr val="44546A">
                    <a:lumMod val="75000"/>
                  </a:srgbClr>
                </a:solidFill>
                <a:ea typeface="Calibri" pitchFamily="34" charset="0"/>
                <a:cs typeface="Times New Roman" pitchFamily="18" charset="0"/>
              </a:rPr>
              <a:t>Социальное самочувствие молодежи Ярославской области</a:t>
            </a:r>
            <a:r>
              <a:rPr lang="ru-RU" sz="1600" dirty="0" smtClean="0">
                <a:solidFill>
                  <a:srgbClr val="44546A">
                    <a:lumMod val="75000"/>
                  </a:srgbClr>
                </a:solidFill>
                <a:ea typeface="Times New Roman" pitchFamily="18" charset="0"/>
                <a:cs typeface="Times New Roman" pitchFamily="18" charset="0"/>
              </a:rPr>
              <a:t>»</a:t>
            </a:r>
            <a:endParaRPr lang="ru-RU" sz="1600" dirty="0" smtClean="0">
              <a:solidFill>
                <a:srgbClr val="44546A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72863" y="1442477"/>
          <a:ext cx="1146121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20120"/>
                <a:gridCol w="1045028"/>
                <a:gridCol w="984069"/>
                <a:gridCol w="940526"/>
                <a:gridCol w="870857"/>
                <a:gridCol w="90061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800" kern="1200" dirty="0" smtClean="0"/>
                        <a:t>Готовность молодых людей к проявлению различных видов выражения своих политических интересов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Участие в общественно-политических движениях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15,4%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25,9%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15,5%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19,6%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28,7%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Митинг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26,9%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29,9%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24,6%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31,3%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28,4%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Политический диалог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10,4%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16,9%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13,0%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13,8%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20,7%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Вооруженное сопротивление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8,0%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5,0%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6,4%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10,4%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14,5%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Неповиновение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7,7%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6,1%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6,2%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Забастовка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16,1%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16,5%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13,8%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Террористические акты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1,5%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2,3%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4,7%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4,7%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Что-то другое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1,0%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1,7%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1,0%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1,0%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0,9%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Нет, не считаю возможным участвовать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52,6%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43,8%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55,1%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45,2%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35,2%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35131" y="5623451"/>
            <a:ext cx="8682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Проблемным вопросом является организация контроля ситуации среди обучающихся в образовательных организациях из числа этнической молодежи, в том числе, детей иностранных граждан стран Центрально-азиатского региона (Таджикистан, Узбекистан)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03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1886" y="174955"/>
            <a:ext cx="11164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Взаимодействие</a:t>
            </a:r>
            <a:r>
              <a:rPr lang="ru-RU" sz="1400" b="1" i="1" dirty="0" smtClean="0">
                <a:solidFill>
                  <a:srgbClr val="C00000"/>
                </a:solidFill>
              </a:rPr>
              <a:t> (ответственность) </a:t>
            </a:r>
            <a:r>
              <a:rPr lang="ru-RU" sz="1400" i="1" dirty="0" smtClean="0">
                <a:solidFill>
                  <a:srgbClr val="C00000"/>
                </a:solidFill>
              </a:rPr>
              <a:t>органов  исполнительной власти по реализации проекта «Профилактика распространения идеологии экстремизма и терроризма в образовательной сфере Ярославской области» органы исполнительной власти</a:t>
            </a:r>
          </a:p>
          <a:p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pic>
        <p:nvPicPr>
          <p:cNvPr id="32770" name="Picture 2" descr="http://sockart.ru/upload/iblock/cc8/nbexjelwnncickbolnrxuntokf%20fnzprmqvkazwxnjavmkxaw%20kstffnuqtadsp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7898" y="2386149"/>
            <a:ext cx="3499006" cy="1524000"/>
          </a:xfrm>
          <a:prstGeom prst="rect">
            <a:avLst/>
          </a:prstGeom>
          <a:noFill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8295" y="5317730"/>
            <a:ext cx="5988566" cy="74343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872218" y="1070511"/>
            <a:ext cx="5743302" cy="7321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ru-RU" sz="20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Антитеррористическая комиссия</a:t>
            </a:r>
            <a:br>
              <a:rPr lang="ru-RU" sz="20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sz="20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в Ярославской области</a:t>
            </a:r>
            <a:endParaRPr lang="ru-RU" sz="2000" b="1" kern="0" dirty="0" smtClean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E7E6E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06784" y="1128830"/>
            <a:ext cx="566059" cy="64766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153989" y="4045594"/>
            <a:ext cx="2891245" cy="646331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Департамент образования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</a:rPr>
              <a:t>Ярославской области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7640" y="2703444"/>
            <a:ext cx="3688081" cy="923330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Аппарат 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</a:rPr>
              <a:t>антитеррористической комиссии 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</a:rPr>
              <a:t>в Ярославской области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5456487" y="4803461"/>
            <a:ext cx="243840" cy="488143"/>
          </a:xfrm>
          <a:prstGeom prst="downArrow">
            <a:avLst/>
          </a:prstGeom>
          <a:solidFill>
            <a:schemeClr val="accent4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Двойная стрелка вверх/вниз 26"/>
          <p:cNvSpPr/>
          <p:nvPr/>
        </p:nvSpPr>
        <p:spPr>
          <a:xfrm rot="5400000">
            <a:off x="5460551" y="1628418"/>
            <a:ext cx="242321" cy="2975100"/>
          </a:xfrm>
          <a:prstGeom prst="up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Двойная стрелка вверх/вниз 27"/>
          <p:cNvSpPr/>
          <p:nvPr/>
        </p:nvSpPr>
        <p:spPr>
          <a:xfrm rot="18075038">
            <a:off x="8026915" y="1734467"/>
            <a:ext cx="262018" cy="914301"/>
          </a:xfrm>
          <a:prstGeom prst="upDownArrow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Двойная стрелка вверх/вниз 29"/>
          <p:cNvSpPr/>
          <p:nvPr/>
        </p:nvSpPr>
        <p:spPr>
          <a:xfrm rot="17539693">
            <a:off x="3056896" y="3274047"/>
            <a:ext cx="242321" cy="1873226"/>
          </a:xfrm>
          <a:prstGeom prst="up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Двойная стрелка вверх/вниз 22"/>
          <p:cNvSpPr/>
          <p:nvPr/>
        </p:nvSpPr>
        <p:spPr>
          <a:xfrm rot="4060307" flipH="1">
            <a:off x="7911924" y="3287110"/>
            <a:ext cx="242321" cy="1873226"/>
          </a:xfrm>
          <a:prstGeom prst="up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Двойная стрелка вверх/вниз 23"/>
          <p:cNvSpPr/>
          <p:nvPr/>
        </p:nvSpPr>
        <p:spPr>
          <a:xfrm rot="3524962" flipH="1">
            <a:off x="3145761" y="1756238"/>
            <a:ext cx="262018" cy="914301"/>
          </a:xfrm>
          <a:prstGeom prst="upDownArrow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35831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083" y="1180086"/>
            <a:ext cx="10515600" cy="1012856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профилактических мероприятий по противодействию терроризму и экстремизму в образовательном учреждении»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предусматривает 70 часов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и включает в себя разделы: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prstClr val="white">
                  <a:lumMod val="50000"/>
                </a:prstClr>
              </a:solidFill>
              <a:latin typeface="Impact" panose="020B080603090205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8150" y="2328999"/>
            <a:ext cx="94846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основы противодействию экстремизму и терроризму»;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76757" y="3080623"/>
            <a:ext cx="95000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Times New Roman"/>
                <a:ea typeface="Calibri"/>
              </a:rPr>
              <a:t>Раздел 2</a:t>
            </a:r>
            <a:r>
              <a:rPr lang="ru-RU" sz="2400" dirty="0" smtClean="0">
                <a:latin typeface="Times New Roman"/>
                <a:ea typeface="Calibri"/>
              </a:rPr>
              <a:t> «</a:t>
            </a:r>
            <a:r>
              <a:rPr lang="ru-RU" sz="2400" dirty="0">
                <a:latin typeface="Times New Roman"/>
                <a:ea typeface="Calibri"/>
              </a:rPr>
              <a:t>Система профилактических мероприятий по противодействию терроризму и экстремизму в общеобразовательном учреждении»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52402" y="4257973"/>
            <a:ext cx="86336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Times New Roman"/>
                <a:ea typeface="Calibri"/>
              </a:rPr>
              <a:t>Раздел 3</a:t>
            </a:r>
            <a:r>
              <a:rPr lang="ru-RU" sz="2400" dirty="0" smtClean="0">
                <a:latin typeface="Times New Roman"/>
                <a:ea typeface="Calibri"/>
              </a:rPr>
              <a:t> «Выявление </a:t>
            </a:r>
            <a:r>
              <a:rPr lang="ru-RU" sz="2400" dirty="0">
                <a:latin typeface="Times New Roman"/>
                <a:ea typeface="Calibri"/>
              </a:rPr>
              <a:t>и адресная работа с детьми, попавшими под воздействие идеологии экстремизма и терроризма»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4601" y="5185810"/>
            <a:ext cx="11684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>
                <a:latin typeface="Times New Roman"/>
                <a:ea typeface="Calibri"/>
              </a:rPr>
              <a:t>Итоговая аттестация</a:t>
            </a:r>
            <a:r>
              <a:rPr lang="ru-RU" sz="2400" dirty="0">
                <a:latin typeface="Times New Roman"/>
                <a:ea typeface="Calibri"/>
              </a:rPr>
              <a:t> </a:t>
            </a:r>
            <a:r>
              <a:rPr lang="ru-RU" sz="2400" dirty="0" smtClean="0">
                <a:latin typeface="Times New Roman"/>
                <a:ea typeface="Calibri"/>
              </a:rPr>
              <a:t>проводится </a:t>
            </a:r>
            <a:r>
              <a:rPr lang="ru-RU" sz="2400" dirty="0">
                <a:latin typeface="Times New Roman"/>
                <a:ea typeface="Calibri"/>
              </a:rPr>
              <a:t>в форме круглого стола «Анализ разработанных планов и сценариев мероприятий по профилактике экстремизма и терроризма в урочной и во внеурочной деятельности».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145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prstClr val="white">
                  <a:lumMod val="50000"/>
                </a:prstClr>
              </a:solidFill>
              <a:latin typeface="Impact" panose="020B080603090205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1342" y="1090918"/>
            <a:ext cx="11118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основы противодействию экстремизму и терроризму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8217" y="2962088"/>
            <a:ext cx="108676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Times New Roman"/>
                <a:ea typeface="Calibri"/>
              </a:rPr>
              <a:t>Раздел 2</a:t>
            </a:r>
            <a:r>
              <a:rPr lang="ru-RU" sz="2400" b="1" dirty="0" smtClean="0">
                <a:latin typeface="Times New Roman"/>
                <a:ea typeface="Calibri"/>
              </a:rPr>
              <a:t> «</a:t>
            </a:r>
            <a:r>
              <a:rPr lang="ru-RU" sz="2400" b="1" dirty="0">
                <a:latin typeface="Times New Roman"/>
                <a:ea typeface="Calibri"/>
              </a:rPr>
              <a:t>Система профилактических мероприятий по противодействию терроризму и экстремизму в общеобразовательном учреждении»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8217" y="4437978"/>
            <a:ext cx="11287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Times New Roman"/>
                <a:ea typeface="Calibri"/>
              </a:rPr>
              <a:t>Раздел 3</a:t>
            </a:r>
            <a:r>
              <a:rPr lang="ru-RU" sz="2400" b="1" dirty="0" smtClean="0">
                <a:latin typeface="Times New Roman"/>
                <a:ea typeface="Calibri"/>
              </a:rPr>
              <a:t> «Выявление </a:t>
            </a:r>
            <a:r>
              <a:rPr lang="ru-RU" sz="2400" b="1" dirty="0">
                <a:latin typeface="Times New Roman"/>
                <a:ea typeface="Calibri"/>
              </a:rPr>
              <a:t>и адресная работа с детьми, попавшими под воздействие идеологии экстремизма и терроризма»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32489" y="1440270"/>
            <a:ext cx="1085951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правовых основ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экстремизму и терроризму. Более глубокому пониманию сущности терминов и их отличию с точки зрения классификации закона производится сравнительный анализ терроризм, экстремизм, диверсия и хулиганство по цели, объекту воздействия, критериям, субъективной стороной, субъекту преступления, составу преступления и ответственностью за совершенное деяние.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93515" y="3730092"/>
            <a:ext cx="105374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внимание уделяется профилактической работе по противодействию не идеологии экстремизма, а причинам ее рождающим. Идею можно победить только другой идеей.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20430" y="5265599"/>
            <a:ext cx="102836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практическим советам и рекомендациям специалистов, в области противодействия идеологии терроризма и экстремизма. Занятия по данному разделу проводят приглашенные из различных структур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3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0" y="688999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35361" y="343235"/>
            <a:ext cx="1146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34727"/>
              </p:ext>
            </p:extLst>
          </p:nvPr>
        </p:nvGraphicFramePr>
        <p:xfrm>
          <a:off x="609600" y="1329331"/>
          <a:ext cx="10972801" cy="4170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2199"/>
                <a:gridCol w="2532349"/>
                <a:gridCol w="2634559"/>
                <a:gridCol w="2418705"/>
                <a:gridCol w="2194989"/>
              </a:tblGrid>
              <a:tr h="207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ТЕРРОРИЗМ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ЭКСТРЕМИЗМ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ДИВЕРСИЯ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ХУЛИГАНСТВО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</a:tr>
              <a:tr h="1225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нелегальная форма борьбы средствами запугивания, насилия, физической расправы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приверженность к крайним мерам и взглядам.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массового уничтожения материальных, имущественных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преступление против общественного порядка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</a:tr>
              <a:tr h="1065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силовое воздействия на принятие решения, выгодного для террориста.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склонить граждан к осуществлению экстремистской деятельности.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разрушение и уничтожение экономической, материальной инфраструктуры и подрыв обороноспособности государства.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желание проявить явное неуважение к обществу и стремлении внести в сознание других лиц представление о значимости его «я».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воздействия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общественная безопасность, нормальное функционирование органов власти.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отдельные граждане, социальные группы, общности, политические партии, общественные организации и др.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Непосредственно экономическая безопасность РФ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основной - общественный порядок; дополнительно - здоровье личности, отношения и др.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426968" y="836712"/>
            <a:ext cx="53380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Сравнительная оценка терминов терроризм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0" y="914402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9350" y="343235"/>
            <a:ext cx="11564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2129" y="1201120"/>
            <a:ext cx="11247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628506"/>
              </p:ext>
            </p:extLst>
          </p:nvPr>
        </p:nvGraphicFramePr>
        <p:xfrm>
          <a:off x="614756" y="989566"/>
          <a:ext cx="10962490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5355"/>
                <a:gridCol w="2156716"/>
                <a:gridCol w="2789228"/>
                <a:gridCol w="2400267"/>
                <a:gridCol w="2600924"/>
              </a:tblGrid>
              <a:tr h="3501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Чем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характерезуется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стремление субъекта посеять страх у населения, парализовать деятельность государственных и общественных структур. Террор - это открытое действие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характеризуется совершением активных действий - совершение взрыва, поджога или иных действий (обвалов, затоплений, камнепадов, аварий, катастроф и т.п.). Указанные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общеопасные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действия направлены на разрушение или повреждение указанных предприятий, сооружений и т.д., относящихся к предмету преступления.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характеризуется совершением взрыва, поджога, иных действий, направленных на разрушение или повреждение предприятий, сооружений, путей и средств сообщения, средств связи, объектов жизнеобеспечения населения;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грубое нарушение общественного порядка,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явное неуважение виновного к обществу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применением насилия к гражданам либо угрозой его применения, либо уничтожением или повреждением чужого имущества. 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</a:tr>
              <a:tr h="1539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Субъективная сторона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преступления характеризуется прямым умыслом и специальной целью.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преступление совершается только с прямым умыслом. Лицо осознает характер и публичную направленность призывов и желает действовать таким образом.</a:t>
                      </a:r>
                      <a:endParaRPr lang="ru-RU" sz="1400" b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преступление характеризуется прямым умыслом.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преступления характеризуется виной в виде прямого умысла и так называемым хулиганским мотивом, т.е. стремлением виновного противопоставить себя обществу.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1784" marR="517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4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0" y="914402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1371" y="343235"/>
            <a:ext cx="11372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2129" y="1201120"/>
            <a:ext cx="11247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280088"/>
              </p:ext>
            </p:extLst>
          </p:nvPr>
        </p:nvGraphicFramePr>
        <p:xfrm>
          <a:off x="609600" y="1180436"/>
          <a:ext cx="10972802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2199"/>
                <a:gridCol w="3142075"/>
                <a:gridCol w="2304256"/>
                <a:gridCol w="2139283"/>
                <a:gridCol w="2194989"/>
              </a:tblGrid>
              <a:tr h="887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 преступления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вменяемое лицо, достигшее возраста 14 лет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вменяемое лицо, достигшее возраста 14 лет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быть признано любое лицо от 16 лет, вне зависимости от гражданства. 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Простое хулиганство: вменяемое лицо от 16 лет, а квалифицированного и особо квалифицированного – лицо от 14 лет.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</a:tr>
              <a:tr h="710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лишением свободы на срок от 8 до 15 лет.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статьи по отдельным видам преступлений имеющих экстремистский характер.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500 руб до 5 лет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 лет до пожизненного заключения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предупреждения до 5 лет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</a:tr>
              <a:tr h="1775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 преступления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Преступление является оконченным с момента их совершения. Однако состав преступления будет иметь место только в том случае, если указанные выше действия создавали реальную угрозу наступления общественно опасных последствий, указанных в законе.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Преступление считается оконченным с момента публичного распространения призывов указанного содержания независимо от того, достигли они своей цели воздействия на граждан или нет.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Преступление признается оконченным с момента совершения указанных в законе действий.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Хулиганство окончено в момент совершения действий, 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7193" marR="771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9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1252</Words>
  <Application>Microsoft Office PowerPoint</Application>
  <PresentationFormat>Широкоэкранный</PresentationFormat>
  <Paragraphs>196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Impact</vt:lpstr>
      <vt:lpstr>Times New Roman</vt:lpstr>
      <vt:lpstr>Тема Office</vt:lpstr>
      <vt:lpstr>1_Тема Office</vt:lpstr>
      <vt:lpstr>2_Тема Office</vt:lpstr>
      <vt:lpstr>3_Тема Office</vt:lpstr>
      <vt:lpstr>4_Тема Office</vt:lpstr>
      <vt:lpstr>Государственное автономное учреждение дополнительного профессионального образования Ярославской области  Институт развития образования</vt:lpstr>
      <vt:lpstr>Презентация PowerPoint</vt:lpstr>
      <vt:lpstr>Презентация PowerPoint</vt:lpstr>
      <vt:lpstr>Презентация PowerPoint</vt:lpstr>
      <vt:lpstr>ППК «Организация профилактических мероприятий по противодействию терроризму и экстремизму в образовательном учреждении» предусматривает 70 часов занятий и включает в себя разделы: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Светлана Юрьевна Белянчева</cp:lastModifiedBy>
  <cp:revision>158</cp:revision>
  <dcterms:created xsi:type="dcterms:W3CDTF">2017-01-12T11:53:49Z</dcterms:created>
  <dcterms:modified xsi:type="dcterms:W3CDTF">2018-10-01T12:09:21Z</dcterms:modified>
</cp:coreProperties>
</file>