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80" r:id="rId2"/>
    <p:sldId id="273" r:id="rId3"/>
    <p:sldId id="276" r:id="rId4"/>
    <p:sldId id="277" r:id="rId5"/>
    <p:sldId id="278" r:id="rId6"/>
    <p:sldId id="27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68560" y="692696"/>
            <a:ext cx="9612560" cy="5976664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ru-RU" sz="3200" b="1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ru-RU" sz="3200" b="1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ru-RU" sz="3200" b="1" dirty="0" smtClean="0">
              <a:solidFill>
                <a:srgbClr val="002060"/>
              </a:solidFill>
            </a:endParaRPr>
          </a:p>
          <a:p>
            <a:pPr marL="457200" lvl="1" indent="0" algn="just">
              <a:buNone/>
            </a:pPr>
            <a:r>
              <a:rPr lang="ru-RU" sz="5200" b="1" dirty="0" smtClean="0">
                <a:solidFill>
                  <a:schemeClr val="tx2">
                    <a:lumMod val="50000"/>
                  </a:schemeClr>
                </a:solidFill>
              </a:rPr>
              <a:t>Семья ребенка с ОВЗ: взаимодействие  с </a:t>
            </a:r>
            <a:r>
              <a:rPr lang="ru-RU" sz="5200" b="1" dirty="0" smtClean="0">
                <a:solidFill>
                  <a:schemeClr val="tx2">
                    <a:lumMod val="50000"/>
                  </a:schemeClr>
                </a:solidFill>
              </a:rPr>
              <a:t>родителями</a:t>
            </a:r>
          </a:p>
          <a:p>
            <a:pPr marL="457200" lvl="1" indent="0" algn="just">
              <a:buNone/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lvl="1" indent="0" algn="just">
              <a:buNone/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lvl="1" indent="0" algn="just">
              <a:buNone/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Посысоев Олег Николаевич 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- профессор кафедры инклюзивного образования Института развития образования г.Ярославль</a:t>
            </a:r>
            <a:endParaRPr lang="ru-RU" sz="4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908720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34260"/>
            <a:ext cx="6390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0568" y="-36036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68560" y="692696"/>
            <a:ext cx="9612560" cy="597666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СТАДИИ ОТНОШЕНИЯ К ДЕФЕКТУ</a:t>
            </a:r>
          </a:p>
          <a:p>
            <a:pPr marL="457200" lvl="1" indent="0">
              <a:buNone/>
            </a:pPr>
            <a:endParaRPr lang="ru-RU" sz="3200" b="1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ru-RU" sz="3200" b="1" dirty="0" smtClean="0">
              <a:solidFill>
                <a:srgbClr val="002060"/>
              </a:solidFill>
            </a:endParaRPr>
          </a:p>
          <a:p>
            <a:pPr marL="971550" lvl="1" indent="-514350"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ШОК</a:t>
            </a:r>
          </a:p>
          <a:p>
            <a:pPr marL="971550" lvl="1" indent="-514350"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Защитное отрицание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marL="971550" lvl="1" indent="-514350"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Эмоциональное </a:t>
            </a:r>
            <a:r>
              <a:rPr lang="ru-RU" sz="3200" b="1" dirty="0" err="1">
                <a:solidFill>
                  <a:srgbClr val="002060"/>
                </a:solidFill>
              </a:rPr>
              <a:t>отреагирование</a:t>
            </a:r>
            <a:r>
              <a:rPr lang="ru-RU" sz="3200" b="1" dirty="0">
                <a:solidFill>
                  <a:srgbClr val="002060"/>
                </a:solidFill>
              </a:rPr>
              <a:t> (</a:t>
            </a:r>
            <a:r>
              <a:rPr lang="ru-RU" sz="3200" b="1" dirty="0" smtClean="0">
                <a:solidFill>
                  <a:srgbClr val="002060"/>
                </a:solidFill>
              </a:rPr>
              <a:t>понимание)</a:t>
            </a:r>
          </a:p>
          <a:p>
            <a:pPr marL="971550" lvl="1" indent="-514350"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Принятие</a:t>
            </a:r>
          </a:p>
          <a:p>
            <a:pPr marL="971550" lvl="1" indent="-514350"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Конструктивные действия</a:t>
            </a:r>
          </a:p>
          <a:p>
            <a:pPr marL="971550" lvl="1" indent="-514350">
              <a:buAutoNum type="arabicPeriod"/>
            </a:pP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53909" y="84450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34260"/>
            <a:ext cx="6390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436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579296" cy="550547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Родительская позиция ( с чем надо работать)</a:t>
            </a:r>
          </a:p>
          <a:p>
            <a:pPr marL="914400" lvl="1" indent="-45720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Отношение к дефекту  </a:t>
            </a:r>
          </a:p>
          <a:p>
            <a:pPr marL="914400" lvl="1" indent="-45720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Отношение к ребенку</a:t>
            </a:r>
          </a:p>
          <a:p>
            <a:pPr marL="914400" lvl="1" indent="-45720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Отношение к принятию помощи</a:t>
            </a:r>
          </a:p>
          <a:p>
            <a:pPr marL="914400" lvl="1" indent="-45720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Отношение к будущему</a:t>
            </a:r>
          </a:p>
          <a:p>
            <a:pPr marL="914400" lvl="1" indent="-45720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Отношение к себе, как родителю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22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906" y="3373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Информирование( просвещение)</a:t>
            </a:r>
          </a:p>
          <a:p>
            <a:r>
              <a:rPr lang="ru-RU" b="1" dirty="0" smtClean="0"/>
              <a:t>Обучение</a:t>
            </a:r>
          </a:p>
          <a:p>
            <a:r>
              <a:rPr lang="ru-RU" b="1" dirty="0" smtClean="0"/>
              <a:t>Консультирование ( индивидуальное, семейное)</a:t>
            </a:r>
          </a:p>
          <a:p>
            <a:r>
              <a:rPr lang="ru-RU" b="1" dirty="0" smtClean="0"/>
              <a:t>Домашнее </a:t>
            </a:r>
            <a:r>
              <a:rPr lang="ru-RU" b="1" dirty="0" err="1" smtClean="0"/>
              <a:t>визитирование</a:t>
            </a:r>
            <a:endParaRPr lang="ru-RU" b="1" dirty="0" smtClean="0"/>
          </a:p>
          <a:p>
            <a:r>
              <a:rPr lang="ru-RU" b="1" dirty="0" smtClean="0"/>
              <a:t>Включение в разработку СИПР</a:t>
            </a:r>
          </a:p>
          <a:p>
            <a:r>
              <a:rPr lang="ru-RU" b="1" dirty="0" smtClean="0"/>
              <a:t>Создание родительских объединений, сообществ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 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620689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Направления работы с семьей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906" y="116632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32856"/>
            <a:ext cx="8579296" cy="47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900" b="1" i="1" dirty="0" smtClean="0">
                <a:solidFill>
                  <a:srgbClr val="002060"/>
                </a:solidFill>
              </a:rPr>
              <a:t>Приемы.  технологии</a:t>
            </a:r>
            <a:r>
              <a:rPr lang="ru-RU" sz="39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Создание  психологически безопасной ситуации ( нет угрозы для самооценки)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Активное слушание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Позитивная обратная связь ( принцип сэндвича)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Конфиденциальность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Партнерство ( пристройка на равных)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 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620689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Главный принцип работы –установление отношений доверия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64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32856"/>
            <a:ext cx="8579296" cy="4725144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 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620689"/>
            <a:ext cx="8496944" cy="108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Темы для консультирования семьи ребенка младшего </a:t>
            </a:r>
            <a:r>
              <a:rPr lang="ru-RU" sz="4000" b="1" dirty="0" smtClean="0">
                <a:solidFill>
                  <a:srgbClr val="002060"/>
                </a:solidFill>
              </a:rPr>
              <a:t>школьника</a:t>
            </a:r>
          </a:p>
          <a:p>
            <a:pPr>
              <a:buFont typeface="Arial" pitchFamily="34" charset="0"/>
              <a:buChar char="•"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FF0000"/>
                </a:solidFill>
              </a:rPr>
              <a:t>Страх перед школой </a:t>
            </a:r>
            <a:r>
              <a:rPr lang="ru-RU" sz="3200" b="1" dirty="0" smtClean="0">
                <a:solidFill>
                  <a:srgbClr val="002060"/>
                </a:solidFill>
              </a:rPr>
              <a:t>( освоит ли  программу? Как пройдет адаптация? 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C00000"/>
                </a:solidFill>
              </a:rPr>
              <a:t>Социальные страхи </a:t>
            </a:r>
            <a:r>
              <a:rPr lang="ru-RU" sz="4000" b="1" dirty="0" smtClean="0">
                <a:solidFill>
                  <a:srgbClr val="002060"/>
                </a:solidFill>
              </a:rPr>
              <a:t>(</a:t>
            </a:r>
            <a:r>
              <a:rPr lang="ru-RU" sz="3600" b="1" dirty="0" smtClean="0">
                <a:solidFill>
                  <a:srgbClr val="002060"/>
                </a:solidFill>
              </a:rPr>
              <a:t>как оценят ? справимся ли с трудностями,  кто поможет ? Заклеймят диагнозом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FF0000"/>
                </a:solidFill>
              </a:rPr>
              <a:t>Изменение отношений  в семье в связи со школой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( менять границы, правила )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98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182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Admin</cp:lastModifiedBy>
  <cp:revision>81</cp:revision>
  <cp:lastPrinted>2017-12-08T11:25:20Z</cp:lastPrinted>
  <dcterms:created xsi:type="dcterms:W3CDTF">2017-12-08T10:56:11Z</dcterms:created>
  <dcterms:modified xsi:type="dcterms:W3CDTF">2018-04-09T19:55:09Z</dcterms:modified>
</cp:coreProperties>
</file>