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er\&#1052;&#1086;&#1080;%20&#1076;&#1086;&#1082;&#1091;&#1084;&#1077;&#1085;&#1090;&#1099;\&#1043;&#1088;&#1091;&#1079;&#1076;&#1077;&#1074;&#1072;\170409\&#1044;&#1080;&#1072;&#1075;&#1088;&#1072;&#1084;&#1084;&#1072;&#1099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3794124381061217E-2"/>
          <c:y val="0.1217584733360651"/>
          <c:w val="0.88938353288050953"/>
          <c:h val="0.82651623319055223"/>
        </c:manualLayout>
      </c:layout>
      <c:pie3DChart>
        <c:varyColors val="1"/>
      </c:pie3DChart>
    </c:plotArea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00"/>
      <c:perspective val="30"/>
    </c:view3D>
    <c:plotArea>
      <c:layout>
        <c:manualLayout>
          <c:layoutTarget val="inner"/>
          <c:xMode val="edge"/>
          <c:yMode val="edge"/>
          <c:x val="3.0869725196274147E-2"/>
          <c:y val="1.1977169013690199E-3"/>
          <c:w val="0.83055586662560565"/>
          <c:h val="0.83004505474242962"/>
        </c:manualLayout>
      </c:layout>
      <c:pie3DChart>
        <c:varyColors val="1"/>
        <c:ser>
          <c:idx val="0"/>
          <c:order val="0"/>
          <c:explosion val="20"/>
          <c:dPt>
            <c:idx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8,5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0.0%" sourceLinked="0"/>
              <c:spPr>
                <a:noFill/>
              </c:spPr>
              <c:showPercent val="1"/>
            </c:dLbl>
            <c:dLbl>
              <c:idx val="1"/>
              <c:layout>
                <c:manualLayout>
                  <c:x val="0.11456567733059272"/>
                  <c:y val="-0.3733053486939724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3,1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chemeClr val="bg1"/>
                        </a:solidFill>
                        <a:effectLst/>
                      </a:defRPr>
                    </a:pPr>
                    <a:r>
                      <a:rPr lang="en-US" dirty="0" smtClean="0"/>
                      <a:t>5</a:t>
                    </a:r>
                    <a:r>
                      <a:rPr lang="ru-RU" dirty="0" smtClean="0"/>
                      <a:t>8,4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numFmt formatCode="0.0%" sourceLinked="0"/>
              <c:spPr/>
              <c:showPercent val="1"/>
            </c:dLbl>
            <c:numFmt formatCode="0.0%" sourceLinked="0"/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Percent val="1"/>
            <c:showLeaderLines val="1"/>
          </c:dLbls>
          <c:val>
            <c:numRef>
              <c:f>Лист1!$A$1:$A$3</c:f>
              <c:numCache>
                <c:formatCode>General</c:formatCode>
                <c:ptCount val="3"/>
                <c:pt idx="0">
                  <c:v>16.399999999999999</c:v>
                </c:pt>
                <c:pt idx="1">
                  <c:v>26</c:v>
                </c:pt>
                <c:pt idx="2">
                  <c:v>57.6</c:v>
                </c:pt>
              </c:numCache>
            </c:numRef>
          </c:val>
        </c:ser>
        <c:dLbls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0.65909</cdr:x>
      <cdr:y>0.73973</cdr:y>
    </cdr:from>
    <cdr:to>
      <cdr:x>0.96969</cdr:x>
      <cdr:y>0.89042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43404" y="3857652"/>
          <a:ext cx="1952604" cy="785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0.78622</cdr:x>
      <cdr:y>0.60629</cdr:y>
    </cdr:from>
    <cdr:to>
      <cdr:x>0.99137</cdr:x>
      <cdr:y>1</cdr:y>
    </cdr:to>
    <cdr:sp macro="" textlink="">
      <cdr:nvSpPr>
        <cdr:cNvPr id="5" name="Выноска 1 (граница и черта) 4"/>
        <cdr:cNvSpPr/>
      </cdr:nvSpPr>
      <cdr:spPr bwMode="auto">
        <a:xfrm xmlns:a="http://schemas.openxmlformats.org/drawingml/2006/main" rot="5400000">
          <a:off x="3706637" y="2304073"/>
          <a:ext cx="1378167" cy="1014612"/>
        </a:xfrm>
        <a:prstGeom xmlns:a="http://schemas.openxmlformats.org/drawingml/2006/main" prst="accentBorderCallout1">
          <a:avLst>
            <a:gd name="adj1" fmla="val 18750"/>
            <a:gd name="adj2" fmla="val -8333"/>
            <a:gd name="adj3" fmla="val 108556"/>
            <a:gd name="adj4" fmla="val -27655"/>
          </a:avLst>
        </a:prstGeom>
        <a:solidFill xmlns:a="http://schemas.openxmlformats.org/drawingml/2006/main">
          <a:schemeClr val="bg2">
            <a:lumMod val="25000"/>
          </a:schemeClr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vert270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>
            <a:buFont typeface="Arial" pitchFamily="34" charset="0"/>
            <a:buChar char="•"/>
          </a:pPr>
          <a:r>
            <a:rPr 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Дети от 0 до 17 лет </a:t>
          </a:r>
          <a:r>
            <a:rPr lang="ru-RU" sz="1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rPr>
            <a:t>. </a:t>
          </a:r>
          <a:endParaRPr lang="ru-RU" sz="14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0.01456</cdr:x>
      <cdr:y>0.68572</cdr:y>
    </cdr:from>
    <cdr:to>
      <cdr:x>0.2385</cdr:x>
      <cdr:y>1</cdr:y>
    </cdr:to>
    <cdr:sp macro="" textlink="">
      <cdr:nvSpPr>
        <cdr:cNvPr id="6" name="Выноска 1 (граница и черта) 5"/>
        <cdr:cNvSpPr/>
      </cdr:nvSpPr>
      <cdr:spPr bwMode="auto">
        <a:xfrm xmlns:a="http://schemas.openxmlformats.org/drawingml/2006/main" rot="5400000" flipH="1">
          <a:off x="75716" y="2396627"/>
          <a:ext cx="1100125" cy="1107543"/>
        </a:xfrm>
        <a:prstGeom xmlns:a="http://schemas.openxmlformats.org/drawingml/2006/main" prst="accentBorderCallout1">
          <a:avLst>
            <a:gd name="adj1" fmla="val 54574"/>
            <a:gd name="adj2" fmla="val 104737"/>
            <a:gd name="adj3" fmla="val 9741"/>
            <a:gd name="adj4" fmla="val 123096"/>
          </a:avLst>
        </a:prstGeom>
        <a:solidFill xmlns:a="http://schemas.openxmlformats.org/drawingml/2006/main">
          <a:srgbClr val="C00000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vert270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Женщины фертильного возраста</a:t>
          </a:r>
        </a:p>
        <a:p xmlns:a="http://schemas.openxmlformats.org/drawingml/2006/main">
          <a:endParaRPr lang="ru-RU" sz="1200" b="1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endParaRPr lang="ru-RU" sz="1200" dirty="0">
            <a:solidFill>
              <a:schemeClr val="bg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67B-934B-4DFD-831C-8490A99DD24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BD5-B851-434B-A0A1-F89EBB39E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67B-934B-4DFD-831C-8490A99DD24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BD5-B851-434B-A0A1-F89EBB39E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67B-934B-4DFD-831C-8490A99DD24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BD5-B851-434B-A0A1-F89EBB39E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900113" y="188915"/>
            <a:ext cx="7993062" cy="64087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0940760"/>
      </p:ext>
    </p:extLst>
  </p:cSld>
  <p:clrMapOvr>
    <a:masterClrMapping/>
  </p:clrMapOvr>
  <p:transition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67B-934B-4DFD-831C-8490A99DD24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BD5-B851-434B-A0A1-F89EBB39E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67B-934B-4DFD-831C-8490A99DD24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BD5-B851-434B-A0A1-F89EBB39E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67B-934B-4DFD-831C-8490A99DD24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BD5-B851-434B-A0A1-F89EBB39E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67B-934B-4DFD-831C-8490A99DD24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BD5-B851-434B-A0A1-F89EBB39E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67B-934B-4DFD-831C-8490A99DD24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BD5-B851-434B-A0A1-F89EBB39E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67B-934B-4DFD-831C-8490A99DD24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BD5-B851-434B-A0A1-F89EBB39E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67B-934B-4DFD-831C-8490A99DD24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BD5-B851-434B-A0A1-F89EBB39E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67B-934B-4DFD-831C-8490A99DD24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BD5-B851-434B-A0A1-F89EBB39E1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1767B-934B-4DFD-831C-8490A99DD244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C2BD5-B851-434B-A0A1-F89EBB39E1C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3"/>
          <p:cNvSpPr>
            <a:spLocks noChangeArrowheads="1"/>
          </p:cNvSpPr>
          <p:nvPr/>
        </p:nvSpPr>
        <p:spPr bwMode="auto">
          <a:xfrm>
            <a:off x="0" y="2000250"/>
            <a:ext cx="9144000" cy="428625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b="0" dirty="0">
              <a:solidFill>
                <a:srgbClr val="4F6228"/>
              </a:solidFill>
              <a:latin typeface="Calibri" pitchFamily="34" charset="0"/>
            </a:endParaRPr>
          </a:p>
        </p:txBody>
      </p:sp>
      <p:sp>
        <p:nvSpPr>
          <p:cNvPr id="2560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57254" y="2571744"/>
            <a:ext cx="8178311" cy="257175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Опыт работы государственных учреждений здравоохранения по </a:t>
            </a:r>
            <a:r>
              <a:rPr lang="ru-RU" sz="3600" b="1" dirty="0" smtClean="0">
                <a:solidFill>
                  <a:schemeClr val="bg1"/>
                </a:solidFill>
              </a:rPr>
              <a:t>раннему выявлению детей с нарушениями </a:t>
            </a:r>
            <a:r>
              <a:rPr lang="ru-RU" sz="3600" b="1" dirty="0" err="1" smtClean="0">
                <a:solidFill>
                  <a:schemeClr val="bg1"/>
                </a:solidFill>
              </a:rPr>
              <a:t>аутистического</a:t>
            </a:r>
            <a:r>
              <a:rPr lang="ru-RU" sz="3600" b="1" dirty="0" smtClean="0">
                <a:solidFill>
                  <a:schemeClr val="bg1"/>
                </a:solidFill>
              </a:rPr>
              <a:t> спектра</a:t>
            </a:r>
            <a:endParaRPr lang="ru-RU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ios"/>
            </a:endParaRPr>
          </a:p>
        </p:txBody>
      </p:sp>
      <p:sp>
        <p:nvSpPr>
          <p:cNvPr id="4710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4054" y="6357945"/>
            <a:ext cx="2148254" cy="428625"/>
          </a:xfrm>
        </p:spPr>
        <p:txBody>
          <a:bodyPr>
            <a:normAutofit fontScale="92500"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ru-RU" sz="1800" b="1" dirty="0" err="1" smtClean="0">
                <a:solidFill>
                  <a:srgbClr val="056F21"/>
                </a:solidFill>
                <a:latin typeface="Helios"/>
              </a:rPr>
              <a:t>ЯРОС</a:t>
            </a:r>
            <a:r>
              <a:rPr lang="ru-RU" sz="1800" b="1" cap="all" dirty="0" err="1" smtClean="0">
                <a:solidFill>
                  <a:srgbClr val="056F21"/>
                </a:solidFill>
                <a:latin typeface="Helios"/>
              </a:rPr>
              <a:t>лавль</a:t>
            </a:r>
            <a:r>
              <a:rPr lang="ru-RU" sz="1800" b="1" cap="all" dirty="0" smtClean="0">
                <a:solidFill>
                  <a:srgbClr val="056F21"/>
                </a:solidFill>
                <a:latin typeface="Helios"/>
              </a:rPr>
              <a:t> </a:t>
            </a:r>
            <a:r>
              <a:rPr lang="ru-RU" sz="1800" b="1" dirty="0" smtClean="0">
                <a:solidFill>
                  <a:srgbClr val="056F21"/>
                </a:solidFill>
                <a:latin typeface="Helios"/>
              </a:rPr>
              <a:t>2018</a:t>
            </a:r>
            <a:endParaRPr lang="ru-RU" sz="1800" b="1" dirty="0" smtClean="0">
              <a:solidFill>
                <a:srgbClr val="056F21"/>
              </a:solidFill>
              <a:latin typeface="Helios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31584" y="2565400"/>
            <a:ext cx="11327" cy="280781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7" name="Прямоугольник 11"/>
          <p:cNvSpPr>
            <a:spLocks noChangeArrowheads="1"/>
          </p:cNvSpPr>
          <p:nvPr/>
        </p:nvSpPr>
        <p:spPr bwMode="auto">
          <a:xfrm>
            <a:off x="0" y="2000250"/>
            <a:ext cx="9144000" cy="28575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b="0">
              <a:solidFill>
                <a:srgbClr val="4F6228"/>
              </a:solidFill>
              <a:latin typeface="Calibri" pitchFamily="34" charset="0"/>
            </a:endParaRPr>
          </a:p>
        </p:txBody>
      </p:sp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1340831" y="0"/>
            <a:ext cx="7592157" cy="2252663"/>
            <a:chOff x="1452538" y="-1"/>
            <a:chExt cx="8224895" cy="2252275"/>
          </a:xfrm>
        </p:grpSpPr>
        <p:pic>
          <p:nvPicPr>
            <p:cNvPr id="25609" name="Рисунок 18" descr="герб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52538" y="-1"/>
              <a:ext cx="1214446" cy="2252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Подзаголовок 2"/>
            <p:cNvSpPr txBox="1">
              <a:spLocks/>
            </p:cNvSpPr>
            <p:nvPr/>
          </p:nvSpPr>
          <p:spPr bwMode="auto">
            <a:xfrm>
              <a:off x="2881298" y="642826"/>
              <a:ext cx="6796135" cy="1142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5782" tIns="47891" rIns="95782" bIns="47891"/>
            <a:lstStyle/>
            <a:p>
              <a:pPr defTabSz="957263">
                <a:spcBef>
                  <a:spcPct val="20000"/>
                </a:spcBef>
                <a:defRPr/>
              </a:pPr>
              <a:r>
                <a:rPr lang="ru-RU" sz="1800" b="1" kern="0" cap="all" dirty="0">
                  <a:solidFill>
                    <a:srgbClr val="7F7F7F"/>
                  </a:solidFill>
                  <a:latin typeface="Helios"/>
                </a:rPr>
                <a:t>Департамент здравоохранения и фармации Ярославской области</a:t>
              </a:r>
            </a:p>
          </p:txBody>
        </p:sp>
      </p:grpSp>
      <p:sp>
        <p:nvSpPr>
          <p:cNvPr id="11" name="Заголовок 1"/>
          <p:cNvSpPr>
            <a:spLocks/>
          </p:cNvSpPr>
          <p:nvPr/>
        </p:nvSpPr>
        <p:spPr bwMode="auto">
          <a:xfrm>
            <a:off x="725355" y="5387025"/>
            <a:ext cx="8358214" cy="828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spcBef>
                <a:spcPts val="1200"/>
              </a:spcBef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ios"/>
              </a:rPr>
              <a:t>Начальник отдела организации медицинской помощи женщинам и детям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ios"/>
              </a:rPr>
              <a:t>Олендарь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ios"/>
              </a:rPr>
              <a:t> Н.В.</a:t>
            </a:r>
            <a:endParaRPr lang="ru-RU" b="1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io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3636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>
              <a:solidFill>
                <a:srgbClr val="4F6228"/>
              </a:solidFill>
              <a:latin typeface="Calibri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eaLnBrk="0" hangingPunct="0">
              <a:defRPr/>
            </a:pPr>
            <a:r>
              <a:rPr lang="ru-RU" sz="2400" kern="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Демографическое развитие Ярославской области</a:t>
            </a:r>
            <a:endParaRPr lang="ru-RU" sz="24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4" name="Прямоугольник 11"/>
          <p:cNvSpPr>
            <a:spLocks noChangeArrowheads="1"/>
          </p:cNvSpPr>
          <p:nvPr/>
        </p:nvSpPr>
        <p:spPr bwMode="auto">
          <a:xfrm>
            <a:off x="0" y="0"/>
            <a:ext cx="9144000" cy="46038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/>
          <a:p>
            <a:pPr algn="ctr" defTabSz="957263"/>
            <a:endParaRPr lang="en-US">
              <a:solidFill>
                <a:srgbClr val="4F6228"/>
              </a:solidFill>
              <a:latin typeface="Calibri" pitchFamily="34" charset="0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3714744" y="1500174"/>
          <a:ext cx="5143536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6" name="Рисунок 8" descr="Карта ЯО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900" y="1432286"/>
            <a:ext cx="4181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xmlns="" val="3264137637"/>
              </p:ext>
            </p:extLst>
          </p:nvPr>
        </p:nvGraphicFramePr>
        <p:xfrm>
          <a:off x="3851920" y="3059212"/>
          <a:ext cx="4945708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Прямоугольник 3"/>
          <p:cNvSpPr>
            <a:spLocks noChangeArrowheads="1"/>
          </p:cNvSpPr>
          <p:nvPr/>
        </p:nvSpPr>
        <p:spPr bwMode="auto">
          <a:xfrm>
            <a:off x="3682555" y="1329496"/>
            <a:ext cx="5461445" cy="144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5782" tIns="47891" rIns="95782" bIns="47891" anchor="t" anchorCtr="0"/>
          <a:lstStyle/>
          <a:p>
            <a:pPr algn="ctr" hangingPunct="0"/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Численность постоянного населения Ярославской области </a:t>
            </a:r>
          </a:p>
          <a:p>
            <a:pPr algn="ctr" hangingPunct="0"/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в 2011 году составила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1 271 023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 человек.  </a:t>
            </a:r>
            <a:endParaRPr lang="ru-RU" sz="2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2" name="Рисунок 18" descr="герб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5561" y="37096"/>
            <a:ext cx="532551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3"/>
          <p:cNvSpPr>
            <a:spLocks noChangeArrowheads="1"/>
          </p:cNvSpPr>
          <p:nvPr/>
        </p:nvSpPr>
        <p:spPr bwMode="auto">
          <a:xfrm>
            <a:off x="3682555" y="1331228"/>
            <a:ext cx="5461445" cy="144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5782" tIns="47891" rIns="95782" bIns="47891" anchor="t" anchorCtr="0"/>
          <a:lstStyle/>
          <a:p>
            <a:pPr algn="ctr" hangingPunct="0"/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Численность постоянного населения Ярославской области </a:t>
            </a:r>
          </a:p>
          <a:p>
            <a:pPr algn="ctr" hangingPunct="0"/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2017 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году составила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1 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270 736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человек.  </a:t>
            </a:r>
            <a:endParaRPr lang="ru-RU" sz="2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75847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Прямоугольник 3"/>
          <p:cNvSpPr>
            <a:spLocks noChangeArrowheads="1"/>
          </p:cNvSpPr>
          <p:nvPr/>
        </p:nvSpPr>
        <p:spPr bwMode="auto">
          <a:xfrm>
            <a:off x="0" y="1"/>
            <a:ext cx="9144000" cy="1071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b="0">
              <a:solidFill>
                <a:srgbClr val="4F6228"/>
              </a:solidFill>
              <a:latin typeface="Calibri" pitchFamily="34" charset="0"/>
            </a:endParaRPr>
          </a:p>
        </p:txBody>
      </p:sp>
      <p:sp>
        <p:nvSpPr>
          <p:cNvPr id="66" name="Заголовок 1"/>
          <p:cNvSpPr txBox="1">
            <a:spLocks/>
          </p:cNvSpPr>
          <p:nvPr/>
        </p:nvSpPr>
        <p:spPr bwMode="auto">
          <a:xfrm>
            <a:off x="500034" y="0"/>
            <a:ext cx="757242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eaLnBrk="0" hangingPunct="0">
              <a:defRPr/>
            </a:pPr>
            <a:r>
              <a:rPr lang="ru-RU" sz="2800" kern="0" cap="all" dirty="0" smtClean="0">
                <a:solidFill>
                  <a:schemeClr val="bg1"/>
                </a:solidFill>
              </a:rPr>
              <a:t>Актуальность проблемы</a:t>
            </a:r>
            <a:endParaRPr lang="ru-RU" sz="2800" kern="0" dirty="0">
              <a:solidFill>
                <a:schemeClr val="bg1"/>
              </a:solidFill>
            </a:endParaRPr>
          </a:p>
        </p:txBody>
      </p:sp>
      <p:sp>
        <p:nvSpPr>
          <p:cNvPr id="67" name="Прямоугольник 11"/>
          <p:cNvSpPr>
            <a:spLocks noChangeArrowheads="1"/>
          </p:cNvSpPr>
          <p:nvPr/>
        </p:nvSpPr>
        <p:spPr bwMode="auto">
          <a:xfrm>
            <a:off x="0" y="0"/>
            <a:ext cx="9144000" cy="46038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b="0">
              <a:solidFill>
                <a:srgbClr val="4F6228"/>
              </a:solidFill>
              <a:latin typeface="Calibri" pitchFamily="34" charset="0"/>
            </a:endParaRPr>
          </a:p>
        </p:txBody>
      </p:sp>
      <p:pic>
        <p:nvPicPr>
          <p:cNvPr id="71" name="Рисунок 18" descr="герб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" y="0"/>
            <a:ext cx="532551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Номер слайда 8"/>
          <p:cNvSpPr txBox="1">
            <a:spLocks/>
          </p:cNvSpPr>
          <p:nvPr/>
        </p:nvSpPr>
        <p:spPr>
          <a:xfrm>
            <a:off x="8594481" y="6572250"/>
            <a:ext cx="549519" cy="2857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CB5205-1881-470F-BDAB-62883014A4D5}" type="slidenum">
              <a:rPr kumimoji="0" lang="ru-RU" sz="1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571500" y="0"/>
            <a:ext cx="857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800" kern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8249256"/>
              </p:ext>
            </p:extLst>
          </p:nvPr>
        </p:nvGraphicFramePr>
        <p:xfrm>
          <a:off x="586846" y="1376185"/>
          <a:ext cx="8017602" cy="4522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5114"/>
                <a:gridCol w="1656184"/>
                <a:gridCol w="1440160"/>
                <a:gridCol w="1296144"/>
              </a:tblGrid>
              <a:tr h="58091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</a:t>
                      </a:r>
                      <a:r>
                        <a:rPr lang="ru-RU" dirty="0" smtClean="0"/>
                        <a:t>год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</a:tr>
              <a:tr h="980879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Число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родившихся детей в области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15313</a:t>
                      </a:r>
                      <a:endParaRPr lang="ru-RU" sz="20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87" marR="24287" marT="910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15486</a:t>
                      </a:r>
                      <a:endParaRPr lang="ru-RU" sz="20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87" marR="24287" marT="910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2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13321</a:t>
                      </a:r>
                      <a:endParaRPr lang="ru-RU" sz="20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4287" marR="24287" marT="9108" marB="0" anchor="ctr"/>
                </a:tc>
              </a:tr>
              <a:tr h="563033"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детей в возрасте 0-17</a:t>
                      </a:r>
                      <a:r>
                        <a:rPr lang="ru-RU" baseline="0" dirty="0" smtClean="0"/>
                        <a:t> 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225080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231080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236195</a:t>
                      </a:r>
                      <a:endParaRPr lang="ru-RU" sz="2000" dirty="0"/>
                    </a:p>
                  </a:txBody>
                  <a:tcPr/>
                </a:tc>
              </a:tr>
              <a:tr h="1198722"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детей с психическими расстройствами и расстройствами поведения (</a:t>
                      </a:r>
                      <a:r>
                        <a:rPr lang="en-US" baseline="0" dirty="0" smtClean="0"/>
                        <a:t>F00-F99)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11009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11224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11509</a:t>
                      </a:r>
                      <a:endParaRPr lang="ru-RU" sz="2000" dirty="0"/>
                    </a:p>
                  </a:txBody>
                  <a:tcPr/>
                </a:tc>
              </a:tr>
              <a:tr h="1198722"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детей с детским аутизмом, </a:t>
                      </a:r>
                      <a:r>
                        <a:rPr lang="ru-RU" dirty="0" err="1" smtClean="0"/>
                        <a:t>атипичным</a:t>
                      </a:r>
                      <a:r>
                        <a:rPr lang="ru-RU" dirty="0" smtClean="0"/>
                        <a:t> аутизмом, </a:t>
                      </a:r>
                      <a:r>
                        <a:rPr lang="ru-RU" dirty="0" err="1" smtClean="0"/>
                        <a:t>с-мом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Ретта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дезинтегративными</a:t>
                      </a:r>
                      <a:r>
                        <a:rPr lang="ru-RU" dirty="0" smtClean="0"/>
                        <a:t> расстройствами детского</a:t>
                      </a:r>
                      <a:r>
                        <a:rPr lang="ru-RU" baseline="0" dirty="0" smtClean="0"/>
                        <a:t> возраста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254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04548240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Прямоугольник 3"/>
          <p:cNvSpPr>
            <a:spLocks noChangeArrowheads="1"/>
          </p:cNvSpPr>
          <p:nvPr/>
        </p:nvSpPr>
        <p:spPr bwMode="auto">
          <a:xfrm>
            <a:off x="0" y="1"/>
            <a:ext cx="9144000" cy="1071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b="0">
              <a:solidFill>
                <a:srgbClr val="4F6228"/>
              </a:solidFill>
              <a:latin typeface="Calibri" pitchFamily="34" charset="0"/>
            </a:endParaRPr>
          </a:p>
        </p:txBody>
      </p:sp>
      <p:sp>
        <p:nvSpPr>
          <p:cNvPr id="66" name="Заголовок 1"/>
          <p:cNvSpPr txBox="1">
            <a:spLocks/>
          </p:cNvSpPr>
          <p:nvPr/>
        </p:nvSpPr>
        <p:spPr bwMode="auto">
          <a:xfrm>
            <a:off x="500034" y="0"/>
            <a:ext cx="757242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eaLnBrk="0" hangingPunct="0">
              <a:defRPr/>
            </a:pPr>
            <a:r>
              <a:rPr lang="ru-RU" sz="2800" kern="0" cap="all" dirty="0" smtClean="0">
                <a:solidFill>
                  <a:schemeClr val="bg1"/>
                </a:solidFill>
              </a:rPr>
              <a:t>НОРМАТИВНАЯ БАЗА</a:t>
            </a:r>
            <a:endParaRPr lang="ru-RU" sz="2800" kern="0" dirty="0">
              <a:solidFill>
                <a:schemeClr val="bg1"/>
              </a:solidFill>
            </a:endParaRPr>
          </a:p>
        </p:txBody>
      </p:sp>
      <p:sp>
        <p:nvSpPr>
          <p:cNvPr id="67" name="Прямоугольник 11"/>
          <p:cNvSpPr>
            <a:spLocks noChangeArrowheads="1"/>
          </p:cNvSpPr>
          <p:nvPr/>
        </p:nvSpPr>
        <p:spPr bwMode="auto">
          <a:xfrm>
            <a:off x="0" y="0"/>
            <a:ext cx="9144000" cy="46038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b="0">
              <a:solidFill>
                <a:srgbClr val="4F6228"/>
              </a:solidFill>
              <a:latin typeface="Calibri" pitchFamily="34" charset="0"/>
            </a:endParaRPr>
          </a:p>
        </p:txBody>
      </p:sp>
      <p:pic>
        <p:nvPicPr>
          <p:cNvPr id="71" name="Рисунок 18" descr="герб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" y="0"/>
            <a:ext cx="532551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Номер слайда 8"/>
          <p:cNvSpPr txBox="1">
            <a:spLocks/>
          </p:cNvSpPr>
          <p:nvPr/>
        </p:nvSpPr>
        <p:spPr>
          <a:xfrm>
            <a:off x="8594481" y="6572250"/>
            <a:ext cx="549519" cy="2857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CB5205-1881-470F-BDAB-62883014A4D5}" type="slidenum">
              <a:rPr kumimoji="0" lang="ru-RU" sz="1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1412776"/>
            <a:ext cx="7766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000" dirty="0" smtClean="0"/>
              <a:t>Приказ Минздрава России от 10 августа 2017 №514н «О порядке проведения профилактических медицинских осмотров несовершеннолетних» (от 21.12.12 №1346н)</a:t>
            </a:r>
            <a:endParaRPr lang="ru-RU" sz="2000" dirty="0" smtClean="0"/>
          </a:p>
          <a:p>
            <a:endParaRPr lang="ru-RU" sz="2000" dirty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Письмо Минздрава России от 07 февраля 2017 № 15-3/10/2-869 о проведении скрининга </a:t>
            </a:r>
            <a:r>
              <a:rPr lang="ru-RU" sz="2000" dirty="0"/>
              <a:t>детей в возрасте 18-48 месяцев жизни на выявление нарушений психического (психологического) развития</a:t>
            </a:r>
            <a:endParaRPr lang="ru-RU" sz="2000" dirty="0" smtClean="0"/>
          </a:p>
          <a:p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    Приказ департамента здравоохранения и фармации Ярославской    области от </a:t>
            </a:r>
            <a:r>
              <a:rPr lang="ru-RU" sz="2000" dirty="0"/>
              <a:t>31.03.17 № 368 «О проведении скрининга детей</a:t>
            </a:r>
            <a:r>
              <a:rPr lang="ru-RU" sz="2000" dirty="0" smtClean="0"/>
              <a:t>»</a:t>
            </a:r>
          </a:p>
          <a:p>
            <a:pPr>
              <a:buFontTx/>
              <a:buChar char="-"/>
            </a:pPr>
            <a:endParaRPr lang="ru-RU" sz="2000" dirty="0"/>
          </a:p>
          <a:p>
            <a:pPr>
              <a:buFontTx/>
              <a:buChar char="-"/>
            </a:pPr>
            <a:r>
              <a:rPr lang="ru-RU" sz="2000" dirty="0"/>
              <a:t> </a:t>
            </a:r>
            <a:r>
              <a:rPr lang="ru-RU" sz="2000" dirty="0" smtClean="0"/>
              <a:t>    Ежеквартальный мониторинг Минздрава России по проведению скрининга  </a:t>
            </a:r>
            <a:endParaRPr lang="ru-RU" sz="2000" dirty="0"/>
          </a:p>
          <a:p>
            <a:pPr>
              <a:buFontTx/>
              <a:buChar char="-"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199477274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Прямоугольник 3"/>
          <p:cNvSpPr>
            <a:spLocks noChangeArrowheads="1"/>
          </p:cNvSpPr>
          <p:nvPr/>
        </p:nvSpPr>
        <p:spPr bwMode="auto">
          <a:xfrm>
            <a:off x="0" y="1"/>
            <a:ext cx="9144000" cy="1071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b="0">
              <a:solidFill>
                <a:srgbClr val="4F6228"/>
              </a:solidFill>
              <a:latin typeface="Calibri" pitchFamily="34" charset="0"/>
            </a:endParaRPr>
          </a:p>
        </p:txBody>
      </p:sp>
      <p:sp>
        <p:nvSpPr>
          <p:cNvPr id="66" name="Заголовок 1"/>
          <p:cNvSpPr txBox="1">
            <a:spLocks/>
          </p:cNvSpPr>
          <p:nvPr/>
        </p:nvSpPr>
        <p:spPr bwMode="auto">
          <a:xfrm>
            <a:off x="500034" y="0"/>
            <a:ext cx="757242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eaLnBrk="0" hangingPunct="0">
              <a:defRPr/>
            </a:pPr>
            <a:r>
              <a:rPr lang="ru-RU" sz="2800" kern="0" cap="all" dirty="0" smtClean="0">
                <a:solidFill>
                  <a:schemeClr val="bg1"/>
                </a:solidFill>
              </a:rPr>
              <a:t>Региональная МОДЕЛЬ </a:t>
            </a:r>
            <a:endParaRPr lang="ru-RU" sz="2800" kern="0" cap="all" dirty="0" smtClean="0">
              <a:solidFill>
                <a:schemeClr val="bg1"/>
              </a:solidFill>
            </a:endParaRPr>
          </a:p>
          <a:p>
            <a:pPr algn="ctr" defTabSz="957263" eaLnBrk="0" hangingPunct="0">
              <a:defRPr/>
            </a:pPr>
            <a:r>
              <a:rPr lang="ru-RU" sz="2800" kern="0" cap="all" dirty="0" smtClean="0">
                <a:solidFill>
                  <a:schemeClr val="bg1"/>
                </a:solidFill>
              </a:rPr>
              <a:t>проведения скрининга</a:t>
            </a:r>
            <a:endParaRPr lang="ru-RU" sz="2800" kern="0" dirty="0">
              <a:solidFill>
                <a:schemeClr val="bg1"/>
              </a:solidFill>
            </a:endParaRPr>
          </a:p>
        </p:txBody>
      </p:sp>
      <p:sp>
        <p:nvSpPr>
          <p:cNvPr id="67" name="Прямоугольник 11"/>
          <p:cNvSpPr>
            <a:spLocks noChangeArrowheads="1"/>
          </p:cNvSpPr>
          <p:nvPr/>
        </p:nvSpPr>
        <p:spPr bwMode="auto">
          <a:xfrm>
            <a:off x="0" y="0"/>
            <a:ext cx="9144000" cy="46038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b="0">
              <a:solidFill>
                <a:srgbClr val="4F6228"/>
              </a:solidFill>
              <a:latin typeface="Calibri" pitchFamily="34" charset="0"/>
            </a:endParaRPr>
          </a:p>
        </p:txBody>
      </p:sp>
      <p:pic>
        <p:nvPicPr>
          <p:cNvPr id="71" name="Рисунок 18" descr="герб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" y="0"/>
            <a:ext cx="532551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Номер слайда 8"/>
          <p:cNvSpPr txBox="1">
            <a:spLocks/>
          </p:cNvSpPr>
          <p:nvPr/>
        </p:nvSpPr>
        <p:spPr>
          <a:xfrm>
            <a:off x="8594481" y="6572250"/>
            <a:ext cx="549519" cy="2857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CB5205-1881-470F-BDAB-62883014A4D5}" type="slidenum">
              <a:rPr kumimoji="0" lang="ru-RU" sz="1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1412776"/>
            <a:ext cx="7766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Arial" charset="0"/>
              </a:rPr>
              <a:t>I </a:t>
            </a:r>
            <a:r>
              <a:rPr lang="ru-RU" sz="2000" dirty="0">
                <a:latin typeface="Arial" charset="0"/>
              </a:rPr>
              <a:t>Этап.</a:t>
            </a:r>
          </a:p>
          <a:p>
            <a:pPr algn="ctr"/>
            <a:r>
              <a:rPr lang="ru-RU" sz="2000" dirty="0" smtClean="0">
                <a:latin typeface="Arial" charset="0"/>
              </a:rPr>
              <a:t>Анкетирование родителей (законных представителей)</a:t>
            </a:r>
            <a:endParaRPr lang="ru-RU" sz="2000" dirty="0">
              <a:latin typeface="Arial" charset="0"/>
            </a:endParaRPr>
          </a:p>
          <a:p>
            <a:pPr algn="ctr"/>
            <a:endParaRPr lang="ru-RU" sz="2000" dirty="0">
              <a:latin typeface="Arial" charset="0"/>
            </a:endParaRPr>
          </a:p>
          <a:p>
            <a:endParaRPr lang="ru-RU" sz="2000" dirty="0"/>
          </a:p>
          <a:p>
            <a:pPr algn="ctr"/>
            <a:r>
              <a:rPr lang="en-US" sz="2000" dirty="0">
                <a:latin typeface="Arial" charset="0"/>
              </a:rPr>
              <a:t>II</a:t>
            </a:r>
            <a:r>
              <a:rPr lang="ru-RU" sz="2000" dirty="0">
                <a:latin typeface="Arial" charset="0"/>
              </a:rPr>
              <a:t> Этап. </a:t>
            </a:r>
            <a:endParaRPr lang="ru-RU" sz="2000" dirty="0" smtClean="0">
              <a:latin typeface="Arial" charset="0"/>
            </a:endParaRPr>
          </a:p>
          <a:p>
            <a:pPr algn="ctr"/>
            <a:r>
              <a:rPr lang="ru-RU" sz="2000" dirty="0" smtClean="0">
                <a:latin typeface="Arial" charset="0"/>
              </a:rPr>
              <a:t>Обработка </a:t>
            </a:r>
            <a:r>
              <a:rPr lang="ru-RU" sz="2000" dirty="0" smtClean="0">
                <a:latin typeface="Arial" charset="0"/>
              </a:rPr>
              <a:t>результатов анкетирования, выявление групп риска, направление к психиатру</a:t>
            </a:r>
            <a:endParaRPr lang="ru-RU" sz="2000" dirty="0" smtClean="0">
              <a:latin typeface="Arial" charset="0"/>
            </a:endParaRPr>
          </a:p>
          <a:p>
            <a:pPr algn="ctr"/>
            <a:endParaRPr lang="ru-RU" sz="2000" dirty="0" smtClean="0"/>
          </a:p>
          <a:p>
            <a:pPr algn="ctr"/>
            <a:r>
              <a:rPr lang="en-US" sz="2000" dirty="0">
                <a:latin typeface="Arial" charset="0"/>
              </a:rPr>
              <a:t>III</a:t>
            </a:r>
            <a:r>
              <a:rPr lang="ru-RU" sz="2000" dirty="0">
                <a:latin typeface="Arial" charset="0"/>
              </a:rPr>
              <a:t> Этап. </a:t>
            </a:r>
            <a:endParaRPr lang="ru-RU" sz="2000" dirty="0" smtClean="0">
              <a:latin typeface="Arial" charset="0"/>
            </a:endParaRPr>
          </a:p>
          <a:p>
            <a:pPr algn="ctr"/>
            <a:r>
              <a:rPr lang="ru-RU" sz="2000" dirty="0" smtClean="0">
                <a:latin typeface="Arial" charset="0"/>
              </a:rPr>
              <a:t>Установка диагноза, оказание специализированной медицинской помощи, проведение реабилитационных мероприятий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3691270308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Прямоугольник 3"/>
          <p:cNvSpPr>
            <a:spLocks noChangeArrowheads="1"/>
          </p:cNvSpPr>
          <p:nvPr/>
        </p:nvSpPr>
        <p:spPr bwMode="auto">
          <a:xfrm>
            <a:off x="0" y="1"/>
            <a:ext cx="9144000" cy="1071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b="0">
              <a:solidFill>
                <a:srgbClr val="4F6228"/>
              </a:solidFill>
              <a:latin typeface="Calibri" pitchFamily="34" charset="0"/>
            </a:endParaRPr>
          </a:p>
        </p:txBody>
      </p:sp>
      <p:sp>
        <p:nvSpPr>
          <p:cNvPr id="66" name="Заголовок 1"/>
          <p:cNvSpPr txBox="1">
            <a:spLocks/>
          </p:cNvSpPr>
          <p:nvPr/>
        </p:nvSpPr>
        <p:spPr bwMode="auto">
          <a:xfrm>
            <a:off x="500034" y="0"/>
            <a:ext cx="864396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hangingPunct="0"/>
            <a:r>
              <a:rPr lang="ru-RU" sz="2400" dirty="0">
                <a:solidFill>
                  <a:schemeClr val="bg1"/>
                </a:solidFill>
              </a:rPr>
              <a:t>Анкета для </a:t>
            </a:r>
            <a:r>
              <a:rPr lang="ru-RU" sz="2400" dirty="0" smtClean="0">
                <a:solidFill>
                  <a:schemeClr val="bg1"/>
                </a:solidFill>
              </a:rPr>
              <a:t>родителей по </a:t>
            </a:r>
            <a:r>
              <a:rPr lang="ru-RU" sz="2400" dirty="0">
                <a:solidFill>
                  <a:schemeClr val="bg1"/>
                </a:solidFill>
              </a:rPr>
              <a:t>выявлению риска возникновения нарушений психического </a:t>
            </a:r>
            <a:r>
              <a:rPr lang="ru-RU" sz="2400" dirty="0" smtClean="0">
                <a:solidFill>
                  <a:schemeClr val="bg1"/>
                </a:solidFill>
              </a:rPr>
              <a:t>развития у </a:t>
            </a:r>
            <a:r>
              <a:rPr lang="ru-RU" sz="2400" dirty="0">
                <a:solidFill>
                  <a:schemeClr val="bg1"/>
                </a:solidFill>
              </a:rPr>
              <a:t>детей раннего возраста</a:t>
            </a:r>
            <a:endParaRPr lang="ru-RU" sz="2400" kern="0" dirty="0">
              <a:solidFill>
                <a:schemeClr val="bg1"/>
              </a:solidFill>
            </a:endParaRPr>
          </a:p>
        </p:txBody>
      </p:sp>
      <p:sp>
        <p:nvSpPr>
          <p:cNvPr id="67" name="Прямоугольник 11"/>
          <p:cNvSpPr>
            <a:spLocks noChangeArrowheads="1"/>
          </p:cNvSpPr>
          <p:nvPr/>
        </p:nvSpPr>
        <p:spPr bwMode="auto">
          <a:xfrm>
            <a:off x="0" y="0"/>
            <a:ext cx="9144000" cy="46038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b="0">
              <a:solidFill>
                <a:srgbClr val="4F6228"/>
              </a:solidFill>
              <a:latin typeface="Calibri" pitchFamily="34" charset="0"/>
            </a:endParaRPr>
          </a:p>
        </p:txBody>
      </p:sp>
      <p:pic>
        <p:nvPicPr>
          <p:cNvPr id="71" name="Рисунок 18" descr="герб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" y="0"/>
            <a:ext cx="532551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Номер слайда 8"/>
          <p:cNvSpPr txBox="1">
            <a:spLocks/>
          </p:cNvSpPr>
          <p:nvPr/>
        </p:nvSpPr>
        <p:spPr>
          <a:xfrm>
            <a:off x="8594481" y="6572250"/>
            <a:ext cx="549519" cy="2857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CB5205-1881-470F-BDAB-62883014A4D5}" type="slidenum">
              <a:rPr kumimoji="0" lang="ru-RU" sz="1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124744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2000" b="1" dirty="0"/>
              <a:t>Инструкция. </a:t>
            </a:r>
            <a:r>
              <a:rPr lang="ru-RU" sz="2000" dirty="0"/>
              <a:t>Если Вы наблюдали у своего ребенка нижеописанное поведение, выберите соответствующий ответ: «да», «нет», «затрудняюсь</a:t>
            </a:r>
            <a:r>
              <a:rPr lang="ru-RU" sz="2000" dirty="0" smtClean="0"/>
              <a:t>».</a:t>
            </a:r>
          </a:p>
          <a:p>
            <a:pPr hangingPunct="0"/>
            <a:endParaRPr lang="ru-RU" sz="2000" dirty="0"/>
          </a:p>
          <a:p>
            <a:pPr hangingPunct="0"/>
            <a:r>
              <a:rPr lang="ru-RU" sz="2000" b="1" dirty="0"/>
              <a:t>Первый  год  жизни  </a:t>
            </a:r>
            <a:r>
              <a:rPr lang="ru-RU" sz="2000" b="1" dirty="0" smtClean="0"/>
              <a:t>ребенка (14 вопросов)</a:t>
            </a:r>
          </a:p>
          <a:p>
            <a:pPr hangingPunct="0"/>
            <a:r>
              <a:rPr lang="ru-RU" sz="2000" dirty="0" smtClean="0"/>
              <a:t>-Улыбался </a:t>
            </a:r>
            <a:r>
              <a:rPr lang="ru-RU" sz="2000" dirty="0"/>
              <a:t>ли ребенок матери на первых месяцах жизни (сам или при привлечении внимания улыбкой, лаской, прикосновением</a:t>
            </a:r>
            <a:r>
              <a:rPr lang="ru-RU" sz="2000" dirty="0" smtClean="0"/>
              <a:t>)?</a:t>
            </a:r>
          </a:p>
          <a:p>
            <a:pPr hangingPunct="0"/>
            <a:r>
              <a:rPr lang="ru-RU" sz="2000" dirty="0" smtClean="0"/>
              <a:t>-Отмечались </a:t>
            </a:r>
            <a:r>
              <a:rPr lang="ru-RU" sz="2000" dirty="0"/>
              <a:t>ли у ребенка неоднократно: нарушения сна, аппетита, обильное срыгивание; запоры/поносы?  (имеющиеся подчеркнуть</a:t>
            </a:r>
            <a:r>
              <a:rPr lang="ru-RU" sz="2000" dirty="0" smtClean="0"/>
              <a:t>)</a:t>
            </a:r>
          </a:p>
          <a:p>
            <a:pPr hangingPunct="0"/>
            <a:endParaRPr lang="ru-RU" sz="2000" dirty="0"/>
          </a:p>
          <a:p>
            <a:pPr hangingPunct="0"/>
            <a:r>
              <a:rPr lang="ru-RU" sz="2000" b="1" dirty="0"/>
              <a:t>Второй – третий  год  жизни  </a:t>
            </a:r>
            <a:r>
              <a:rPr lang="ru-RU" sz="2000" b="1" dirty="0" smtClean="0"/>
              <a:t>ребенка (17 вопросов)</a:t>
            </a:r>
          </a:p>
          <a:p>
            <a:pPr hangingPunct="0">
              <a:buFontTx/>
              <a:buChar char="-"/>
            </a:pPr>
            <a:r>
              <a:rPr lang="ru-RU" sz="2000" dirty="0" smtClean="0"/>
              <a:t>Ходит </a:t>
            </a:r>
            <a:r>
              <a:rPr lang="ru-RU" sz="2000" dirty="0"/>
              <a:t>ли ребенок периодами с опорой на носки («на носочках</a:t>
            </a:r>
            <a:r>
              <a:rPr lang="ru-RU" sz="2000" dirty="0" smtClean="0"/>
              <a:t>»)?</a:t>
            </a:r>
          </a:p>
          <a:p>
            <a:pPr hangingPunct="0">
              <a:buFontTx/>
              <a:buChar char="-"/>
            </a:pPr>
            <a:r>
              <a:rPr lang="ru-RU" sz="2000" dirty="0"/>
              <a:t>Есть ли у ребенка однообразные движения (гримасы, повороты головы, подергивания плечами, прыжки/кружение на месте и др</a:t>
            </a:r>
            <a:r>
              <a:rPr lang="ru-RU" sz="2000" dirty="0" smtClean="0"/>
              <a:t>.)?</a:t>
            </a:r>
          </a:p>
          <a:p>
            <a:pPr hangingPunct="0">
              <a:buFontTx/>
              <a:buChar char="-"/>
            </a:pPr>
            <a:endParaRPr lang="ru-RU" sz="2000" dirty="0"/>
          </a:p>
          <a:p>
            <a:pPr hangingPunct="0">
              <a:buFontTx/>
              <a:buChar char="-"/>
            </a:pPr>
            <a:r>
              <a:rPr lang="ru-RU" sz="2000" b="1" dirty="0"/>
              <a:t>Вопросы для родителей детей старше двух </a:t>
            </a:r>
            <a:r>
              <a:rPr lang="ru-RU" sz="2000" b="1" dirty="0" smtClean="0"/>
              <a:t>лет (4 вопроса)</a:t>
            </a:r>
            <a:endParaRPr lang="ru-RU" sz="2000" dirty="0" smtClean="0"/>
          </a:p>
          <a:p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3691270308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27586" y="1628797"/>
          <a:ext cx="7632846" cy="4248474"/>
        </p:xfrm>
        <a:graphic>
          <a:graphicData uri="http://schemas.openxmlformats.org/drawingml/2006/table">
            <a:tbl>
              <a:tblPr/>
              <a:tblGrid>
                <a:gridCol w="368289"/>
                <a:gridCol w="652874"/>
                <a:gridCol w="430684"/>
                <a:gridCol w="652874"/>
                <a:gridCol w="430684"/>
                <a:gridCol w="652874"/>
                <a:gridCol w="430684"/>
                <a:gridCol w="652874"/>
                <a:gridCol w="430684"/>
                <a:gridCol w="652874"/>
                <a:gridCol w="430684"/>
                <a:gridCol w="652874"/>
                <a:gridCol w="430684"/>
                <a:gridCol w="763209"/>
              </a:tblGrid>
              <a:tr h="708079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№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ответ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№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ответ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№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ответ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№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ответ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№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ответ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№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ответ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№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ответ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79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6.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11.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16.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21.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26.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да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31.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да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79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7.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12.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17.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22.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да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27.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да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32.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да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79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8.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13.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18.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23.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да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28.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33.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79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4.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9.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14.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да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19.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да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24.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да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29.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да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34.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79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5.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да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10.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15.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да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20.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да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25.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да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30.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да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35.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0" y="1"/>
            <a:ext cx="9144000" cy="1071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b="0">
              <a:solidFill>
                <a:srgbClr val="4F6228"/>
              </a:solidFill>
              <a:latin typeface="Calibri" pitchFamily="34" charset="0"/>
            </a:endParaRPr>
          </a:p>
        </p:txBody>
      </p:sp>
      <p:pic>
        <p:nvPicPr>
          <p:cNvPr id="4" name="Рисунок 18" descr="герб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" y="0"/>
            <a:ext cx="532551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892771" y="-233064"/>
            <a:ext cx="535845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>
              <a:solidFill>
                <a:schemeClr val="bg1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Arial" pitchFamily="34" charset="0"/>
              </a:rPr>
              <a:t>КЛЮЧ  К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Arial" pitchFamily="34" charset="0"/>
              </a:rPr>
              <a:t> МЕТОДИКЕ ДЛЯ ПОДСЧЕТА ОТВЕТОВ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Прямоугольник 3"/>
          <p:cNvSpPr>
            <a:spLocks noChangeArrowheads="1"/>
          </p:cNvSpPr>
          <p:nvPr/>
        </p:nvSpPr>
        <p:spPr bwMode="auto">
          <a:xfrm>
            <a:off x="0" y="1"/>
            <a:ext cx="9144000" cy="1071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b="0">
              <a:solidFill>
                <a:srgbClr val="4F6228"/>
              </a:solidFill>
              <a:latin typeface="Calibri" pitchFamily="34" charset="0"/>
            </a:endParaRPr>
          </a:p>
        </p:txBody>
      </p:sp>
      <p:sp>
        <p:nvSpPr>
          <p:cNvPr id="66" name="Заголовок 1"/>
          <p:cNvSpPr txBox="1">
            <a:spLocks/>
          </p:cNvSpPr>
          <p:nvPr/>
        </p:nvSpPr>
        <p:spPr bwMode="auto">
          <a:xfrm>
            <a:off x="500034" y="0"/>
            <a:ext cx="864396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hangingPunct="0"/>
            <a:r>
              <a:rPr lang="ru-RU" sz="2400" dirty="0" smtClean="0">
                <a:solidFill>
                  <a:schemeClr val="bg1"/>
                </a:solidFill>
              </a:rPr>
              <a:t>МЕДИЦИНСКИЕ РАБОТНИКИ, </a:t>
            </a:r>
          </a:p>
          <a:p>
            <a:pPr algn="ctr" hangingPunct="0"/>
            <a:r>
              <a:rPr lang="ru-RU" sz="2400" dirty="0" smtClean="0">
                <a:solidFill>
                  <a:schemeClr val="bg1"/>
                </a:solidFill>
              </a:rPr>
              <a:t>УЧАСТВУЮЩИЕ В ПРОВЕДЕНИИ СКРИНИНГА</a:t>
            </a:r>
            <a:endParaRPr lang="ru-RU" sz="2400" kern="0" dirty="0">
              <a:solidFill>
                <a:schemeClr val="bg1"/>
              </a:solidFill>
            </a:endParaRPr>
          </a:p>
        </p:txBody>
      </p:sp>
      <p:sp>
        <p:nvSpPr>
          <p:cNvPr id="67" name="Прямоугольник 11"/>
          <p:cNvSpPr>
            <a:spLocks noChangeArrowheads="1"/>
          </p:cNvSpPr>
          <p:nvPr/>
        </p:nvSpPr>
        <p:spPr bwMode="auto">
          <a:xfrm>
            <a:off x="0" y="0"/>
            <a:ext cx="9144000" cy="46038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b="0">
              <a:solidFill>
                <a:srgbClr val="4F6228"/>
              </a:solidFill>
              <a:latin typeface="Calibri" pitchFamily="34" charset="0"/>
            </a:endParaRPr>
          </a:p>
        </p:txBody>
      </p:sp>
      <p:pic>
        <p:nvPicPr>
          <p:cNvPr id="71" name="Рисунок 18" descr="герб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" y="0"/>
            <a:ext cx="532551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Номер слайда 8"/>
          <p:cNvSpPr txBox="1">
            <a:spLocks/>
          </p:cNvSpPr>
          <p:nvPr/>
        </p:nvSpPr>
        <p:spPr>
          <a:xfrm>
            <a:off x="8594481" y="6572250"/>
            <a:ext cx="549519" cy="2857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CB5205-1881-470F-BDAB-62883014A4D5}" type="slidenum">
              <a:rPr kumimoji="0" lang="ru-RU" sz="1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124744"/>
            <a:ext cx="82089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endParaRPr lang="ru-RU" sz="2000" dirty="0" smtClean="0"/>
          </a:p>
          <a:p>
            <a:pPr hangingPunct="0"/>
            <a:endParaRPr lang="ru-RU" sz="2000" dirty="0"/>
          </a:p>
          <a:p>
            <a:pPr hangingPunct="0"/>
            <a:endParaRPr lang="ru-RU" sz="2000" dirty="0" smtClean="0"/>
          </a:p>
          <a:p>
            <a:pPr hangingPunct="0"/>
            <a:endParaRPr lang="ru-RU" sz="2000" dirty="0" smtClean="0"/>
          </a:p>
          <a:p>
            <a:pPr hangingPunct="0"/>
            <a:endParaRPr lang="ru-RU" sz="2000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1305342"/>
            <a:ext cx="806489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Arial" charset="0"/>
              </a:rPr>
              <a:t>I </a:t>
            </a:r>
            <a:r>
              <a:rPr lang="ru-RU" dirty="0" smtClean="0">
                <a:latin typeface="Arial" charset="0"/>
              </a:rPr>
              <a:t>Этап.</a:t>
            </a:r>
          </a:p>
          <a:p>
            <a:pPr algn="ctr"/>
            <a:r>
              <a:rPr lang="ru-RU" dirty="0" smtClean="0">
                <a:latin typeface="Arial" charset="0"/>
              </a:rPr>
              <a:t>Врачи территориальных детских поликлиник, медицинские работники образовательных организаций</a:t>
            </a:r>
          </a:p>
          <a:p>
            <a:pPr algn="ctr"/>
            <a:endParaRPr lang="ru-RU" dirty="0" smtClean="0">
              <a:latin typeface="Arial" charset="0"/>
            </a:endParaRPr>
          </a:p>
          <a:p>
            <a:endParaRPr lang="ru-RU" dirty="0" smtClean="0"/>
          </a:p>
          <a:p>
            <a:pPr algn="ctr"/>
            <a:r>
              <a:rPr lang="en-US" dirty="0" smtClean="0">
                <a:latin typeface="Arial" charset="0"/>
              </a:rPr>
              <a:t>II</a:t>
            </a:r>
            <a:r>
              <a:rPr lang="ru-RU" dirty="0" smtClean="0">
                <a:latin typeface="Arial" charset="0"/>
              </a:rPr>
              <a:t> Этап. </a:t>
            </a:r>
          </a:p>
          <a:p>
            <a:pPr algn="ctr"/>
            <a:r>
              <a:rPr lang="ru-RU" dirty="0" smtClean="0">
                <a:latin typeface="Arial" charset="0"/>
              </a:rPr>
              <a:t>Врачи территориальных детских поликлиник</a:t>
            </a:r>
          </a:p>
          <a:p>
            <a:pPr algn="ctr"/>
            <a:r>
              <a:rPr lang="ru-RU" dirty="0" smtClean="0">
                <a:latin typeface="Arial" charset="0"/>
              </a:rPr>
              <a:t>(28 медицинских организаций)</a:t>
            </a:r>
          </a:p>
          <a:p>
            <a:pPr algn="ctr"/>
            <a:endParaRPr lang="ru-RU" dirty="0" smtClean="0"/>
          </a:p>
          <a:p>
            <a:pPr algn="ctr"/>
            <a:r>
              <a:rPr lang="en-US" dirty="0" smtClean="0">
                <a:latin typeface="Arial" charset="0"/>
              </a:rPr>
              <a:t>III</a:t>
            </a:r>
            <a:r>
              <a:rPr lang="ru-RU" dirty="0" smtClean="0">
                <a:latin typeface="Arial" charset="0"/>
              </a:rPr>
              <a:t> Этап. </a:t>
            </a:r>
          </a:p>
          <a:p>
            <a:pPr algn="ctr"/>
            <a:r>
              <a:rPr lang="ru-RU" dirty="0" smtClean="0">
                <a:latin typeface="Arial" charset="0"/>
              </a:rPr>
              <a:t>Врачи психиатры</a:t>
            </a:r>
          </a:p>
          <a:p>
            <a:pPr hangingPunct="0"/>
            <a:r>
              <a:rPr lang="ru-RU" u="sng" dirty="0"/>
              <a:t>По данным ф.30 за 2017 год.</a:t>
            </a:r>
            <a:endParaRPr lang="ru-RU" dirty="0"/>
          </a:p>
          <a:p>
            <a:pPr hangingPunct="0"/>
            <a:r>
              <a:rPr lang="ru-RU" dirty="0"/>
              <a:t>Психиатров всего 115.</a:t>
            </a:r>
          </a:p>
          <a:p>
            <a:pPr hangingPunct="0"/>
            <a:r>
              <a:rPr lang="ru-RU" dirty="0"/>
              <a:t>Детских психиатров 13 (Ярославль 11, Рыбинск 1, Тутаев 1), </a:t>
            </a:r>
            <a:endParaRPr lang="ru-RU" dirty="0" smtClean="0"/>
          </a:p>
          <a:p>
            <a:pPr hangingPunct="0"/>
            <a:r>
              <a:rPr lang="ru-RU" dirty="0" smtClean="0"/>
              <a:t>в </a:t>
            </a:r>
            <a:r>
              <a:rPr lang="ru-RU" dirty="0"/>
              <a:t>других 14 муниципальных районах медицинскую помощь оказывают взрослые психиатры.</a:t>
            </a:r>
          </a:p>
          <a:p>
            <a:pPr hangingPunct="0"/>
            <a:r>
              <a:rPr lang="ru-RU" dirty="0"/>
              <a:t>Подростковых 2 (Ярославль) </a:t>
            </a:r>
          </a:p>
          <a:p>
            <a:pPr hangingPunct="0"/>
            <a:r>
              <a:rPr lang="ru-RU" dirty="0"/>
              <a:t>Психотерапевтов 17</a:t>
            </a:r>
          </a:p>
          <a:p>
            <a:pPr algn="ctr"/>
            <a:endParaRPr 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1270308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27583" y="1340764"/>
          <a:ext cx="7776864" cy="5243768"/>
        </p:xfrm>
        <a:graphic>
          <a:graphicData uri="http://schemas.openxmlformats.org/drawingml/2006/table">
            <a:tbl>
              <a:tblPr/>
              <a:tblGrid>
                <a:gridCol w="4027924"/>
                <a:gridCol w="937235"/>
                <a:gridCol w="937235"/>
                <a:gridCol w="937235"/>
                <a:gridCol w="937235"/>
              </a:tblGrid>
              <a:tr h="207945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 квартал</a:t>
                      </a:r>
                      <a:endParaRPr lang="ru-RU" sz="1000">
                        <a:latin typeface="Calibri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 квартал</a:t>
                      </a:r>
                      <a:endParaRPr lang="ru-RU" sz="1000">
                        <a:latin typeface="Calibri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 квартал</a:t>
                      </a:r>
                      <a:endParaRPr lang="ru-RU" sz="1000">
                        <a:latin typeface="Calibri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 квартал</a:t>
                      </a:r>
                      <a:endParaRPr lang="ru-RU" sz="1000">
                        <a:latin typeface="Calibri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890"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Число детей в возрасте 18-48 мес. 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35100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36471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37445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808"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Число проанкетированных детей в возрасте 18-48 мес.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10474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16237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30670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835"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Из них: число детей в возрасте 18-48 мес., выявленных из группы риска возникновения нарушений психического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развития)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3045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3523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7054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713"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Число проанкетированных детей из группы риска НПР, проконсультированных врачом-психиатром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195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404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1161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890"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Из них: общее число детей, которым установлен диагноз 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70 – 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79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890"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Из них: общее число детей, которым установлен диагноз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F80– F83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31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48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101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890"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Из них: общее число детей, которым установлен диагноз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F84.0 – F84.8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(РАС)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890"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Из них: общее число детей, которым установлен диагноз F84.0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890"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Из них: общее число детей, которым установлен диагноз F84.1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890"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Из них: число детей, которым установлен диагноз – F90 – 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98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Рисунок 18" descr="герб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" y="0"/>
            <a:ext cx="532551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611560" y="1"/>
            <a:ext cx="8532440" cy="1071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r>
              <a:rPr lang="ru-RU" sz="20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РЕЗУЛЬТАТЫ ПРОВЕДЕННОГО СКРИНИНГА В 2017 ГОДУ</a:t>
            </a:r>
            <a:endParaRPr lang="en-US" sz="2000" b="0" dirty="0">
              <a:solidFill>
                <a:srgbClr val="4F6228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764</Words>
  <Application>Microsoft Office PowerPoint</Application>
  <PresentationFormat>Экран (4:3)</PresentationFormat>
  <Paragraphs>225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Опыт работы государственных учреждений здравоохранения по раннему выявлению детей с нарушениями аутистического спектра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olendar</dc:creator>
  <cp:lastModifiedBy>olendar</cp:lastModifiedBy>
  <cp:revision>6</cp:revision>
  <dcterms:created xsi:type="dcterms:W3CDTF">2018-04-02T08:13:51Z</dcterms:created>
  <dcterms:modified xsi:type="dcterms:W3CDTF">2018-04-02T09:13:05Z</dcterms:modified>
</cp:coreProperties>
</file>