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ms-office.legacyDiagramText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0" r:id="rId4"/>
    <p:sldId id="265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2" r:id="rId14"/>
    <p:sldId id="277" r:id="rId15"/>
    <p:sldId id="273" r:id="rId16"/>
    <p:sldId id="274" r:id="rId17"/>
    <p:sldId id="275" r:id="rId18"/>
    <p:sldId id="282" r:id="rId19"/>
    <p:sldId id="276" r:id="rId20"/>
    <p:sldId id="270" r:id="rId21"/>
    <p:sldId id="271" r:id="rId22"/>
    <p:sldId id="278" r:id="rId23"/>
    <p:sldId id="279" r:id="rId24"/>
    <p:sldId id="280" r:id="rId25"/>
    <p:sldId id="281" r:id="rId26"/>
    <p:sldId id="258" r:id="rId27"/>
    <p:sldId id="25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99FF99"/>
    <a:srgbClr val="FFCC00"/>
    <a:srgbClr val="FFFF00"/>
    <a:srgbClr val="FF00FF"/>
    <a:srgbClr val="CC00FF"/>
    <a:srgbClr val="800000"/>
    <a:srgbClr val="9900CC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6" d="100"/>
          <a:sy n="66" d="100"/>
        </p:scale>
        <p:origin x="-142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>
        <c:manualLayout>
          <c:xMode val="edge"/>
          <c:yMode val="edge"/>
          <c:x val="0.3295074878136014"/>
          <c:y val="0"/>
        </c:manualLayout>
      </c:layout>
    </c:title>
    <c:view3D>
      <c:rotX val="30"/>
      <c:rotY val="19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Диспансерная группа</c:v>
                </c:pt>
              </c:strCache>
            </c:strRef>
          </c:tx>
          <c:spPr>
            <a:scene3d>
              <a:camera prst="orthographicFront"/>
              <a:lightRig rig="glow" dir="t">
                <a:rot lat="0" lon="0" rev="6360000"/>
              </a:lightRig>
            </a:scene3d>
            <a:sp3d>
              <a:bevelT w="95250" h="101600"/>
              <a:contourClr>
                <a:srgbClr val="000000"/>
              </a:contourClr>
            </a:sp3d>
          </c:spPr>
          <c:dPt>
            <c:idx val="0"/>
            <c:spPr>
              <a:solidFill>
                <a:srgbClr val="3399FF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C00000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 prst="divot"/>
                <a:bevelB w="114300" prst="hardEdg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7.2279174982179589E-2"/>
                  <c:y val="-0.2118049653350427"/>
                </c:manualLayout>
              </c:layout>
              <c:tx>
                <c:rich>
                  <a:bodyPr/>
                  <a:lstStyle/>
                  <a:p>
                    <a:pPr>
                      <a:defRPr sz="3600" b="1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36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rPr>
                      <a:t>97</a:t>
                    </a:r>
                    <a:endParaRPr lang="en-US" sz="3600" dirty="0">
                      <a:solidFill>
                        <a:srgbClr val="0000CC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Percent val="1"/>
            </c:dLbl>
            <c:dLbl>
              <c:idx val="1"/>
              <c:layout>
                <c:manualLayout>
                  <c:x val="6.8957666504208454E-2"/>
                  <c:y val="-0.18220610046155084"/>
                </c:manualLayout>
              </c:layout>
              <c:tx>
                <c:rich>
                  <a:bodyPr/>
                  <a:lstStyle/>
                  <a:p>
                    <a:pPr>
                      <a:defRPr sz="3600" b="1" i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3600" i="0" dirty="0" smtClean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rPr>
                      <a:t>15</a:t>
                    </a:r>
                    <a:endParaRPr lang="en-US" sz="3600" i="0" dirty="0">
                      <a:solidFill>
                        <a:srgbClr val="8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Percent val="1"/>
            </c:dLbl>
            <c:dLbl>
              <c:idx val="2"/>
              <c:layout>
                <c:manualLayout>
                  <c:x val="-0.5164976600329072"/>
                  <c:y val="0.13851287787268884"/>
                </c:manualLayout>
              </c:layout>
              <c:tx>
                <c:rich>
                  <a:bodyPr/>
                  <a:lstStyle/>
                  <a:p>
                    <a:pPr>
                      <a:defRPr sz="3600" b="1">
                        <a:solidFill>
                          <a:srgbClr val="99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3600" dirty="0" smtClean="0">
                        <a:solidFill>
                          <a:srgbClr val="99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rPr>
                      <a:t>439</a:t>
                    </a:r>
                    <a:endParaRPr lang="en-US" sz="3600" dirty="0">
                      <a:solidFill>
                        <a:srgbClr val="99FF99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Percent val="1"/>
            </c:dLbl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F 84</c:v>
                </c:pt>
                <c:pt idx="1">
                  <c:v>F 20</c:v>
                </c:pt>
                <c:pt idx="2">
                  <c:v>F 70-79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79</c:v>
                </c:pt>
                <c:pt idx="1">
                  <c:v>10</c:v>
                </c:pt>
                <c:pt idx="2">
                  <c:v>398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25372261962782738"/>
          <c:y val="8.2798350251666541E-2"/>
          <c:w val="0.34345180219229554"/>
          <c:h val="6.8766763163665673E-2"/>
        </c:manualLayout>
      </c:layout>
      <c:spPr>
        <a:noFill/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rotY val="196"/>
      <c:depthPercent val="100"/>
      <c:perspective val="30"/>
    </c:view3D>
    <c:plotArea>
      <c:layout>
        <c:manualLayout>
          <c:layoutTarget val="inner"/>
          <c:xMode val="edge"/>
          <c:yMode val="edge"/>
          <c:x val="2.4656778931591353E-2"/>
          <c:y val="5.2701705983285822E-2"/>
          <c:w val="0.94897049858466265"/>
          <c:h val="0.901572921938711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3399FF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C00000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.11816146501390749"/>
                  <c:y val="-0.25810970498227481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ru-RU" sz="3200" b="1" i="0" u="none" strike="noStrike" kern="1200" baseline="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3200" b="1" i="0" u="none" strike="noStrike" kern="1200" baseline="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79</a:t>
                    </a:r>
                    <a:endParaRPr lang="en-US" sz="3200" b="1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  <c:showCatName val="1"/>
            </c:dLbl>
            <c:dLbl>
              <c:idx val="1"/>
              <c:layout>
                <c:manualLayout>
                  <c:x val="6.8291886044446734E-2"/>
                  <c:y val="-0.28407880275207698"/>
                </c:manualLayout>
              </c:layout>
              <c:tx>
                <c:rich>
                  <a:bodyPr/>
                  <a:lstStyle/>
                  <a:p>
                    <a:r>
                      <a:rPr lang="ru-RU" sz="3200" b="1" i="0" u="none" strike="noStrike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10</a:t>
                    </a:r>
                    <a:endParaRPr lang="en-US" sz="3200" b="1" i="0" u="none" strike="noStrike" kern="1200" baseline="0" dirty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0.60278823426420691"/>
                  <c:y val="0.12514408121319853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ru-RU" sz="3200" b="1" i="0" u="none" strike="noStrike" kern="1200" baseline="0" dirty="0">
                        <a:solidFill>
                          <a:srgbClr val="99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3200" b="1" i="0" u="none" strike="noStrike" kern="1200" baseline="0" dirty="0" smtClean="0">
                        <a:solidFill>
                          <a:srgbClr val="99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398</a:t>
                    </a:r>
                    <a:endParaRPr lang="en-US" sz="3200" b="1" dirty="0">
                      <a:solidFill>
                        <a:srgbClr val="99FF99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  <c:showCatName val="1"/>
            </c:dLbl>
            <c:txPr>
              <a:bodyPr/>
              <a:lstStyle/>
              <a:p>
                <a:pPr algn="ctr" rtl="0">
                  <a:defRPr lang="ru-RU" sz="4000" b="1" i="0" u="none" strike="noStrike" kern="1200" baseline="0" dirty="0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63</c:v>
                </c:pt>
                <c:pt idx="1">
                  <c:v>13</c:v>
                </c:pt>
                <c:pt idx="2">
                  <c:v>459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rotY val="196"/>
      <c:perspective val="30"/>
    </c:view3D>
    <c:plotArea>
      <c:layout>
        <c:manualLayout>
          <c:layoutTarget val="inner"/>
          <c:xMode val="edge"/>
          <c:yMode val="edge"/>
          <c:x val="6.9665924359949102E-2"/>
          <c:y val="0.10711437711801892"/>
          <c:w val="0.82244938646845356"/>
          <c:h val="0.793206999679150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3399FF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C00000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/>
                <a:contourClr>
                  <a:srgbClr val="000000"/>
                </a:contourClr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glow" dir="t">
                  <a:rot lat="0" lon="0" rev="6360000"/>
                </a:lightRig>
              </a:scene3d>
              <a:sp3d prstMaterial="dkEdge">
                <a:bevelT w="95250" h="101600" prst="riblet"/>
                <a:contourClr>
                  <a:srgbClr val="000000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 algn="ctr" rtl="0">
                      <a:defRPr lang="ru-RU" sz="2800" b="1" i="0" u="none" strike="noStrike" kern="1200" baseline="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2800" b="1" i="0" u="none" strike="noStrike" kern="1200" baseline="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61</a:t>
                    </a:r>
                    <a:endParaRPr lang="en-US" dirty="0">
                      <a:solidFill>
                        <a:srgbClr val="0000CC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  <c:showCatName val="1"/>
            </c:dLbl>
            <c:dLbl>
              <c:idx val="1"/>
              <c:layout>
                <c:manualLayout>
                  <c:x val="0.10679511582241825"/>
                  <c:y val="-0.25772791463988731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ru-RU" sz="2800" b="1" i="0" u="none" strike="noStrike" kern="1200" baseline="0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2800" b="1" i="0" u="none" strike="noStrike" kern="1200" baseline="0" dirty="0" smtClean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12</a:t>
                    </a:r>
                    <a:endParaRPr lang="en-US" sz="2800" dirty="0">
                      <a:solidFill>
                        <a:srgbClr val="8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-0.43289014362130318"/>
                  <c:y val="9.9802162106461451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ru-RU" sz="2800" b="1" i="0" u="none" strike="noStrike" kern="1200" baseline="0" dirty="0">
                        <a:solidFill>
                          <a:srgbClr val="99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2800" b="1" i="0" u="none" strike="noStrike" kern="1200" baseline="0" dirty="0" smtClean="0">
                        <a:solidFill>
                          <a:srgbClr val="99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432</a:t>
                    </a:r>
                    <a:endParaRPr lang="en-US" dirty="0">
                      <a:solidFill>
                        <a:srgbClr val="99FF99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  <c:showCatName val="1"/>
            </c:dLbl>
            <c:txPr>
              <a:bodyPr/>
              <a:lstStyle/>
              <a:p>
                <a:pPr algn="ctr" rtl="0">
                  <a:defRPr lang="ru-RU" sz="2800" b="1" i="0" u="none" strike="noStrike" kern="1200" baseline="0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69</c:v>
                </c:pt>
                <c:pt idx="1">
                  <c:v>16</c:v>
                </c:pt>
                <c:pt idx="2">
                  <c:v>461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778BC7-E391-4C1D-88CD-909DC605A142}" type="doc">
      <dgm:prSet loTypeId="urn:microsoft.com/office/officeart/2005/8/layout/vList3" loCatId="list" qsTypeId="urn:microsoft.com/office/officeart/2005/8/quickstyle/3d9" qsCatId="3D" csTypeId="urn:microsoft.com/office/officeart/2005/8/colors/accent1_2#14" csCatId="accent1" phldr="1"/>
      <dgm:spPr>
        <a:scene3d>
          <a:camera prst="perspectiveRelaxed">
            <a:rot lat="20229537" lon="578366" rev="21231651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A72A4C99-72E6-4A58-94B3-0D8D1A495648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2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Своевременная постановка диагноза психиатром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2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(МКБ 10, рубрика </a:t>
          </a:r>
          <a:r>
            <a:rPr lang="en-US" sz="2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F)</a:t>
          </a:r>
          <a:endParaRPr lang="ru-RU" sz="2600" b="1" dirty="0">
            <a:solidFill>
              <a:schemeClr val="tx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C7EEF88-BBE0-45FD-9117-BB0D079A02C7}" type="parTrans" cxnId="{571A6C9E-3E7A-4F66-9856-8A0E76464C43}">
      <dgm:prSet/>
      <dgm:spPr/>
      <dgm:t>
        <a:bodyPr/>
        <a:lstStyle/>
        <a:p>
          <a:endParaRPr lang="ru-RU"/>
        </a:p>
      </dgm:t>
    </dgm:pt>
    <dgm:pt modelId="{3B65FC87-7A1D-417F-9BA8-186885D6A825}" type="sibTrans" cxnId="{571A6C9E-3E7A-4F66-9856-8A0E76464C43}">
      <dgm:prSet/>
      <dgm:spPr/>
      <dgm:t>
        <a:bodyPr/>
        <a:lstStyle/>
        <a:p>
          <a:endParaRPr lang="ru-RU"/>
        </a:p>
      </dgm:t>
    </dgm:pt>
    <dgm:pt modelId="{1E8696DE-858F-432C-9D90-E46F41D99D93}">
      <dgm:prSet custT="1"/>
      <dgm:spPr/>
      <dgm:t>
        <a:bodyPr/>
        <a:lstStyle/>
        <a:p>
          <a:pPr rtl="0"/>
          <a:r>
            <a:rPr lang="ru-RU" sz="2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Определение профиля обучения</a:t>
          </a:r>
          <a:endParaRPr lang="ru-RU" sz="2600" b="1" dirty="0">
            <a:solidFill>
              <a:schemeClr val="tx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A266F7A-0C3A-4CFD-8DEB-0776E37B06ED}" type="parTrans" cxnId="{AC107E55-0D71-4028-95FF-449D792BE027}">
      <dgm:prSet/>
      <dgm:spPr/>
      <dgm:t>
        <a:bodyPr/>
        <a:lstStyle/>
        <a:p>
          <a:endParaRPr lang="ru-RU"/>
        </a:p>
      </dgm:t>
    </dgm:pt>
    <dgm:pt modelId="{C7DBD68C-D983-43DD-ABD5-B0D422CB525A}" type="sibTrans" cxnId="{AC107E55-0D71-4028-95FF-449D792BE027}">
      <dgm:prSet/>
      <dgm:spPr/>
      <dgm:t>
        <a:bodyPr/>
        <a:lstStyle/>
        <a:p>
          <a:endParaRPr lang="ru-RU"/>
        </a:p>
      </dgm:t>
    </dgm:pt>
    <dgm:pt modelId="{A0E7E777-6000-47F0-A8C2-8EBD7BCBDC46}">
      <dgm:prSet custT="1"/>
      <dgm:spPr/>
      <dgm:t>
        <a:bodyPr/>
        <a:lstStyle/>
        <a:p>
          <a:pPr rtl="0"/>
          <a:r>
            <a:rPr lang="ru-RU" sz="2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Определение инвалидности</a:t>
          </a:r>
          <a:endParaRPr lang="ru-RU" sz="2600" b="1" dirty="0">
            <a:solidFill>
              <a:schemeClr val="tx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CC86615-F4A8-4AE2-A857-1A6F9B330004}" type="parTrans" cxnId="{F00256DF-FDC8-4F04-8869-1DCC5E77F650}">
      <dgm:prSet/>
      <dgm:spPr/>
      <dgm:t>
        <a:bodyPr/>
        <a:lstStyle/>
        <a:p>
          <a:endParaRPr lang="ru-RU"/>
        </a:p>
      </dgm:t>
    </dgm:pt>
    <dgm:pt modelId="{9A55A4E3-251C-4E9A-B709-9042DE8A8771}" type="sibTrans" cxnId="{F00256DF-FDC8-4F04-8869-1DCC5E77F650}">
      <dgm:prSet/>
      <dgm:spPr/>
      <dgm:t>
        <a:bodyPr/>
        <a:lstStyle/>
        <a:p>
          <a:endParaRPr lang="ru-RU"/>
        </a:p>
      </dgm:t>
    </dgm:pt>
    <dgm:pt modelId="{6E04953E-53F9-4011-8B31-1004B7009E26}" type="pres">
      <dgm:prSet presAssocID="{D8778BC7-E391-4C1D-88CD-909DC605A14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2AA035-8A5F-4322-B8C7-15162690C1FF}" type="pres">
      <dgm:prSet presAssocID="{A72A4C99-72E6-4A58-94B3-0D8D1A495648}" presName="composite" presStyleCnt="0"/>
      <dgm:spPr/>
      <dgm:t>
        <a:bodyPr/>
        <a:lstStyle/>
        <a:p>
          <a:endParaRPr lang="ru-RU"/>
        </a:p>
      </dgm:t>
    </dgm:pt>
    <dgm:pt modelId="{C302AB62-4125-4835-AD2D-BB592AF5E589}" type="pres">
      <dgm:prSet presAssocID="{A72A4C99-72E6-4A58-94B3-0D8D1A495648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60553F2-9776-4AC0-83E6-882002A97F14}" type="pres">
      <dgm:prSet presAssocID="{A72A4C99-72E6-4A58-94B3-0D8D1A49564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A7DFD-8F18-4EFC-9E06-69EC7107823D}" type="pres">
      <dgm:prSet presAssocID="{3B65FC87-7A1D-417F-9BA8-186885D6A825}" presName="spacing" presStyleCnt="0"/>
      <dgm:spPr/>
      <dgm:t>
        <a:bodyPr/>
        <a:lstStyle/>
        <a:p>
          <a:endParaRPr lang="ru-RU"/>
        </a:p>
      </dgm:t>
    </dgm:pt>
    <dgm:pt modelId="{001A9113-5BD4-4B04-8294-8E263EEF720F}" type="pres">
      <dgm:prSet presAssocID="{1E8696DE-858F-432C-9D90-E46F41D99D93}" presName="composite" presStyleCnt="0"/>
      <dgm:spPr/>
      <dgm:t>
        <a:bodyPr/>
        <a:lstStyle/>
        <a:p>
          <a:endParaRPr lang="ru-RU"/>
        </a:p>
      </dgm:t>
    </dgm:pt>
    <dgm:pt modelId="{8E398C78-E4EE-4AC4-8E5F-755A458519AC}" type="pres">
      <dgm:prSet presAssocID="{1E8696DE-858F-432C-9D90-E46F41D99D93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2724A13-4CF9-4701-9C3A-9599C40BA369}" type="pres">
      <dgm:prSet presAssocID="{1E8696DE-858F-432C-9D90-E46F41D99D9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147F5-A683-4A26-AC68-4C19E1A09D6C}" type="pres">
      <dgm:prSet presAssocID="{C7DBD68C-D983-43DD-ABD5-B0D422CB525A}" presName="spacing" presStyleCnt="0"/>
      <dgm:spPr/>
      <dgm:t>
        <a:bodyPr/>
        <a:lstStyle/>
        <a:p>
          <a:endParaRPr lang="ru-RU"/>
        </a:p>
      </dgm:t>
    </dgm:pt>
    <dgm:pt modelId="{BD374BCF-2753-465E-BDA2-812461E2C8E6}" type="pres">
      <dgm:prSet presAssocID="{A0E7E777-6000-47F0-A8C2-8EBD7BCBDC46}" presName="composite" presStyleCnt="0"/>
      <dgm:spPr/>
      <dgm:t>
        <a:bodyPr/>
        <a:lstStyle/>
        <a:p>
          <a:endParaRPr lang="ru-RU"/>
        </a:p>
      </dgm:t>
    </dgm:pt>
    <dgm:pt modelId="{5663A58E-4817-48AC-8454-1878B0CE420A}" type="pres">
      <dgm:prSet presAssocID="{A0E7E777-6000-47F0-A8C2-8EBD7BCBDC46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B7B98CE-181E-4C42-A5D3-ABAFE5C3823C}" type="pres">
      <dgm:prSet presAssocID="{A0E7E777-6000-47F0-A8C2-8EBD7BCBDC4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CE334A-C229-4C98-BA42-6045D6F3688B}" type="presOf" srcId="{D8778BC7-E391-4C1D-88CD-909DC605A142}" destId="{6E04953E-53F9-4011-8B31-1004B7009E26}" srcOrd="0" destOrd="0" presId="urn:microsoft.com/office/officeart/2005/8/layout/vList3"/>
    <dgm:cxn modelId="{571A6C9E-3E7A-4F66-9856-8A0E76464C43}" srcId="{D8778BC7-E391-4C1D-88CD-909DC605A142}" destId="{A72A4C99-72E6-4A58-94B3-0D8D1A495648}" srcOrd="0" destOrd="0" parTransId="{4C7EEF88-BBE0-45FD-9117-BB0D079A02C7}" sibTransId="{3B65FC87-7A1D-417F-9BA8-186885D6A825}"/>
    <dgm:cxn modelId="{AC107E55-0D71-4028-95FF-449D792BE027}" srcId="{D8778BC7-E391-4C1D-88CD-909DC605A142}" destId="{1E8696DE-858F-432C-9D90-E46F41D99D93}" srcOrd="1" destOrd="0" parTransId="{BA266F7A-0C3A-4CFD-8DEB-0776E37B06ED}" sibTransId="{C7DBD68C-D983-43DD-ABD5-B0D422CB525A}"/>
    <dgm:cxn modelId="{1821B527-223E-488D-9365-A0B7FF120C9F}" type="presOf" srcId="{A0E7E777-6000-47F0-A8C2-8EBD7BCBDC46}" destId="{FB7B98CE-181E-4C42-A5D3-ABAFE5C3823C}" srcOrd="0" destOrd="0" presId="urn:microsoft.com/office/officeart/2005/8/layout/vList3"/>
    <dgm:cxn modelId="{F00256DF-FDC8-4F04-8869-1DCC5E77F650}" srcId="{D8778BC7-E391-4C1D-88CD-909DC605A142}" destId="{A0E7E777-6000-47F0-A8C2-8EBD7BCBDC46}" srcOrd="2" destOrd="0" parTransId="{CCC86615-F4A8-4AE2-A857-1A6F9B330004}" sibTransId="{9A55A4E3-251C-4E9A-B709-9042DE8A8771}"/>
    <dgm:cxn modelId="{0AFD1C8E-BFB9-4F24-93A3-2F68CE505FE5}" type="presOf" srcId="{A72A4C99-72E6-4A58-94B3-0D8D1A495648}" destId="{E60553F2-9776-4AC0-83E6-882002A97F14}" srcOrd="0" destOrd="0" presId="urn:microsoft.com/office/officeart/2005/8/layout/vList3"/>
    <dgm:cxn modelId="{04C7E6A5-1BF1-47C5-A54C-9E87ECD1A361}" type="presOf" srcId="{1E8696DE-858F-432C-9D90-E46F41D99D93}" destId="{B2724A13-4CF9-4701-9C3A-9599C40BA369}" srcOrd="0" destOrd="0" presId="urn:microsoft.com/office/officeart/2005/8/layout/vList3"/>
    <dgm:cxn modelId="{EA03E826-BADE-4B11-B8C7-89F512142789}" type="presParOf" srcId="{6E04953E-53F9-4011-8B31-1004B7009E26}" destId="{CB2AA035-8A5F-4322-B8C7-15162690C1FF}" srcOrd="0" destOrd="0" presId="urn:microsoft.com/office/officeart/2005/8/layout/vList3"/>
    <dgm:cxn modelId="{95004A09-F7DE-4493-991E-59BBFEA5E41B}" type="presParOf" srcId="{CB2AA035-8A5F-4322-B8C7-15162690C1FF}" destId="{C302AB62-4125-4835-AD2D-BB592AF5E589}" srcOrd="0" destOrd="0" presId="urn:microsoft.com/office/officeart/2005/8/layout/vList3"/>
    <dgm:cxn modelId="{44687859-3073-4F79-8C07-8D7BE175DAC4}" type="presParOf" srcId="{CB2AA035-8A5F-4322-B8C7-15162690C1FF}" destId="{E60553F2-9776-4AC0-83E6-882002A97F14}" srcOrd="1" destOrd="0" presId="urn:microsoft.com/office/officeart/2005/8/layout/vList3"/>
    <dgm:cxn modelId="{72289B10-1100-42FC-9AC0-C20DA6254D1F}" type="presParOf" srcId="{6E04953E-53F9-4011-8B31-1004B7009E26}" destId="{975A7DFD-8F18-4EFC-9E06-69EC7107823D}" srcOrd="1" destOrd="0" presId="urn:microsoft.com/office/officeart/2005/8/layout/vList3"/>
    <dgm:cxn modelId="{4C8F0D33-3600-44E8-A7D1-8F5736D221A0}" type="presParOf" srcId="{6E04953E-53F9-4011-8B31-1004B7009E26}" destId="{001A9113-5BD4-4B04-8294-8E263EEF720F}" srcOrd="2" destOrd="0" presId="urn:microsoft.com/office/officeart/2005/8/layout/vList3"/>
    <dgm:cxn modelId="{1B6029EB-8CB3-4778-9990-A2DE39B19A51}" type="presParOf" srcId="{001A9113-5BD4-4B04-8294-8E263EEF720F}" destId="{8E398C78-E4EE-4AC4-8E5F-755A458519AC}" srcOrd="0" destOrd="0" presId="urn:microsoft.com/office/officeart/2005/8/layout/vList3"/>
    <dgm:cxn modelId="{F191B882-1FAC-48BE-8711-73771D5A54E8}" type="presParOf" srcId="{001A9113-5BD4-4B04-8294-8E263EEF720F}" destId="{B2724A13-4CF9-4701-9C3A-9599C40BA369}" srcOrd="1" destOrd="0" presId="urn:microsoft.com/office/officeart/2005/8/layout/vList3"/>
    <dgm:cxn modelId="{D7642B38-70C4-4E1E-9E2E-2642B81CE101}" type="presParOf" srcId="{6E04953E-53F9-4011-8B31-1004B7009E26}" destId="{7FC147F5-A683-4A26-AC68-4C19E1A09D6C}" srcOrd="3" destOrd="0" presId="urn:microsoft.com/office/officeart/2005/8/layout/vList3"/>
    <dgm:cxn modelId="{769C8E65-4793-4630-AEA5-63EB2D9B9077}" type="presParOf" srcId="{6E04953E-53F9-4011-8B31-1004B7009E26}" destId="{BD374BCF-2753-465E-BDA2-812461E2C8E6}" srcOrd="4" destOrd="0" presId="urn:microsoft.com/office/officeart/2005/8/layout/vList3"/>
    <dgm:cxn modelId="{6A9C573D-EF79-489C-B302-C51FA173E8A7}" type="presParOf" srcId="{BD374BCF-2753-465E-BDA2-812461E2C8E6}" destId="{5663A58E-4817-48AC-8454-1878B0CE420A}" srcOrd="0" destOrd="0" presId="urn:microsoft.com/office/officeart/2005/8/layout/vList3"/>
    <dgm:cxn modelId="{AF75050B-53BD-4B6B-A3D5-F0AF553B23D9}" type="presParOf" srcId="{BD374BCF-2753-465E-BDA2-812461E2C8E6}" destId="{FB7B98CE-181E-4C42-A5D3-ABAFE5C3823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B6A6F-A31F-480A-9DB6-18F18F4AA208}" type="doc">
      <dgm:prSet loTypeId="urn:microsoft.com/office/officeart/2005/8/layout/cycle7" loCatId="cycle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1ECD3E72-4C71-411A-BB6E-BDD59AC568E3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Терапия</a:t>
          </a:r>
          <a:endParaRPr lang="ru-RU" sz="4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B38636-4BFD-448E-BE66-F2DDFBCA2108}" type="parTrans" cxnId="{509BE8DF-2F72-4778-9E9B-33423B0874DE}">
      <dgm:prSet/>
      <dgm:spPr/>
      <dgm:t>
        <a:bodyPr/>
        <a:lstStyle/>
        <a:p>
          <a:endParaRPr lang="ru-RU"/>
        </a:p>
      </dgm:t>
    </dgm:pt>
    <dgm:pt modelId="{73213804-7C47-4D5E-8F50-014D276442A9}" type="sibTrans" cxnId="{509BE8DF-2F72-4778-9E9B-33423B0874DE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BBA7605B-1B4D-416B-A5B7-9E14D5DAF68F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35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Принципы</a:t>
          </a:r>
          <a:r>
            <a: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algn="l">
            <a:tabLst>
              <a:tab pos="179388" algn="l"/>
            </a:tabLst>
          </a:pPr>
          <a:r>
            <a:rPr lang="en-US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&gt;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Персонализированный 	подход</a:t>
          </a:r>
        </a:p>
        <a:p>
          <a:pPr algn="l">
            <a:tabLst>
              <a:tab pos="179388" algn="l"/>
            </a:tabLst>
          </a:pPr>
          <a:r>
            <a:rPr lang="en-US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&gt;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Комплексное 	использование 	медикаментозных и 	</a:t>
          </a:r>
          <a:r>
            <a:rPr lang="ru-RU" sz="1800" b="1" cap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немедикаментозных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 	методов  лечения</a:t>
          </a:r>
        </a:p>
        <a:p>
          <a:pPr algn="l">
            <a:tabLst>
              <a:tab pos="179388" algn="l"/>
            </a:tabLst>
          </a:pPr>
          <a:r>
            <a:rPr lang="en-US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&gt;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«</a:t>
          </a:r>
          <a:r>
            <a:rPr lang="ru-RU" sz="1800" b="1" cap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Мультимодальность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» с 	участием в команде 	специалистов: врачей-	психиатров, врачей-	педиатров, неврологов, 	медицинских психологов, 	логопедов, педагогов</a:t>
          </a:r>
          <a:endParaRPr lang="ru-RU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A340E2-ED82-477C-AC9F-67ACE6D2F912}" type="parTrans" cxnId="{92CDEB98-3B36-4AEE-BD75-807FA05849B1}">
      <dgm:prSet/>
      <dgm:spPr/>
      <dgm:t>
        <a:bodyPr/>
        <a:lstStyle/>
        <a:p>
          <a:endParaRPr lang="ru-RU"/>
        </a:p>
      </dgm:t>
    </dgm:pt>
    <dgm:pt modelId="{9460898B-87E0-4DC4-A155-B508FCB5F7C6}" type="sibTrans" cxnId="{92CDEB98-3B36-4AEE-BD75-807FA05849B1}">
      <dgm:prSet/>
      <dgm:spPr/>
      <dgm:t>
        <a:bodyPr/>
        <a:lstStyle/>
        <a:p>
          <a:endParaRPr lang="ru-RU"/>
        </a:p>
      </dgm:t>
    </dgm:pt>
    <dgm:pt modelId="{FA39200E-0902-49C0-93CE-B73FCC77AB6C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Направления</a:t>
          </a:r>
          <a:r>
            <a: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algn="l">
            <a:tabLst>
              <a:tab pos="179388" algn="l"/>
            </a:tabLst>
          </a:pPr>
          <a:r>
            <a:rPr lang="en-US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&gt;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Воздействие на 	патогенетические 	механизмы развития 	заболевания</a:t>
          </a:r>
        </a:p>
        <a:p>
          <a:pPr algn="l">
            <a:tabLst>
              <a:tab pos="179388" algn="l"/>
            </a:tabLst>
          </a:pPr>
          <a:r>
            <a:rPr lang="en-US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&gt;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Активация биологических и 	психологических 	возможностей больного</a:t>
          </a:r>
        </a:p>
        <a:p>
          <a:pPr algn="l">
            <a:tabLst>
              <a:tab pos="179388" algn="l"/>
            </a:tabLst>
          </a:pPr>
          <a:r>
            <a:rPr lang="en-US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&gt;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Воздействие на 	</a:t>
          </a:r>
          <a:r>
            <a:rPr lang="ru-RU" sz="1800" b="1" cap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коморбидные</a:t>
          </a:r>
          <a:r>
            <a:rPr lang="ru-RU" sz="1800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психические     	и  	соматоневрологические 	расстройства</a:t>
          </a:r>
          <a:endParaRPr lang="ru-RU" sz="18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endParaRPr lang="ru-RU" sz="1000" dirty="0" smtClean="0"/>
        </a:p>
        <a:p>
          <a:pPr algn="ctr"/>
          <a:endParaRPr lang="ru-RU" sz="1000" dirty="0"/>
        </a:p>
      </dgm:t>
    </dgm:pt>
    <dgm:pt modelId="{0608F090-7EFE-4E58-A829-B23FF53A9E57}" type="parTrans" cxnId="{282F4B2D-A89E-4CB6-A95D-C9B344AF6127}">
      <dgm:prSet/>
      <dgm:spPr/>
      <dgm:t>
        <a:bodyPr/>
        <a:lstStyle/>
        <a:p>
          <a:endParaRPr lang="ru-RU"/>
        </a:p>
      </dgm:t>
    </dgm:pt>
    <dgm:pt modelId="{89E20D96-F545-4BB6-931E-8634E83DB964}" type="sibTrans" cxnId="{282F4B2D-A89E-4CB6-A95D-C9B344AF6127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67CBB75B-AAE1-48F0-B665-613437A379AC}" type="pres">
      <dgm:prSet presAssocID="{7D4B6A6F-A31F-480A-9DB6-18F18F4AA20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9F401E-B7E3-4596-A54B-C04FC25B3215}" type="pres">
      <dgm:prSet presAssocID="{1ECD3E72-4C71-411A-BB6E-BDD59AC568E3}" presName="node" presStyleLbl="node1" presStyleIdx="0" presStyleCnt="3" custScaleX="138697" custScaleY="46379" custRadScaleRad="86322" custRadScaleInc="16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06D6F-F4B8-4F24-972C-03FA60542F5E}" type="pres">
      <dgm:prSet presAssocID="{73213804-7C47-4D5E-8F50-014D276442A9}" presName="sibTrans" presStyleLbl="sibTrans2D1" presStyleIdx="0" presStyleCnt="3" custAng="473449" custScaleX="346609" custScaleY="71980" custLinFactX="152443" custLinFactY="110497" custLinFactNeighborX="200000" custLinFactNeighborY="200000"/>
      <dgm:spPr/>
      <dgm:t>
        <a:bodyPr/>
        <a:lstStyle/>
        <a:p>
          <a:endParaRPr lang="ru-RU"/>
        </a:p>
      </dgm:t>
    </dgm:pt>
    <dgm:pt modelId="{4EADFB78-50D9-4B66-8EB6-9B25EE2362FA}" type="pres">
      <dgm:prSet presAssocID="{73213804-7C47-4D5E-8F50-014D276442A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C60DA32D-4B2B-43BE-964B-AAEC798F9D16}" type="pres">
      <dgm:prSet presAssocID="{BBA7605B-1B4D-416B-A5B7-9E14D5DAF68F}" presName="node" presStyleLbl="node1" presStyleIdx="1" presStyleCnt="3" custScaleX="113051" custScaleY="278893" custRadScaleRad="82252" custRadScaleInc="-35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8AE56-E080-45EE-A129-FC1BE1916DFC}" type="pres">
      <dgm:prSet presAssocID="{9460898B-87E0-4DC4-A155-B508FCB5F7C6}" presName="sibTrans" presStyleLbl="sibTrans2D1" presStyleIdx="1" presStyleCnt="3" custAng="14337055" custFlipVert="1" custFlipHor="0" custScaleX="7976" custScaleY="61494" custLinFactY="-60538" custLinFactNeighborX="2110" custLinFactNeighborY="-100000"/>
      <dgm:spPr/>
      <dgm:t>
        <a:bodyPr/>
        <a:lstStyle/>
        <a:p>
          <a:endParaRPr lang="ru-RU"/>
        </a:p>
      </dgm:t>
    </dgm:pt>
    <dgm:pt modelId="{AD5FAA2F-150F-4F5D-9B2E-F71477A3928F}" type="pres">
      <dgm:prSet presAssocID="{9460898B-87E0-4DC4-A155-B508FCB5F7C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174D58E-4BFE-4A89-AA7F-5A4F599C6883}" type="pres">
      <dgm:prSet presAssocID="{FA39200E-0902-49C0-93CE-B73FCC77AB6C}" presName="node" presStyleLbl="node1" presStyleIdx="2" presStyleCnt="3" custScaleX="115262" custScaleY="281480" custRadScaleRad="46895" custRadScaleInc="25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F3CFD-45CD-4E19-BFA0-E4F1EE8AF33D}" type="pres">
      <dgm:prSet presAssocID="{89E20D96-F545-4BB6-931E-8634E83DB964}" presName="sibTrans" presStyleLbl="sibTrans2D1" presStyleIdx="2" presStyleCnt="3" custScaleX="274656" custScaleY="70250" custLinFactX="-413760" custLinFactY="100000" custLinFactNeighborX="-500000" custLinFactNeighborY="175562"/>
      <dgm:spPr/>
      <dgm:t>
        <a:bodyPr/>
        <a:lstStyle/>
        <a:p>
          <a:endParaRPr lang="ru-RU"/>
        </a:p>
      </dgm:t>
    </dgm:pt>
    <dgm:pt modelId="{D7309C5D-15A2-415F-8F3E-9EAEB253EC1C}" type="pres">
      <dgm:prSet presAssocID="{89E20D96-F545-4BB6-931E-8634E83DB964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B9239C4-D979-4167-BBD2-F30E162EA49A}" type="presOf" srcId="{7D4B6A6F-A31F-480A-9DB6-18F18F4AA208}" destId="{67CBB75B-AAE1-48F0-B665-613437A379AC}" srcOrd="0" destOrd="0" presId="urn:microsoft.com/office/officeart/2005/8/layout/cycle7"/>
    <dgm:cxn modelId="{397784EE-586D-4030-AA1A-DA2644F526A2}" type="presOf" srcId="{9460898B-87E0-4DC4-A155-B508FCB5F7C6}" destId="{AD5FAA2F-150F-4F5D-9B2E-F71477A3928F}" srcOrd="1" destOrd="0" presId="urn:microsoft.com/office/officeart/2005/8/layout/cycle7"/>
    <dgm:cxn modelId="{282F4B2D-A89E-4CB6-A95D-C9B344AF6127}" srcId="{7D4B6A6F-A31F-480A-9DB6-18F18F4AA208}" destId="{FA39200E-0902-49C0-93CE-B73FCC77AB6C}" srcOrd="2" destOrd="0" parTransId="{0608F090-7EFE-4E58-A829-B23FF53A9E57}" sibTransId="{89E20D96-F545-4BB6-931E-8634E83DB964}"/>
    <dgm:cxn modelId="{99F5E59C-5BCF-4D0B-8DF9-87AACD53EB6B}" type="presOf" srcId="{73213804-7C47-4D5E-8F50-014D276442A9}" destId="{0EE06D6F-F4B8-4F24-972C-03FA60542F5E}" srcOrd="0" destOrd="0" presId="urn:microsoft.com/office/officeart/2005/8/layout/cycle7"/>
    <dgm:cxn modelId="{B507C36A-1DF6-4E5E-B249-6455C14166F1}" type="presOf" srcId="{89E20D96-F545-4BB6-931E-8634E83DB964}" destId="{D7309C5D-15A2-415F-8F3E-9EAEB253EC1C}" srcOrd="1" destOrd="0" presId="urn:microsoft.com/office/officeart/2005/8/layout/cycle7"/>
    <dgm:cxn modelId="{509BE8DF-2F72-4778-9E9B-33423B0874DE}" srcId="{7D4B6A6F-A31F-480A-9DB6-18F18F4AA208}" destId="{1ECD3E72-4C71-411A-BB6E-BDD59AC568E3}" srcOrd="0" destOrd="0" parTransId="{FAB38636-4BFD-448E-BE66-F2DDFBCA2108}" sibTransId="{73213804-7C47-4D5E-8F50-014D276442A9}"/>
    <dgm:cxn modelId="{01B88DB7-1CC7-404F-9EB4-5F6D66233754}" type="presOf" srcId="{9460898B-87E0-4DC4-A155-B508FCB5F7C6}" destId="{0CB8AE56-E080-45EE-A129-FC1BE1916DFC}" srcOrd="0" destOrd="0" presId="urn:microsoft.com/office/officeart/2005/8/layout/cycle7"/>
    <dgm:cxn modelId="{057FB705-61F8-4B43-9930-18455A9A2237}" type="presOf" srcId="{1ECD3E72-4C71-411A-BB6E-BDD59AC568E3}" destId="{809F401E-B7E3-4596-A54B-C04FC25B3215}" srcOrd="0" destOrd="0" presId="urn:microsoft.com/office/officeart/2005/8/layout/cycle7"/>
    <dgm:cxn modelId="{92CDEB98-3B36-4AEE-BD75-807FA05849B1}" srcId="{7D4B6A6F-A31F-480A-9DB6-18F18F4AA208}" destId="{BBA7605B-1B4D-416B-A5B7-9E14D5DAF68F}" srcOrd="1" destOrd="0" parTransId="{8BA340E2-ED82-477C-AC9F-67ACE6D2F912}" sibTransId="{9460898B-87E0-4DC4-A155-B508FCB5F7C6}"/>
    <dgm:cxn modelId="{0281EFFA-76A7-40C0-805D-EE5073069FBE}" type="presOf" srcId="{89E20D96-F545-4BB6-931E-8634E83DB964}" destId="{430F3CFD-45CD-4E19-BFA0-E4F1EE8AF33D}" srcOrd="0" destOrd="0" presId="urn:microsoft.com/office/officeart/2005/8/layout/cycle7"/>
    <dgm:cxn modelId="{4C09CA86-AAD1-4073-B4D0-2DEB0F84F6F9}" type="presOf" srcId="{73213804-7C47-4D5E-8F50-014D276442A9}" destId="{4EADFB78-50D9-4B66-8EB6-9B25EE2362FA}" srcOrd="1" destOrd="0" presId="urn:microsoft.com/office/officeart/2005/8/layout/cycle7"/>
    <dgm:cxn modelId="{60FDA487-778A-4D61-92B6-AAE34F19B074}" type="presOf" srcId="{BBA7605B-1B4D-416B-A5B7-9E14D5DAF68F}" destId="{C60DA32D-4B2B-43BE-964B-AAEC798F9D16}" srcOrd="0" destOrd="0" presId="urn:microsoft.com/office/officeart/2005/8/layout/cycle7"/>
    <dgm:cxn modelId="{7AB13AE4-A4D1-4BFF-A0FC-F0B048D383D6}" type="presOf" srcId="{FA39200E-0902-49C0-93CE-B73FCC77AB6C}" destId="{8174D58E-4BFE-4A89-AA7F-5A4F599C6883}" srcOrd="0" destOrd="0" presId="urn:microsoft.com/office/officeart/2005/8/layout/cycle7"/>
    <dgm:cxn modelId="{B636BB5E-6033-418A-86D7-9C49CCE49AEA}" type="presParOf" srcId="{67CBB75B-AAE1-48F0-B665-613437A379AC}" destId="{809F401E-B7E3-4596-A54B-C04FC25B3215}" srcOrd="0" destOrd="0" presId="urn:microsoft.com/office/officeart/2005/8/layout/cycle7"/>
    <dgm:cxn modelId="{82EC5CE0-21E6-4681-86E6-C19C83D33B03}" type="presParOf" srcId="{67CBB75B-AAE1-48F0-B665-613437A379AC}" destId="{0EE06D6F-F4B8-4F24-972C-03FA60542F5E}" srcOrd="1" destOrd="0" presId="urn:microsoft.com/office/officeart/2005/8/layout/cycle7"/>
    <dgm:cxn modelId="{8E41D5B6-F3F2-44BC-96E2-D834C5D1295B}" type="presParOf" srcId="{0EE06D6F-F4B8-4F24-972C-03FA60542F5E}" destId="{4EADFB78-50D9-4B66-8EB6-9B25EE2362FA}" srcOrd="0" destOrd="0" presId="urn:microsoft.com/office/officeart/2005/8/layout/cycle7"/>
    <dgm:cxn modelId="{C88CCAB6-EC01-4886-9AF2-3506BB32CEF4}" type="presParOf" srcId="{67CBB75B-AAE1-48F0-B665-613437A379AC}" destId="{C60DA32D-4B2B-43BE-964B-AAEC798F9D16}" srcOrd="2" destOrd="0" presId="urn:microsoft.com/office/officeart/2005/8/layout/cycle7"/>
    <dgm:cxn modelId="{5D62C8A2-DA4B-4E34-94A9-9E15F8DB390F}" type="presParOf" srcId="{67CBB75B-AAE1-48F0-B665-613437A379AC}" destId="{0CB8AE56-E080-45EE-A129-FC1BE1916DFC}" srcOrd="3" destOrd="0" presId="urn:microsoft.com/office/officeart/2005/8/layout/cycle7"/>
    <dgm:cxn modelId="{2FC726FC-9F8A-4955-97C6-A1A917880205}" type="presParOf" srcId="{0CB8AE56-E080-45EE-A129-FC1BE1916DFC}" destId="{AD5FAA2F-150F-4F5D-9B2E-F71477A3928F}" srcOrd="0" destOrd="0" presId="urn:microsoft.com/office/officeart/2005/8/layout/cycle7"/>
    <dgm:cxn modelId="{94EC8D8B-EF70-4B89-A2FD-43ACA2A3B691}" type="presParOf" srcId="{67CBB75B-AAE1-48F0-B665-613437A379AC}" destId="{8174D58E-4BFE-4A89-AA7F-5A4F599C6883}" srcOrd="4" destOrd="0" presId="urn:microsoft.com/office/officeart/2005/8/layout/cycle7"/>
    <dgm:cxn modelId="{C6A8B4DF-AE1B-4D68-8D32-C81063356ECD}" type="presParOf" srcId="{67CBB75B-AAE1-48F0-B665-613437A379AC}" destId="{430F3CFD-45CD-4E19-BFA0-E4F1EE8AF33D}" srcOrd="5" destOrd="0" presId="urn:microsoft.com/office/officeart/2005/8/layout/cycle7"/>
    <dgm:cxn modelId="{C74DAF56-A115-429B-9A51-3D1AA7E32EFA}" type="presParOf" srcId="{430F3CFD-45CD-4E19-BFA0-E4F1EE8AF33D}" destId="{D7309C5D-15A2-415F-8F3E-9EAEB253EC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508160-833F-4373-A3A8-43BF1E274B38}" type="doc">
      <dgm:prSet loTypeId="urn:microsoft.com/office/officeart/2005/8/layout/radial5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BADE6FA-7459-42FE-9DA1-83124C709267}">
      <dgm:prSet phldrT="[Текст]" custT="1"/>
      <dgm:spPr>
        <a:solidFill>
          <a:srgbClr val="FFFF00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ЯОКПБ</a:t>
          </a:r>
          <a:endParaRPr lang="ru-RU" sz="2800" b="1" dirty="0">
            <a:solidFill>
              <a:schemeClr val="tx1"/>
            </a:solidFill>
          </a:endParaRPr>
        </a:p>
      </dgm:t>
    </dgm:pt>
    <dgm:pt modelId="{D5101A62-EDD5-4746-ABC6-1FDE8E523E60}" type="parTrans" cxnId="{8E5B8543-5B10-4188-AEDC-C518D1EDB415}">
      <dgm:prSet/>
      <dgm:spPr/>
      <dgm:t>
        <a:bodyPr/>
        <a:lstStyle/>
        <a:p>
          <a:endParaRPr lang="ru-RU"/>
        </a:p>
      </dgm:t>
    </dgm:pt>
    <dgm:pt modelId="{85969C1F-91D0-49BB-81E4-04F37F8BE7A0}" type="sibTrans" cxnId="{8E5B8543-5B10-4188-AEDC-C518D1EDB415}">
      <dgm:prSet/>
      <dgm:spPr/>
      <dgm:t>
        <a:bodyPr/>
        <a:lstStyle/>
        <a:p>
          <a:endParaRPr lang="ru-RU"/>
        </a:p>
      </dgm:t>
    </dgm:pt>
    <dgm:pt modelId="{B671150B-1469-41C1-B0C8-314EA90FD62A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Детский психиатрический кабинет диспансерного отделения РПБ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29651FE-2BAB-4CD5-96C1-F4AAD1B35DF1}" type="parTrans" cxnId="{F0B8F52B-FD0D-4288-B214-1E9889934FF8}">
      <dgm:prSet/>
      <dgm:spPr/>
      <dgm:t>
        <a:bodyPr/>
        <a:lstStyle/>
        <a:p>
          <a:endParaRPr lang="ru-RU"/>
        </a:p>
      </dgm:t>
    </dgm:pt>
    <dgm:pt modelId="{BAE6E611-2490-45FD-B14E-83E4150B3D47}" type="sibTrans" cxnId="{F0B8F52B-FD0D-4288-B214-1E9889934FF8}">
      <dgm:prSet/>
      <dgm:spPr/>
      <dgm:t>
        <a:bodyPr/>
        <a:lstStyle/>
        <a:p>
          <a:endParaRPr lang="ru-RU"/>
        </a:p>
      </dgm:t>
    </dgm:pt>
    <dgm:pt modelId="{C0980349-0442-4DFD-84A2-427D20E43632}">
      <dgm:prSet phldrT="[Текст]" custT="1"/>
      <dgm:spPr>
        <a:solidFill>
          <a:srgbClr val="FFFF66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14 психиатрических кабинетов в ЦРБ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74F2E8-E018-4CE5-84F9-730CC37AABB5}" type="parTrans" cxnId="{3285CFB6-3F89-462A-A11B-63A857D58DEF}">
      <dgm:prSet/>
      <dgm:spPr/>
      <dgm:t>
        <a:bodyPr/>
        <a:lstStyle/>
        <a:p>
          <a:endParaRPr lang="ru-RU"/>
        </a:p>
      </dgm:t>
    </dgm:pt>
    <dgm:pt modelId="{FD1691E9-0620-41F6-A37F-FDF2F2B70BF1}" type="sibTrans" cxnId="{3285CFB6-3F89-462A-A11B-63A857D58DEF}">
      <dgm:prSet/>
      <dgm:spPr/>
      <dgm:t>
        <a:bodyPr/>
        <a:lstStyle/>
        <a:p>
          <a:endParaRPr lang="ru-RU"/>
        </a:p>
      </dgm:t>
    </dgm:pt>
    <dgm:pt modelId="{E7632452-F6C5-422D-875E-92288983BDDA}">
      <dgm:prSet phldrT="[Текст]" custT="1"/>
      <dgm:spPr>
        <a:solidFill>
          <a:srgbClr val="CC00FF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образования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87E4965-1C59-41A4-A4F0-8CC7240BCA34}" type="parTrans" cxnId="{DD422130-E646-4F9A-9C5E-B8C288E70403}">
      <dgm:prSet/>
      <dgm:spPr/>
      <dgm:t>
        <a:bodyPr/>
        <a:lstStyle/>
        <a:p>
          <a:endParaRPr lang="ru-RU"/>
        </a:p>
      </dgm:t>
    </dgm:pt>
    <dgm:pt modelId="{CF70E233-F3C9-46B0-AB3F-C946C385A5C3}" type="sibTrans" cxnId="{DD422130-E646-4F9A-9C5E-B8C288E70403}">
      <dgm:prSet/>
      <dgm:spPr/>
      <dgm:t>
        <a:bodyPr/>
        <a:lstStyle/>
        <a:p>
          <a:endParaRPr lang="ru-RU"/>
        </a:p>
      </dgm:t>
    </dgm:pt>
    <dgm:pt modelId="{F8D7110B-EACE-4E55-A38E-FF7E1BA787A3}">
      <dgm:prSet custT="1"/>
      <dgm:spPr>
        <a:solidFill>
          <a:srgbClr val="92D050"/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соц. защиты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B06186-A4B4-4B01-9C18-B6648633BEF9}" type="parTrans" cxnId="{3F85451F-E019-4441-B3C0-6BA51E0DEF25}">
      <dgm:prSet/>
      <dgm:spPr/>
      <dgm:t>
        <a:bodyPr/>
        <a:lstStyle/>
        <a:p>
          <a:endParaRPr lang="ru-RU"/>
        </a:p>
      </dgm:t>
    </dgm:pt>
    <dgm:pt modelId="{99E0BB1B-1EA0-4965-AF8F-925A5CE281BE}" type="sibTrans" cxnId="{3F85451F-E019-4441-B3C0-6BA51E0DEF25}">
      <dgm:prSet/>
      <dgm:spPr/>
      <dgm:t>
        <a:bodyPr/>
        <a:lstStyle/>
        <a:p>
          <a:endParaRPr lang="ru-RU"/>
        </a:p>
      </dgm:t>
    </dgm:pt>
    <dgm:pt modelId="{3FA10AFF-E87F-47B3-A0E5-B99B9F7040FC}">
      <dgm:prSet phldrT="[Текст]" custT="1"/>
      <dgm:spPr>
        <a:solidFill>
          <a:srgbClr val="CC00FF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«Центр помощи детям»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4765CA-91A1-450F-8DCE-69E35093B42A}" type="sibTrans" cxnId="{0B7158DB-973B-48AF-B325-E550748D72AE}">
      <dgm:prSet/>
      <dgm:spPr/>
      <dgm:t>
        <a:bodyPr/>
        <a:lstStyle/>
        <a:p>
          <a:endParaRPr lang="ru-RU"/>
        </a:p>
      </dgm:t>
    </dgm:pt>
    <dgm:pt modelId="{832901AD-7AEA-417D-8BAD-B3E310F801C5}" type="parTrans" cxnId="{0B7158DB-973B-48AF-B325-E550748D72AE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EEC4F2D9-3EA2-4BF7-9E80-4A068AF7D908}">
      <dgm:prSet phldrT="[Текст]" custT="1"/>
      <dgm:spPr>
        <a:solidFill>
          <a:srgbClr val="CC00FF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Городские</a:t>
          </a:r>
        </a:p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ПМПК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3C5B5A-A15E-4E02-9C8F-3DEB91EA2D72}" type="parTrans" cxnId="{79E7EF12-2CF4-4892-81F3-5FBF6FC0C261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17301778-0EB8-4820-AFDB-7F2BFE6FC0C1}" type="sibTrans" cxnId="{79E7EF12-2CF4-4892-81F3-5FBF6FC0C261}">
      <dgm:prSet/>
      <dgm:spPr/>
      <dgm:t>
        <a:bodyPr/>
        <a:lstStyle/>
        <a:p>
          <a:endParaRPr lang="ru-RU"/>
        </a:p>
      </dgm:t>
    </dgm:pt>
    <dgm:pt modelId="{F6BF0C16-121A-4ED3-AE22-062844CE101E}">
      <dgm:prSet phldrT="[Текст]" custT="1"/>
      <dgm:spPr>
        <a:solidFill>
          <a:srgbClr val="CC00FF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Спец. ДДУ и Школы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861CA8-9F3B-4DF2-98D5-231358DC59A0}" type="parTrans" cxnId="{A24C97AE-F5B5-414B-8F4E-F9C0B1DC525D}">
      <dgm:prSet/>
      <dgm:spPr/>
      <dgm:t>
        <a:bodyPr/>
        <a:lstStyle/>
        <a:p>
          <a:endParaRPr lang="ru-RU"/>
        </a:p>
      </dgm:t>
    </dgm:pt>
    <dgm:pt modelId="{135F611B-7F50-46F6-955B-06DD903AB72C}" type="sibTrans" cxnId="{A24C97AE-F5B5-414B-8F4E-F9C0B1DC525D}">
      <dgm:prSet/>
      <dgm:spPr/>
      <dgm:t>
        <a:bodyPr/>
        <a:lstStyle/>
        <a:p>
          <a:endParaRPr lang="ru-RU"/>
        </a:p>
      </dgm:t>
    </dgm:pt>
    <dgm:pt modelId="{0DFC4907-31C5-4BC5-81F1-B3AB8C56FCE1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«Центр Соц. помощи Семье и детям»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1FA04C-1471-4413-821A-E8EF700B17F5}" type="parTrans" cxnId="{C0E3BD26-5756-40DC-AF76-3F7FFA134B97}">
      <dgm:prSet/>
      <dgm:spPr/>
      <dgm:t>
        <a:bodyPr/>
        <a:lstStyle/>
        <a:p>
          <a:endParaRPr lang="ru-RU"/>
        </a:p>
      </dgm:t>
    </dgm:pt>
    <dgm:pt modelId="{D5CE7FD0-1573-4573-B7E1-5E787D006E96}" type="sibTrans" cxnId="{C0E3BD26-5756-40DC-AF76-3F7FFA134B97}">
      <dgm:prSet/>
      <dgm:spPr/>
      <dgm:t>
        <a:bodyPr/>
        <a:lstStyle/>
        <a:p>
          <a:endParaRPr lang="ru-RU"/>
        </a:p>
      </dgm:t>
    </dgm:pt>
    <dgm:pt modelId="{3D1E860F-41B1-41B8-8020-16A0706B6D22}" type="pres">
      <dgm:prSet presAssocID="{A8508160-833F-4373-A3A8-43BF1E274B3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6760A3-BCD8-444A-9930-58383E413406}" type="pres">
      <dgm:prSet presAssocID="{CBADE6FA-7459-42FE-9DA1-83124C709267}" presName="centerShape" presStyleLbl="node0" presStyleIdx="0" presStyleCnt="1" custScaleX="215570" custScaleY="157441" custLinFactNeighborX="13985" custLinFactNeighborY="-15302"/>
      <dgm:spPr/>
      <dgm:t>
        <a:bodyPr/>
        <a:lstStyle/>
        <a:p>
          <a:endParaRPr lang="ru-RU"/>
        </a:p>
      </dgm:t>
    </dgm:pt>
    <dgm:pt modelId="{90FB0E8E-E586-4673-9BC0-4700152D1DC7}" type="pres">
      <dgm:prSet presAssocID="{D29651FE-2BAB-4CD5-96C1-F4AAD1B35DF1}" presName="parTrans" presStyleLbl="sibTrans2D1" presStyleIdx="0" presStyleCnt="8" custScaleX="299344" custLinFactX="-266314" custLinFactY="-16677" custLinFactNeighborX="-300000" custLinFactNeighborY="-100000"/>
      <dgm:spPr/>
      <dgm:t>
        <a:bodyPr/>
        <a:lstStyle/>
        <a:p>
          <a:endParaRPr lang="ru-RU"/>
        </a:p>
      </dgm:t>
    </dgm:pt>
    <dgm:pt modelId="{89E781AB-3CAF-4C6F-9D5D-3905DF706D10}" type="pres">
      <dgm:prSet presAssocID="{D29651FE-2BAB-4CD5-96C1-F4AAD1B35DF1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0657F2D1-6D09-4136-9EE1-AA56C6D1EADD}" type="pres">
      <dgm:prSet presAssocID="{B671150B-1469-41C1-B0C8-314EA90FD62A}" presName="node" presStyleLbl="node1" presStyleIdx="0" presStyleCnt="8" custScaleX="212807" custScaleY="104684" custRadScaleRad="125484" custRadScaleInc="-219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1187F-B6A9-4687-9DAA-C95453156EA5}" type="pres">
      <dgm:prSet presAssocID="{0074F2E8-E018-4CE5-84F9-730CC37AABB5}" presName="parTrans" presStyleLbl="sibTrans2D1" presStyleIdx="1" presStyleCnt="8" custFlipHor="1" custScaleX="412924" custLinFactX="200000" custLinFactY="-82736" custLinFactNeighborX="281736" custLinFactNeighborY="-100000"/>
      <dgm:spPr/>
      <dgm:t>
        <a:bodyPr/>
        <a:lstStyle/>
        <a:p>
          <a:endParaRPr lang="ru-RU"/>
        </a:p>
      </dgm:t>
    </dgm:pt>
    <dgm:pt modelId="{3BC1DACF-6F5B-4C36-BE4B-5415F8057008}" type="pres">
      <dgm:prSet presAssocID="{0074F2E8-E018-4CE5-84F9-730CC37AABB5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3B31DC63-CEFC-4FED-8A3E-55168164A126}" type="pres">
      <dgm:prSet presAssocID="{C0980349-0442-4DFD-84A2-427D20E43632}" presName="node" presStyleLbl="node1" presStyleIdx="1" presStyleCnt="8" custScaleX="228291" custScaleY="97173" custRadScaleRad="163906" custRadScaleInc="44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12463-194B-4486-812F-45C6E9AAD88C}" type="pres">
      <dgm:prSet presAssocID="{F87E4965-1C59-41A4-A4F0-8CC7240BCA34}" presName="parTrans" presStyleLbl="sibTrans2D1" presStyleIdx="2" presStyleCnt="8" custLinFactX="125091" custLinFactY="6890" custLinFactNeighborX="200000" custLinFactNeighborY="100000"/>
      <dgm:spPr/>
      <dgm:t>
        <a:bodyPr/>
        <a:lstStyle/>
        <a:p>
          <a:endParaRPr lang="ru-RU"/>
        </a:p>
      </dgm:t>
    </dgm:pt>
    <dgm:pt modelId="{A53105D2-E56D-4DED-A44F-5367EE9CA096}" type="pres">
      <dgm:prSet presAssocID="{F87E4965-1C59-41A4-A4F0-8CC7240BCA34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EA2E2E2D-A2C1-4E91-AE34-51A134FB64DA}" type="pres">
      <dgm:prSet presAssocID="{E7632452-F6C5-422D-875E-92288983BDDA}" presName="node" presStyleLbl="node1" presStyleIdx="2" presStyleCnt="8" custScaleX="204554" custScaleY="115265" custRadScaleRad="136302" custRadScaleInc="66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08BBB-5D24-48A5-B5F1-1A05992A6A47}" type="pres">
      <dgm:prSet presAssocID="{5DB06186-A4B4-4B01-9C18-B6648633BEF9}" presName="parTrans" presStyleLbl="sibTrans2D1" presStyleIdx="3" presStyleCnt="8" custFlipHor="1" custScaleX="257455" custLinFactX="-298665" custLinFactY="311" custLinFactNeighborX="-300000" custLinFactNeighborY="100000"/>
      <dgm:spPr/>
      <dgm:t>
        <a:bodyPr/>
        <a:lstStyle/>
        <a:p>
          <a:endParaRPr lang="ru-RU"/>
        </a:p>
      </dgm:t>
    </dgm:pt>
    <dgm:pt modelId="{0E428E23-C34B-4946-BA57-2596B2A8586D}" type="pres">
      <dgm:prSet presAssocID="{5DB06186-A4B4-4B01-9C18-B6648633BEF9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140411C-0D4F-449E-8F44-000C9190682C}" type="pres">
      <dgm:prSet presAssocID="{F8D7110B-EACE-4E55-A38E-FF7E1BA787A3}" presName="node" presStyleLbl="node1" presStyleIdx="3" presStyleCnt="8" custScaleX="226900" custScaleY="113650" custRadScaleRad="108551" custRadScaleInc="545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FC7B7-FB1E-48DF-9DFB-DAC966FE46B9}" type="pres">
      <dgm:prSet presAssocID="{832901AD-7AEA-417D-8BAD-B3E310F801C5}" presName="parTrans" presStyleLbl="sibTrans2D1" presStyleIdx="4" presStyleCnt="8" custFlipVert="1" custScaleX="218710" custScaleY="98759" custLinFactX="100000" custLinFactNeighborX="177206" custLinFactNeighborY="-18338"/>
      <dgm:spPr/>
      <dgm:t>
        <a:bodyPr/>
        <a:lstStyle/>
        <a:p>
          <a:endParaRPr lang="ru-RU"/>
        </a:p>
      </dgm:t>
    </dgm:pt>
    <dgm:pt modelId="{91D1CB5E-124F-42F4-938C-74CEA167FC40}" type="pres">
      <dgm:prSet presAssocID="{832901AD-7AEA-417D-8BAD-B3E310F801C5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CBAB8CC4-BA04-4FDF-94CF-097451DAF9A6}" type="pres">
      <dgm:prSet presAssocID="{3FA10AFF-E87F-47B3-A0E5-B99B9F7040FC}" presName="node" presStyleLbl="node1" presStyleIdx="4" presStyleCnt="8" custScaleX="172510" custScaleY="87494" custRadScaleRad="164914" custRadScaleInc="-44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684D5-2602-4463-B00B-2E832F0D1F88}" type="pres">
      <dgm:prSet presAssocID="{B03C5B5A-A15E-4E02-9C8F-3DEB91EA2D72}" presName="parTrans" presStyleLbl="sibTrans2D1" presStyleIdx="5" presStyleCnt="8" custAng="13174322" custFlipVert="1" custScaleX="42673" custScaleY="96259" custLinFactX="18408" custLinFactY="100000" custLinFactNeighborX="100000" custLinFactNeighborY="124120"/>
      <dgm:spPr/>
      <dgm:t>
        <a:bodyPr/>
        <a:lstStyle/>
        <a:p>
          <a:endParaRPr lang="ru-RU"/>
        </a:p>
      </dgm:t>
    </dgm:pt>
    <dgm:pt modelId="{2593B387-6E87-4D26-A140-5B63EE3DF5EF}" type="pres">
      <dgm:prSet presAssocID="{B03C5B5A-A15E-4E02-9C8F-3DEB91EA2D72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27A12B07-0B8F-4EF5-AFD2-57F232AF58C9}" type="pres">
      <dgm:prSet presAssocID="{EEC4F2D9-3EA2-4BF7-9E80-4A068AF7D908}" presName="node" presStyleLbl="node1" presStyleIdx="5" presStyleCnt="8" custScaleX="157451" custScaleY="83444" custRadScaleRad="190074" custRadScaleInc="-463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6A619-D5F2-4374-9101-E51FF59CF864}" type="pres">
      <dgm:prSet presAssocID="{BA861CA8-9F3B-4DF2-98D5-231358DC59A0}" presName="parTrans" presStyleLbl="sibTrans2D1" presStyleIdx="6" presStyleCnt="8" custFlipVert="1" custFlipHor="1" custScaleX="12582" custScaleY="51542" custLinFactY="61276" custLinFactNeighborX="68626" custLinFactNeighborY="100000"/>
      <dgm:spPr/>
      <dgm:t>
        <a:bodyPr/>
        <a:lstStyle/>
        <a:p>
          <a:endParaRPr lang="ru-RU"/>
        </a:p>
      </dgm:t>
    </dgm:pt>
    <dgm:pt modelId="{1188D98B-918C-4E1E-BD7C-32435901C19C}" type="pres">
      <dgm:prSet presAssocID="{BA861CA8-9F3B-4DF2-98D5-231358DC59A0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0B9C88A8-7726-465B-8169-FAF40652B996}" type="pres">
      <dgm:prSet presAssocID="{F6BF0C16-121A-4ED3-AE22-062844CE101E}" presName="node" presStyleLbl="node1" presStyleIdx="6" presStyleCnt="8" custScaleX="139541" custScaleY="86064" custRadScaleRad="102771" custRadScaleInc="-519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7343E5-7996-4B85-9C39-60B356102556}" type="pres">
      <dgm:prSet presAssocID="{691FA04C-1471-4413-821A-E8EF700B17F5}" presName="parTrans" presStyleLbl="sibTrans2D1" presStyleIdx="7" presStyleCnt="8" custAng="19654584" custScaleX="22170" custScaleY="24087" custLinFactX="-24452" custLinFactY="65076" custLinFactNeighborX="-100000" custLinFactNeighborY="100000"/>
      <dgm:spPr/>
      <dgm:t>
        <a:bodyPr/>
        <a:lstStyle/>
        <a:p>
          <a:endParaRPr lang="ru-RU"/>
        </a:p>
      </dgm:t>
    </dgm:pt>
    <dgm:pt modelId="{317B2E52-963F-4B9A-90FC-31827E5BD232}" type="pres">
      <dgm:prSet presAssocID="{691FA04C-1471-4413-821A-E8EF700B17F5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2EC83823-0834-4007-9A68-42740839BC75}" type="pres">
      <dgm:prSet presAssocID="{0DFC4907-31C5-4BC5-81F1-B3AB8C56FCE1}" presName="node" presStyleLbl="node1" presStyleIdx="7" presStyleCnt="8" custScaleX="185995" custScaleY="90761" custRadScaleRad="103268" custRadScaleInc="-4475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CDAA93-AA1D-46AC-8B7E-95A3D44D1E58}" type="presOf" srcId="{832901AD-7AEA-417D-8BAD-B3E310F801C5}" destId="{91D1CB5E-124F-42F4-938C-74CEA167FC40}" srcOrd="1" destOrd="0" presId="urn:microsoft.com/office/officeart/2005/8/layout/radial5"/>
    <dgm:cxn modelId="{4C7BEBCA-0DAB-47C8-85F4-3F6EF91ADE64}" type="presOf" srcId="{E7632452-F6C5-422D-875E-92288983BDDA}" destId="{EA2E2E2D-A2C1-4E91-AE34-51A134FB64DA}" srcOrd="0" destOrd="0" presId="urn:microsoft.com/office/officeart/2005/8/layout/radial5"/>
    <dgm:cxn modelId="{155FC3CC-1B31-4F1B-A576-4B40F2662E43}" type="presOf" srcId="{0074F2E8-E018-4CE5-84F9-730CC37AABB5}" destId="{EC21187F-B6A9-4687-9DAA-C95453156EA5}" srcOrd="0" destOrd="0" presId="urn:microsoft.com/office/officeart/2005/8/layout/radial5"/>
    <dgm:cxn modelId="{4DEE0BBA-6FC1-472E-9EDD-2DA5BB9F4750}" type="presOf" srcId="{D29651FE-2BAB-4CD5-96C1-F4AAD1B35DF1}" destId="{89E781AB-3CAF-4C6F-9D5D-3905DF706D10}" srcOrd="1" destOrd="0" presId="urn:microsoft.com/office/officeart/2005/8/layout/radial5"/>
    <dgm:cxn modelId="{7FDD4F2B-C24D-4576-97DB-D7C8492743F3}" type="presOf" srcId="{D29651FE-2BAB-4CD5-96C1-F4AAD1B35DF1}" destId="{90FB0E8E-E586-4673-9BC0-4700152D1DC7}" srcOrd="0" destOrd="0" presId="urn:microsoft.com/office/officeart/2005/8/layout/radial5"/>
    <dgm:cxn modelId="{D5C6E393-ACAD-42B3-A022-1C20D5C6471F}" type="presOf" srcId="{A8508160-833F-4373-A3A8-43BF1E274B38}" destId="{3D1E860F-41B1-41B8-8020-16A0706B6D22}" srcOrd="0" destOrd="0" presId="urn:microsoft.com/office/officeart/2005/8/layout/radial5"/>
    <dgm:cxn modelId="{0B7158DB-973B-48AF-B325-E550748D72AE}" srcId="{CBADE6FA-7459-42FE-9DA1-83124C709267}" destId="{3FA10AFF-E87F-47B3-A0E5-B99B9F7040FC}" srcOrd="4" destOrd="0" parTransId="{832901AD-7AEA-417D-8BAD-B3E310F801C5}" sibTransId="{634765CA-91A1-450F-8DCE-69E35093B42A}"/>
    <dgm:cxn modelId="{5E8807B2-6E9D-4B52-B147-769812315B48}" type="presOf" srcId="{B03C5B5A-A15E-4E02-9C8F-3DEB91EA2D72}" destId="{AF4684D5-2602-4463-B00B-2E832F0D1F88}" srcOrd="0" destOrd="0" presId="urn:microsoft.com/office/officeart/2005/8/layout/radial5"/>
    <dgm:cxn modelId="{4B26D482-A81F-4301-AC09-7A319AA6754C}" type="presOf" srcId="{F6BF0C16-121A-4ED3-AE22-062844CE101E}" destId="{0B9C88A8-7726-465B-8169-FAF40652B996}" srcOrd="0" destOrd="0" presId="urn:microsoft.com/office/officeart/2005/8/layout/radial5"/>
    <dgm:cxn modelId="{79E7EF12-2CF4-4892-81F3-5FBF6FC0C261}" srcId="{CBADE6FA-7459-42FE-9DA1-83124C709267}" destId="{EEC4F2D9-3EA2-4BF7-9E80-4A068AF7D908}" srcOrd="5" destOrd="0" parTransId="{B03C5B5A-A15E-4E02-9C8F-3DEB91EA2D72}" sibTransId="{17301778-0EB8-4820-AFDB-7F2BFE6FC0C1}"/>
    <dgm:cxn modelId="{C5012E06-CD5F-4E31-9455-FF0A57C4794D}" type="presOf" srcId="{CBADE6FA-7459-42FE-9DA1-83124C709267}" destId="{4D6760A3-BCD8-444A-9930-58383E413406}" srcOrd="0" destOrd="0" presId="urn:microsoft.com/office/officeart/2005/8/layout/radial5"/>
    <dgm:cxn modelId="{F37A92D7-1586-4E39-BB07-65BA46473843}" type="presOf" srcId="{F87E4965-1C59-41A4-A4F0-8CC7240BCA34}" destId="{A9712463-194B-4486-812F-45C6E9AAD88C}" srcOrd="0" destOrd="0" presId="urn:microsoft.com/office/officeart/2005/8/layout/radial5"/>
    <dgm:cxn modelId="{8E5B8543-5B10-4188-AEDC-C518D1EDB415}" srcId="{A8508160-833F-4373-A3A8-43BF1E274B38}" destId="{CBADE6FA-7459-42FE-9DA1-83124C709267}" srcOrd="0" destOrd="0" parTransId="{D5101A62-EDD5-4746-ABC6-1FDE8E523E60}" sibTransId="{85969C1F-91D0-49BB-81E4-04F37F8BE7A0}"/>
    <dgm:cxn modelId="{745539B3-E8B1-42AC-9D89-25DA235DEBF1}" type="presOf" srcId="{C0980349-0442-4DFD-84A2-427D20E43632}" destId="{3B31DC63-CEFC-4FED-8A3E-55168164A126}" srcOrd="0" destOrd="0" presId="urn:microsoft.com/office/officeart/2005/8/layout/radial5"/>
    <dgm:cxn modelId="{019F2464-BB41-43D8-96C1-0EFDF09132AD}" type="presOf" srcId="{0074F2E8-E018-4CE5-84F9-730CC37AABB5}" destId="{3BC1DACF-6F5B-4C36-BE4B-5415F8057008}" srcOrd="1" destOrd="0" presId="urn:microsoft.com/office/officeart/2005/8/layout/radial5"/>
    <dgm:cxn modelId="{53594C7B-14BA-4680-A344-DEAB9C375B56}" type="presOf" srcId="{B03C5B5A-A15E-4E02-9C8F-3DEB91EA2D72}" destId="{2593B387-6E87-4D26-A140-5B63EE3DF5EF}" srcOrd="1" destOrd="0" presId="urn:microsoft.com/office/officeart/2005/8/layout/radial5"/>
    <dgm:cxn modelId="{E42D5E4B-25EC-406D-8DF0-39457873CDBC}" type="presOf" srcId="{B671150B-1469-41C1-B0C8-314EA90FD62A}" destId="{0657F2D1-6D09-4136-9EE1-AA56C6D1EADD}" srcOrd="0" destOrd="0" presId="urn:microsoft.com/office/officeart/2005/8/layout/radial5"/>
    <dgm:cxn modelId="{95B3A772-CA94-447E-A313-DE5627DBD76E}" type="presOf" srcId="{691FA04C-1471-4413-821A-E8EF700B17F5}" destId="{317B2E52-963F-4B9A-90FC-31827E5BD232}" srcOrd="1" destOrd="0" presId="urn:microsoft.com/office/officeart/2005/8/layout/radial5"/>
    <dgm:cxn modelId="{A24C97AE-F5B5-414B-8F4E-F9C0B1DC525D}" srcId="{CBADE6FA-7459-42FE-9DA1-83124C709267}" destId="{F6BF0C16-121A-4ED3-AE22-062844CE101E}" srcOrd="6" destOrd="0" parTransId="{BA861CA8-9F3B-4DF2-98D5-231358DC59A0}" sibTransId="{135F611B-7F50-46F6-955B-06DD903AB72C}"/>
    <dgm:cxn modelId="{0A7DB31A-0BBC-4ED6-B16A-840B0B67FFCD}" type="presOf" srcId="{5DB06186-A4B4-4B01-9C18-B6648633BEF9}" destId="{0EC08BBB-5D24-48A5-B5F1-1A05992A6A47}" srcOrd="0" destOrd="0" presId="urn:microsoft.com/office/officeart/2005/8/layout/radial5"/>
    <dgm:cxn modelId="{CBA98E0B-8577-4C53-BD99-97F3B26CB71B}" type="presOf" srcId="{F87E4965-1C59-41A4-A4F0-8CC7240BCA34}" destId="{A53105D2-E56D-4DED-A44F-5367EE9CA096}" srcOrd="1" destOrd="0" presId="urn:microsoft.com/office/officeart/2005/8/layout/radial5"/>
    <dgm:cxn modelId="{DD422130-E646-4F9A-9C5E-B8C288E70403}" srcId="{CBADE6FA-7459-42FE-9DA1-83124C709267}" destId="{E7632452-F6C5-422D-875E-92288983BDDA}" srcOrd="2" destOrd="0" parTransId="{F87E4965-1C59-41A4-A4F0-8CC7240BCA34}" sibTransId="{CF70E233-F3C9-46B0-AB3F-C946C385A5C3}"/>
    <dgm:cxn modelId="{8F04B49B-D524-4AF9-9A3C-92963B858F6F}" type="presOf" srcId="{EEC4F2D9-3EA2-4BF7-9E80-4A068AF7D908}" destId="{27A12B07-0B8F-4EF5-AFD2-57F232AF58C9}" srcOrd="0" destOrd="0" presId="urn:microsoft.com/office/officeart/2005/8/layout/radial5"/>
    <dgm:cxn modelId="{C0E3BD26-5756-40DC-AF76-3F7FFA134B97}" srcId="{CBADE6FA-7459-42FE-9DA1-83124C709267}" destId="{0DFC4907-31C5-4BC5-81F1-B3AB8C56FCE1}" srcOrd="7" destOrd="0" parTransId="{691FA04C-1471-4413-821A-E8EF700B17F5}" sibTransId="{D5CE7FD0-1573-4573-B7E1-5E787D006E96}"/>
    <dgm:cxn modelId="{F0B8F52B-FD0D-4288-B214-1E9889934FF8}" srcId="{CBADE6FA-7459-42FE-9DA1-83124C709267}" destId="{B671150B-1469-41C1-B0C8-314EA90FD62A}" srcOrd="0" destOrd="0" parTransId="{D29651FE-2BAB-4CD5-96C1-F4AAD1B35DF1}" sibTransId="{BAE6E611-2490-45FD-B14E-83E4150B3D47}"/>
    <dgm:cxn modelId="{3285CFB6-3F89-462A-A11B-63A857D58DEF}" srcId="{CBADE6FA-7459-42FE-9DA1-83124C709267}" destId="{C0980349-0442-4DFD-84A2-427D20E43632}" srcOrd="1" destOrd="0" parTransId="{0074F2E8-E018-4CE5-84F9-730CC37AABB5}" sibTransId="{FD1691E9-0620-41F6-A37F-FDF2F2B70BF1}"/>
    <dgm:cxn modelId="{B5664A60-C6D1-46FF-96A9-65856317965A}" type="presOf" srcId="{BA861CA8-9F3B-4DF2-98D5-231358DC59A0}" destId="{B896A619-D5F2-4374-9101-E51FF59CF864}" srcOrd="0" destOrd="0" presId="urn:microsoft.com/office/officeart/2005/8/layout/radial5"/>
    <dgm:cxn modelId="{168C5A36-06E7-4AF9-8B98-2EA8274B96B0}" type="presOf" srcId="{832901AD-7AEA-417D-8BAD-B3E310F801C5}" destId="{2FCFC7B7-FB1E-48DF-9DFB-DAC966FE46B9}" srcOrd="0" destOrd="0" presId="urn:microsoft.com/office/officeart/2005/8/layout/radial5"/>
    <dgm:cxn modelId="{F7534D8B-8CE6-4650-9844-3C4184D6C967}" type="presOf" srcId="{0DFC4907-31C5-4BC5-81F1-B3AB8C56FCE1}" destId="{2EC83823-0834-4007-9A68-42740839BC75}" srcOrd="0" destOrd="0" presId="urn:microsoft.com/office/officeart/2005/8/layout/radial5"/>
    <dgm:cxn modelId="{875CCBBA-26E6-4096-8BA9-A490C60C81E3}" type="presOf" srcId="{BA861CA8-9F3B-4DF2-98D5-231358DC59A0}" destId="{1188D98B-918C-4E1E-BD7C-32435901C19C}" srcOrd="1" destOrd="0" presId="urn:microsoft.com/office/officeart/2005/8/layout/radial5"/>
    <dgm:cxn modelId="{A3064C9D-FF9A-4227-B73D-8C3A38A8F8D1}" type="presOf" srcId="{F8D7110B-EACE-4E55-A38E-FF7E1BA787A3}" destId="{5140411C-0D4F-449E-8F44-000C9190682C}" srcOrd="0" destOrd="0" presId="urn:microsoft.com/office/officeart/2005/8/layout/radial5"/>
    <dgm:cxn modelId="{AC0DDC7A-05CB-4F19-B928-BEAE4BED7862}" type="presOf" srcId="{3FA10AFF-E87F-47B3-A0E5-B99B9F7040FC}" destId="{CBAB8CC4-BA04-4FDF-94CF-097451DAF9A6}" srcOrd="0" destOrd="0" presId="urn:microsoft.com/office/officeart/2005/8/layout/radial5"/>
    <dgm:cxn modelId="{0139134F-8C2A-406B-A201-4AB902964D87}" type="presOf" srcId="{5DB06186-A4B4-4B01-9C18-B6648633BEF9}" destId="{0E428E23-C34B-4946-BA57-2596B2A8586D}" srcOrd="1" destOrd="0" presId="urn:microsoft.com/office/officeart/2005/8/layout/radial5"/>
    <dgm:cxn modelId="{AC1D92D9-C190-4F8B-B45A-630E934F0530}" type="presOf" srcId="{691FA04C-1471-4413-821A-E8EF700B17F5}" destId="{257343E5-7996-4B85-9C39-60B356102556}" srcOrd="0" destOrd="0" presId="urn:microsoft.com/office/officeart/2005/8/layout/radial5"/>
    <dgm:cxn modelId="{3F85451F-E019-4441-B3C0-6BA51E0DEF25}" srcId="{CBADE6FA-7459-42FE-9DA1-83124C709267}" destId="{F8D7110B-EACE-4E55-A38E-FF7E1BA787A3}" srcOrd="3" destOrd="0" parTransId="{5DB06186-A4B4-4B01-9C18-B6648633BEF9}" sibTransId="{99E0BB1B-1EA0-4965-AF8F-925A5CE281BE}"/>
    <dgm:cxn modelId="{69650D47-010A-4B1A-B6B4-9366ECA1BFB2}" type="presParOf" srcId="{3D1E860F-41B1-41B8-8020-16A0706B6D22}" destId="{4D6760A3-BCD8-444A-9930-58383E413406}" srcOrd="0" destOrd="0" presId="urn:microsoft.com/office/officeart/2005/8/layout/radial5"/>
    <dgm:cxn modelId="{B600C1B3-963C-418F-93F2-037AF3F28D67}" type="presParOf" srcId="{3D1E860F-41B1-41B8-8020-16A0706B6D22}" destId="{90FB0E8E-E586-4673-9BC0-4700152D1DC7}" srcOrd="1" destOrd="0" presId="urn:microsoft.com/office/officeart/2005/8/layout/radial5"/>
    <dgm:cxn modelId="{C9347AC5-4EED-4F87-9172-CC5D520BB318}" type="presParOf" srcId="{90FB0E8E-E586-4673-9BC0-4700152D1DC7}" destId="{89E781AB-3CAF-4C6F-9D5D-3905DF706D10}" srcOrd="0" destOrd="0" presId="urn:microsoft.com/office/officeart/2005/8/layout/radial5"/>
    <dgm:cxn modelId="{D92A58A7-DC82-4B30-A145-BC98C909E7D9}" type="presParOf" srcId="{3D1E860F-41B1-41B8-8020-16A0706B6D22}" destId="{0657F2D1-6D09-4136-9EE1-AA56C6D1EADD}" srcOrd="2" destOrd="0" presId="urn:microsoft.com/office/officeart/2005/8/layout/radial5"/>
    <dgm:cxn modelId="{6F53E6B4-263F-412C-B9F1-0355376E6149}" type="presParOf" srcId="{3D1E860F-41B1-41B8-8020-16A0706B6D22}" destId="{EC21187F-B6A9-4687-9DAA-C95453156EA5}" srcOrd="3" destOrd="0" presId="urn:microsoft.com/office/officeart/2005/8/layout/radial5"/>
    <dgm:cxn modelId="{156B108E-C87A-4F1B-BF40-1B3C3E662C6A}" type="presParOf" srcId="{EC21187F-B6A9-4687-9DAA-C95453156EA5}" destId="{3BC1DACF-6F5B-4C36-BE4B-5415F8057008}" srcOrd="0" destOrd="0" presId="urn:microsoft.com/office/officeart/2005/8/layout/radial5"/>
    <dgm:cxn modelId="{E4BD9AEA-ADCB-4DE1-B2C0-830895BCC914}" type="presParOf" srcId="{3D1E860F-41B1-41B8-8020-16A0706B6D22}" destId="{3B31DC63-CEFC-4FED-8A3E-55168164A126}" srcOrd="4" destOrd="0" presId="urn:microsoft.com/office/officeart/2005/8/layout/radial5"/>
    <dgm:cxn modelId="{46F65D9E-DAC7-40AC-A0A1-AA95169E07C3}" type="presParOf" srcId="{3D1E860F-41B1-41B8-8020-16A0706B6D22}" destId="{A9712463-194B-4486-812F-45C6E9AAD88C}" srcOrd="5" destOrd="0" presId="urn:microsoft.com/office/officeart/2005/8/layout/radial5"/>
    <dgm:cxn modelId="{E5FC22E1-6367-4DC3-83CF-8D1A7DD58098}" type="presParOf" srcId="{A9712463-194B-4486-812F-45C6E9AAD88C}" destId="{A53105D2-E56D-4DED-A44F-5367EE9CA096}" srcOrd="0" destOrd="0" presId="urn:microsoft.com/office/officeart/2005/8/layout/radial5"/>
    <dgm:cxn modelId="{E2FB941F-3462-4BAA-AA61-2B0380456423}" type="presParOf" srcId="{3D1E860F-41B1-41B8-8020-16A0706B6D22}" destId="{EA2E2E2D-A2C1-4E91-AE34-51A134FB64DA}" srcOrd="6" destOrd="0" presId="urn:microsoft.com/office/officeart/2005/8/layout/radial5"/>
    <dgm:cxn modelId="{434C8B24-99A4-4ED7-982E-4F72C05AAF91}" type="presParOf" srcId="{3D1E860F-41B1-41B8-8020-16A0706B6D22}" destId="{0EC08BBB-5D24-48A5-B5F1-1A05992A6A47}" srcOrd="7" destOrd="0" presId="urn:microsoft.com/office/officeart/2005/8/layout/radial5"/>
    <dgm:cxn modelId="{5792CAA6-40BA-4FE0-9916-00A05216449E}" type="presParOf" srcId="{0EC08BBB-5D24-48A5-B5F1-1A05992A6A47}" destId="{0E428E23-C34B-4946-BA57-2596B2A8586D}" srcOrd="0" destOrd="0" presId="urn:microsoft.com/office/officeart/2005/8/layout/radial5"/>
    <dgm:cxn modelId="{57C0480C-7373-4FE8-A01E-551E07B16A5C}" type="presParOf" srcId="{3D1E860F-41B1-41B8-8020-16A0706B6D22}" destId="{5140411C-0D4F-449E-8F44-000C9190682C}" srcOrd="8" destOrd="0" presId="urn:microsoft.com/office/officeart/2005/8/layout/radial5"/>
    <dgm:cxn modelId="{0555F53B-3EF1-4602-9A39-E1EDF799D4AF}" type="presParOf" srcId="{3D1E860F-41B1-41B8-8020-16A0706B6D22}" destId="{2FCFC7B7-FB1E-48DF-9DFB-DAC966FE46B9}" srcOrd="9" destOrd="0" presId="urn:microsoft.com/office/officeart/2005/8/layout/radial5"/>
    <dgm:cxn modelId="{AC9CF2A6-C5D7-4962-9947-F33B211F5BCD}" type="presParOf" srcId="{2FCFC7B7-FB1E-48DF-9DFB-DAC966FE46B9}" destId="{91D1CB5E-124F-42F4-938C-74CEA167FC40}" srcOrd="0" destOrd="0" presId="urn:microsoft.com/office/officeart/2005/8/layout/radial5"/>
    <dgm:cxn modelId="{50C0FDA6-F175-49C2-8E2C-DFFBE329A363}" type="presParOf" srcId="{3D1E860F-41B1-41B8-8020-16A0706B6D22}" destId="{CBAB8CC4-BA04-4FDF-94CF-097451DAF9A6}" srcOrd="10" destOrd="0" presId="urn:microsoft.com/office/officeart/2005/8/layout/radial5"/>
    <dgm:cxn modelId="{1243DD81-92D1-4CFC-BAB3-2EA23DB1AEE7}" type="presParOf" srcId="{3D1E860F-41B1-41B8-8020-16A0706B6D22}" destId="{AF4684D5-2602-4463-B00B-2E832F0D1F88}" srcOrd="11" destOrd="0" presId="urn:microsoft.com/office/officeart/2005/8/layout/radial5"/>
    <dgm:cxn modelId="{9E9B6D67-7BEE-4BCE-8DE1-1715036C043C}" type="presParOf" srcId="{AF4684D5-2602-4463-B00B-2E832F0D1F88}" destId="{2593B387-6E87-4D26-A140-5B63EE3DF5EF}" srcOrd="0" destOrd="0" presId="urn:microsoft.com/office/officeart/2005/8/layout/radial5"/>
    <dgm:cxn modelId="{7912DDC4-C03B-4CA6-B0DA-1C7792016C7F}" type="presParOf" srcId="{3D1E860F-41B1-41B8-8020-16A0706B6D22}" destId="{27A12B07-0B8F-4EF5-AFD2-57F232AF58C9}" srcOrd="12" destOrd="0" presId="urn:microsoft.com/office/officeart/2005/8/layout/radial5"/>
    <dgm:cxn modelId="{B7EFF707-84BC-44E3-ACC6-067B9A710F3C}" type="presParOf" srcId="{3D1E860F-41B1-41B8-8020-16A0706B6D22}" destId="{B896A619-D5F2-4374-9101-E51FF59CF864}" srcOrd="13" destOrd="0" presId="urn:microsoft.com/office/officeart/2005/8/layout/radial5"/>
    <dgm:cxn modelId="{0E263751-9A7E-4E27-8C2A-DB3047FC2AA0}" type="presParOf" srcId="{B896A619-D5F2-4374-9101-E51FF59CF864}" destId="{1188D98B-918C-4E1E-BD7C-32435901C19C}" srcOrd="0" destOrd="0" presId="urn:microsoft.com/office/officeart/2005/8/layout/radial5"/>
    <dgm:cxn modelId="{45A5C7E0-6CD5-4F54-81A8-C8CAB314DA87}" type="presParOf" srcId="{3D1E860F-41B1-41B8-8020-16A0706B6D22}" destId="{0B9C88A8-7726-465B-8169-FAF40652B996}" srcOrd="14" destOrd="0" presId="urn:microsoft.com/office/officeart/2005/8/layout/radial5"/>
    <dgm:cxn modelId="{B9ED5619-A633-44E3-B02E-FADD44314628}" type="presParOf" srcId="{3D1E860F-41B1-41B8-8020-16A0706B6D22}" destId="{257343E5-7996-4B85-9C39-60B356102556}" srcOrd="15" destOrd="0" presId="urn:microsoft.com/office/officeart/2005/8/layout/radial5"/>
    <dgm:cxn modelId="{8E7C8FBA-1805-4BF3-B17D-A0414D905BF4}" type="presParOf" srcId="{257343E5-7996-4B85-9C39-60B356102556}" destId="{317B2E52-963F-4B9A-90FC-31827E5BD232}" srcOrd="0" destOrd="0" presId="urn:microsoft.com/office/officeart/2005/8/layout/radial5"/>
    <dgm:cxn modelId="{A6349A6F-08F1-454F-9893-55DF01D7B06E}" type="presParOf" srcId="{3D1E860F-41B1-41B8-8020-16A0706B6D22}" destId="{2EC83823-0834-4007-9A68-42740839BC7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0553F2-9776-4AC0-83E6-882002A97F14}">
      <dsp:nvSpPr>
        <dsp:cNvPr id="0" name=""/>
        <dsp:cNvSpPr/>
      </dsp:nvSpPr>
      <dsp:spPr>
        <a:xfrm rot="10800000">
          <a:off x="1786167" y="3042"/>
          <a:ext cx="5603044" cy="14994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20229537" lon="578366" rev="21231651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1237" tIns="99060" rIns="184912" bIns="99060" numCol="1" spcCol="1270" anchor="ctr" anchorCtr="0">
          <a:noAutofit/>
          <a:sp3d extrusionH="28000" prstMaterial="matte"/>
        </a:bodyPr>
        <a:lstStyle/>
        <a:p>
          <a:pPr lvl="0" algn="ctr" defTabSz="11557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6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Своевременная постановка диагноза психиатром</a:t>
          </a:r>
        </a:p>
        <a:p>
          <a:pPr lvl="0" algn="ctr" defTabSz="11557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6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(МКБ 10, рубрика </a:t>
          </a:r>
          <a:r>
            <a:rPr lang="en-US" sz="26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F)</a:t>
          </a:r>
          <a:endParaRPr lang="ru-RU" sz="2600" b="1" kern="1200" dirty="0">
            <a:solidFill>
              <a:schemeClr val="tx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786167" y="3042"/>
        <a:ext cx="5603044" cy="1499499"/>
      </dsp:txXfrm>
    </dsp:sp>
    <dsp:sp modelId="{C302AB62-4125-4835-AD2D-BB592AF5E589}">
      <dsp:nvSpPr>
        <dsp:cNvPr id="0" name=""/>
        <dsp:cNvSpPr/>
      </dsp:nvSpPr>
      <dsp:spPr>
        <a:xfrm>
          <a:off x="1036418" y="3042"/>
          <a:ext cx="1499499" cy="149949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724A13-4CF9-4701-9C3A-9599C40BA369}">
      <dsp:nvSpPr>
        <dsp:cNvPr id="0" name=""/>
        <dsp:cNvSpPr/>
      </dsp:nvSpPr>
      <dsp:spPr>
        <a:xfrm rot="10800000">
          <a:off x="1786167" y="1950153"/>
          <a:ext cx="5603044" cy="14994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20229537" lon="578366" rev="21231651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1237" tIns="99060" rIns="184912" bIns="99060" numCol="1" spcCol="1270" anchor="ctr" anchorCtr="0">
          <a:noAutofit/>
          <a:sp3d extrusionH="28000" prstMaterial="matte"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Определение профиля обучения</a:t>
          </a:r>
          <a:endParaRPr lang="ru-RU" sz="2600" b="1" kern="1200" dirty="0">
            <a:solidFill>
              <a:schemeClr val="tx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786167" y="1950153"/>
        <a:ext cx="5603044" cy="1499499"/>
      </dsp:txXfrm>
    </dsp:sp>
    <dsp:sp modelId="{8E398C78-E4EE-4AC4-8E5F-755A458519AC}">
      <dsp:nvSpPr>
        <dsp:cNvPr id="0" name=""/>
        <dsp:cNvSpPr/>
      </dsp:nvSpPr>
      <dsp:spPr>
        <a:xfrm>
          <a:off x="1036418" y="1950153"/>
          <a:ext cx="1499499" cy="14994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B98CE-181E-4C42-A5D3-ABAFE5C3823C}">
      <dsp:nvSpPr>
        <dsp:cNvPr id="0" name=""/>
        <dsp:cNvSpPr/>
      </dsp:nvSpPr>
      <dsp:spPr>
        <a:xfrm rot="10800000">
          <a:off x="1786167" y="3897264"/>
          <a:ext cx="5603044" cy="14994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20229537" lon="578366" rev="21231651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1237" tIns="99060" rIns="184912" bIns="99060" numCol="1" spcCol="1270" anchor="ctr" anchorCtr="0">
          <a:noAutofit/>
          <a:sp3d extrusionH="28000" prstMaterial="matte"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Определение инвалидности</a:t>
          </a:r>
          <a:endParaRPr lang="ru-RU" sz="2600" b="1" kern="1200" dirty="0">
            <a:solidFill>
              <a:schemeClr val="tx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786167" y="3897264"/>
        <a:ext cx="5603044" cy="1499499"/>
      </dsp:txXfrm>
    </dsp:sp>
    <dsp:sp modelId="{5663A58E-4817-48AC-8454-1878B0CE420A}">
      <dsp:nvSpPr>
        <dsp:cNvPr id="0" name=""/>
        <dsp:cNvSpPr/>
      </dsp:nvSpPr>
      <dsp:spPr>
        <a:xfrm>
          <a:off x="1036418" y="3897264"/>
          <a:ext cx="1499499" cy="149949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9F401E-B7E3-4596-A54B-C04FC25B3215}">
      <dsp:nvSpPr>
        <dsp:cNvPr id="0" name=""/>
        <dsp:cNvSpPr/>
      </dsp:nvSpPr>
      <dsp:spPr>
        <a:xfrm>
          <a:off x="2584344" y="281675"/>
          <a:ext cx="4592986" cy="76792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Терапия</a:t>
          </a:r>
          <a:endParaRPr lang="ru-RU" sz="4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4344" y="281675"/>
        <a:ext cx="4592986" cy="767926"/>
      </dsp:txXfrm>
    </dsp:sp>
    <dsp:sp modelId="{0EE06D6F-F4B8-4F24-972C-03FA60542F5E}">
      <dsp:nvSpPr>
        <dsp:cNvPr id="0" name=""/>
        <dsp:cNvSpPr/>
      </dsp:nvSpPr>
      <dsp:spPr>
        <a:xfrm rot="3823927">
          <a:off x="5585179" y="2838212"/>
          <a:ext cx="599019" cy="41713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3823927">
        <a:off x="5585179" y="2838212"/>
        <a:ext cx="599019" cy="417136"/>
      </dsp:txXfrm>
    </dsp:sp>
    <dsp:sp modelId="{C60DA32D-4B2B-43BE-964B-AAEC798F9D16}">
      <dsp:nvSpPr>
        <dsp:cNvPr id="0" name=""/>
        <dsp:cNvSpPr/>
      </dsp:nvSpPr>
      <dsp:spPr>
        <a:xfrm>
          <a:off x="5104641" y="1445193"/>
          <a:ext cx="3743712" cy="461780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35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Принципы</a:t>
          </a:r>
          <a:r>
            <a:rPr lang="en-US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388" algn="l"/>
            </a:tabLst>
          </a:pPr>
          <a:r>
            <a:rPr lang="en-US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&gt;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Персонализированный 	подход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388" algn="l"/>
            </a:tabLst>
          </a:pPr>
          <a:r>
            <a:rPr lang="en-US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&gt;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Комплексное 	использование 	медикаментозных и 	</a:t>
          </a:r>
          <a:r>
            <a:rPr lang="ru-RU" sz="1800" b="1" kern="1200" cap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немедикаментозных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 	методов  лечения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388" algn="l"/>
            </a:tabLst>
          </a:pPr>
          <a:r>
            <a:rPr lang="en-US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&gt;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«</a:t>
          </a:r>
          <a:r>
            <a:rPr lang="ru-RU" sz="1800" b="1" kern="1200" cap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Мультимодальность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rPr>
            <a:t>» с 	участием в команде 	специалистов: врачей-	психиатров, врачей-	педиатров, неврологов, 	медицинских психологов, 	логопедов, педагогов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04641" y="1445193"/>
        <a:ext cx="3743712" cy="4617806"/>
      </dsp:txXfrm>
    </dsp:sp>
    <dsp:sp modelId="{0CB8AE56-E080-45EE-A129-FC1BE1916DFC}">
      <dsp:nvSpPr>
        <dsp:cNvPr id="0" name=""/>
        <dsp:cNvSpPr/>
      </dsp:nvSpPr>
      <dsp:spPr>
        <a:xfrm rot="18044499" flipV="1">
          <a:off x="4993382" y="2634943"/>
          <a:ext cx="13784" cy="35636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8044499" flipV="1">
        <a:off x="4993382" y="2634943"/>
        <a:ext cx="13784" cy="356368"/>
      </dsp:txXfrm>
    </dsp:sp>
    <dsp:sp modelId="{8174D58E-4BFE-4A89-AA7F-5A4F599C6883}">
      <dsp:nvSpPr>
        <dsp:cNvPr id="0" name=""/>
        <dsp:cNvSpPr/>
      </dsp:nvSpPr>
      <dsp:spPr>
        <a:xfrm>
          <a:off x="1071685" y="1402332"/>
          <a:ext cx="3816930" cy="466064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Направления</a:t>
          </a:r>
          <a:r>
            <a:rPr lang="en-US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388" algn="l"/>
            </a:tabLst>
          </a:pPr>
          <a:r>
            <a:rPr lang="en-US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&gt;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Воздействие на 	патогенетические 	механизмы развития 	заболевания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388" algn="l"/>
            </a:tabLst>
          </a:pPr>
          <a:r>
            <a:rPr lang="en-US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&gt;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Активация биологических и 	психологических 	возможностей больного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9388" algn="l"/>
            </a:tabLst>
          </a:pPr>
          <a:r>
            <a:rPr lang="en-US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&gt;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Воздействие на 	</a:t>
          </a:r>
          <a:r>
            <a:rPr lang="ru-RU" sz="1800" b="1" kern="1200" cap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коморбидные</a:t>
          </a:r>
          <a:r>
            <a:rPr lang="ru-RU" sz="1800" b="1" kern="12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психические     	и  	соматоневрологические 	расстройства</a:t>
          </a:r>
          <a:endParaRPr lang="ru-RU" sz="18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1071685" y="1402332"/>
        <a:ext cx="3816930" cy="4660640"/>
      </dsp:txXfrm>
    </dsp:sp>
    <dsp:sp modelId="{430F3CFD-45CD-4E19-BFA0-E4F1EE8AF33D}">
      <dsp:nvSpPr>
        <dsp:cNvPr id="0" name=""/>
        <dsp:cNvSpPr/>
      </dsp:nvSpPr>
      <dsp:spPr>
        <a:xfrm rot="18107237">
          <a:off x="2717069" y="2619340"/>
          <a:ext cx="474668" cy="407110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8107237">
        <a:off x="2717069" y="2619340"/>
        <a:ext cx="474668" cy="4071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6760A3-BCD8-444A-9930-58383E413406}">
      <dsp:nvSpPr>
        <dsp:cNvPr id="0" name=""/>
        <dsp:cNvSpPr/>
      </dsp:nvSpPr>
      <dsp:spPr>
        <a:xfrm>
          <a:off x="3419883" y="1106814"/>
          <a:ext cx="3118455" cy="2277556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ЯОКПБ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3419883" y="1106814"/>
        <a:ext cx="3118455" cy="2277556"/>
      </dsp:txXfrm>
    </dsp:sp>
    <dsp:sp modelId="{90FB0E8E-E586-4673-9BC0-4700152D1DC7}">
      <dsp:nvSpPr>
        <dsp:cNvPr id="0" name=""/>
        <dsp:cNvSpPr/>
      </dsp:nvSpPr>
      <dsp:spPr>
        <a:xfrm rot="12146406">
          <a:off x="2197437" y="803112"/>
          <a:ext cx="532610" cy="49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2146406">
        <a:off x="2197437" y="803112"/>
        <a:ext cx="532610" cy="491847"/>
      </dsp:txXfrm>
    </dsp:sp>
    <dsp:sp modelId="{0657F2D1-6D09-4136-9EE1-AA56C6D1EADD}">
      <dsp:nvSpPr>
        <dsp:cNvPr id="0" name=""/>
        <dsp:cNvSpPr/>
      </dsp:nvSpPr>
      <dsp:spPr>
        <a:xfrm>
          <a:off x="865261" y="437272"/>
          <a:ext cx="2770637" cy="1362931"/>
        </a:xfrm>
        <a:prstGeom prst="ellipse">
          <a:avLst/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Детский психиатрический кабинет диспансерного отделения РПБ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5261" y="437272"/>
        <a:ext cx="2770637" cy="1362931"/>
      </dsp:txXfrm>
    </dsp:sp>
    <dsp:sp modelId="{EC21187F-B6A9-4687-9DAA-C95453156EA5}">
      <dsp:nvSpPr>
        <dsp:cNvPr id="0" name=""/>
        <dsp:cNvSpPr/>
      </dsp:nvSpPr>
      <dsp:spPr>
        <a:xfrm rot="1840428" flipH="1">
          <a:off x="6796845" y="302876"/>
          <a:ext cx="708516" cy="49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840428" flipH="1">
        <a:off x="6796845" y="302876"/>
        <a:ext cx="708516" cy="491847"/>
      </dsp:txXfrm>
    </dsp:sp>
    <dsp:sp modelId="{3B31DC63-CEFC-4FED-8A3E-55168164A126}">
      <dsp:nvSpPr>
        <dsp:cNvPr id="0" name=""/>
        <dsp:cNvSpPr/>
      </dsp:nvSpPr>
      <dsp:spPr>
        <a:xfrm>
          <a:off x="5848260" y="216023"/>
          <a:ext cx="2972231" cy="1265142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14 психиатрических кабинетов в ЦРБ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48260" y="216023"/>
        <a:ext cx="2972231" cy="1265142"/>
      </dsp:txXfrm>
    </dsp:sp>
    <dsp:sp modelId="{A9712463-194B-4486-812F-45C6E9AAD88C}">
      <dsp:nvSpPr>
        <dsp:cNvPr id="0" name=""/>
        <dsp:cNvSpPr/>
      </dsp:nvSpPr>
      <dsp:spPr>
        <a:xfrm rot="1945523">
          <a:off x="6672411" y="3344725"/>
          <a:ext cx="146685" cy="49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945523">
        <a:off x="6672411" y="3344725"/>
        <a:ext cx="146685" cy="491847"/>
      </dsp:txXfrm>
    </dsp:sp>
    <dsp:sp modelId="{EA2E2E2D-A2C1-4E91-AE34-51A134FB64DA}">
      <dsp:nvSpPr>
        <dsp:cNvPr id="0" name=""/>
        <dsp:cNvSpPr/>
      </dsp:nvSpPr>
      <dsp:spPr>
        <a:xfrm>
          <a:off x="5941252" y="2952321"/>
          <a:ext cx="2663187" cy="1500690"/>
        </a:xfrm>
        <a:prstGeom prst="ellipse">
          <a:avLst/>
        </a:prstGeom>
        <a:solidFill>
          <a:srgbClr val="CC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образования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41252" y="2952321"/>
        <a:ext cx="2663187" cy="1500690"/>
      </dsp:txXfrm>
    </dsp:sp>
    <dsp:sp modelId="{0EC08BBB-5D24-48A5-B5F1-1A05992A6A47}">
      <dsp:nvSpPr>
        <dsp:cNvPr id="0" name=""/>
        <dsp:cNvSpPr/>
      </dsp:nvSpPr>
      <dsp:spPr>
        <a:xfrm rot="12113405" flipH="1">
          <a:off x="1543699" y="3128865"/>
          <a:ext cx="655844" cy="49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2113405" flipH="1">
        <a:off x="1543699" y="3128865"/>
        <a:ext cx="655844" cy="491847"/>
      </dsp:txXfrm>
    </dsp:sp>
    <dsp:sp modelId="{5140411C-0D4F-449E-8F44-000C9190682C}">
      <dsp:nvSpPr>
        <dsp:cNvPr id="0" name=""/>
        <dsp:cNvSpPr/>
      </dsp:nvSpPr>
      <dsp:spPr>
        <a:xfrm>
          <a:off x="537758" y="2696802"/>
          <a:ext cx="2954121" cy="1479664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соц. защиты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7758" y="2696802"/>
        <a:ext cx="2954121" cy="1479664"/>
      </dsp:txXfrm>
    </dsp:sp>
    <dsp:sp modelId="{2FCFC7B7-FB1E-48DF-9DFB-DAC966FE46B9}">
      <dsp:nvSpPr>
        <dsp:cNvPr id="0" name=""/>
        <dsp:cNvSpPr/>
      </dsp:nvSpPr>
      <dsp:spPr>
        <a:xfrm rot="21539732" flipV="1">
          <a:off x="6942489" y="1942358"/>
          <a:ext cx="341203" cy="4857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21539732" flipV="1">
        <a:off x="6942489" y="1942358"/>
        <a:ext cx="341203" cy="485743"/>
      </dsp:txXfrm>
    </dsp:sp>
    <dsp:sp modelId="{CBAB8CC4-BA04-4FDF-94CF-097451DAF9A6}">
      <dsp:nvSpPr>
        <dsp:cNvPr id="0" name=""/>
        <dsp:cNvSpPr/>
      </dsp:nvSpPr>
      <dsp:spPr>
        <a:xfrm>
          <a:off x="6831528" y="1728196"/>
          <a:ext cx="2245991" cy="1139126"/>
        </a:xfrm>
        <a:prstGeom prst="ellipse">
          <a:avLst/>
        </a:prstGeom>
        <a:solidFill>
          <a:srgbClr val="CC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«Центр помощи детям»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31528" y="1728196"/>
        <a:ext cx="2245991" cy="1139126"/>
      </dsp:txXfrm>
    </dsp:sp>
    <dsp:sp modelId="{AF4684D5-2602-4463-B00B-2E832F0D1F88}">
      <dsp:nvSpPr>
        <dsp:cNvPr id="0" name=""/>
        <dsp:cNvSpPr/>
      </dsp:nvSpPr>
      <dsp:spPr>
        <a:xfrm rot="5823841" flipV="1">
          <a:off x="7768111" y="4716877"/>
          <a:ext cx="478684" cy="4734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5823841" flipV="1">
        <a:off x="7768111" y="4716877"/>
        <a:ext cx="478684" cy="473447"/>
      </dsp:txXfrm>
    </dsp:sp>
    <dsp:sp modelId="{27A12B07-0B8F-4EF5-AFD2-57F232AF58C9}">
      <dsp:nvSpPr>
        <dsp:cNvPr id="0" name=""/>
        <dsp:cNvSpPr/>
      </dsp:nvSpPr>
      <dsp:spPr>
        <a:xfrm>
          <a:off x="6948258" y="4530217"/>
          <a:ext cx="2049930" cy="1086397"/>
        </a:xfrm>
        <a:prstGeom prst="ellipse">
          <a:avLst/>
        </a:prstGeom>
        <a:solidFill>
          <a:srgbClr val="CC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Городские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ПМПК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48258" y="4530217"/>
        <a:ext cx="2049930" cy="1086397"/>
      </dsp:txXfrm>
    </dsp:sp>
    <dsp:sp modelId="{B896A619-D5F2-4374-9101-E51FF59CF864}">
      <dsp:nvSpPr>
        <dsp:cNvPr id="0" name=""/>
        <dsp:cNvSpPr/>
      </dsp:nvSpPr>
      <dsp:spPr>
        <a:xfrm rot="4879119" flipH="1" flipV="1">
          <a:off x="5565637" y="4535320"/>
          <a:ext cx="68359" cy="253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4879119" flipH="1" flipV="1">
        <a:off x="5565637" y="4535320"/>
        <a:ext cx="68359" cy="253507"/>
      </dsp:txXfrm>
    </dsp:sp>
    <dsp:sp modelId="{0B9C88A8-7726-465B-8169-FAF40652B996}">
      <dsp:nvSpPr>
        <dsp:cNvPr id="0" name=""/>
        <dsp:cNvSpPr/>
      </dsp:nvSpPr>
      <dsp:spPr>
        <a:xfrm>
          <a:off x="4483441" y="4388263"/>
          <a:ext cx="1816751" cy="1120508"/>
        </a:xfrm>
        <a:prstGeom prst="ellipse">
          <a:avLst/>
        </a:prstGeom>
        <a:solidFill>
          <a:srgbClr val="CC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Спец. ДДУ и Школы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83441" y="4388263"/>
        <a:ext cx="1816751" cy="1120508"/>
      </dsp:txXfrm>
    </dsp:sp>
    <dsp:sp modelId="{257343E5-7996-4B85-9C39-60B356102556}">
      <dsp:nvSpPr>
        <dsp:cNvPr id="0" name=""/>
        <dsp:cNvSpPr/>
      </dsp:nvSpPr>
      <dsp:spPr>
        <a:xfrm rot="5651959">
          <a:off x="2969711" y="4487946"/>
          <a:ext cx="147566" cy="1184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651959">
        <a:off x="2969711" y="4487946"/>
        <a:ext cx="147566" cy="118471"/>
      </dsp:txXfrm>
    </dsp:sp>
    <dsp:sp modelId="{2EC83823-0834-4007-9A68-42740839BC75}">
      <dsp:nvSpPr>
        <dsp:cNvPr id="0" name=""/>
        <dsp:cNvSpPr/>
      </dsp:nvSpPr>
      <dsp:spPr>
        <a:xfrm>
          <a:off x="1862412" y="4218941"/>
          <a:ext cx="2421558" cy="1181661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«Центр Соц. помощи Семье и детям»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62412" y="4218941"/>
        <a:ext cx="2421558" cy="1181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257800"/>
            <a:ext cx="8458200" cy="685800"/>
          </a:xfrm>
        </p:spPr>
        <p:txBody>
          <a:bodyPr anchor="t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5943600"/>
            <a:ext cx="8458200" cy="381000"/>
          </a:xfrm>
        </p:spPr>
        <p:txBody>
          <a:bodyPr anchor="ctr"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8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Rectangle 8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52400"/>
            <a:ext cx="1924050" cy="6324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52400"/>
            <a:ext cx="5619750" cy="6324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143000"/>
            <a:ext cx="37719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143000"/>
            <a:ext cx="37719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69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1430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5532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C50AD36-4DF9-41A5-884E-C75B1D2B0518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7725" y="6553200"/>
            <a:ext cx="26733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3828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04486A-5EAA-40FD-9E68-85F023CF3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5"/>
            <a:ext cx="8460432" cy="3024335"/>
          </a:xfrm>
        </p:spPr>
        <p:txBody>
          <a:bodyPr>
            <a:normAutofit fontScale="90000"/>
          </a:bodyPr>
          <a:lstStyle/>
          <a:p>
            <a:pPr algn="r"/>
            <a:r>
              <a:rPr lang="ru-RU" sz="42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Мультидисциплинарная</a:t>
            </a:r>
            <a:r>
              <a:rPr lang="ru-RU" sz="4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модель оказания  помощи детям</a:t>
            </a:r>
            <a:br>
              <a:rPr lang="ru-RU" sz="4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 расстройствами </a:t>
            </a:r>
            <a:r>
              <a:rPr lang="ru-RU" sz="4200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аутистического</a:t>
            </a:r>
            <a:r>
              <a:rPr lang="ru-RU" sz="4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спектра</a:t>
            </a:r>
            <a:endParaRPr lang="ru-RU" sz="42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229200"/>
            <a:ext cx="7524328" cy="1872208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tx2"/>
                </a:solidFill>
              </a:rPr>
              <a:t>Главный внештатный детский психиатр Ярославской области </a:t>
            </a: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tx2"/>
                </a:solidFill>
              </a:rPr>
              <a:t>Заведующая диспансерным отделением для детей </a:t>
            </a: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tx2"/>
                </a:solidFill>
              </a:rPr>
              <a:t>Симановская И.Э.</a:t>
            </a:r>
          </a:p>
          <a:p>
            <a:pPr algn="l"/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8568952" cy="64807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2900" b="1" dirty="0" smtClean="0">
                <a:latin typeface="Times New Roman" pitchFamily="18" charset="0"/>
                <a:cs typeface="Times New Roman" pitchFamily="18" charset="0"/>
              </a:rPr>
              <a:t>Клиническая дифференциация </a:t>
            </a:r>
            <a:r>
              <a:rPr lang="ru-RU" altLang="ru-RU" sz="2900" b="1" dirty="0" err="1" smtClean="0">
                <a:latin typeface="Times New Roman" pitchFamily="18" charset="0"/>
                <a:cs typeface="Times New Roman" pitchFamily="18" charset="0"/>
              </a:rPr>
              <a:t>эволютивных</a:t>
            </a:r>
            <a:r>
              <a:rPr lang="ru-RU" altLang="ru-RU" sz="2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9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900" b="1" dirty="0" err="1" smtClean="0">
                <a:latin typeface="Times New Roman" pitchFamily="18" charset="0"/>
                <a:cs typeface="Times New Roman" pitchFamily="18" charset="0"/>
              </a:rPr>
              <a:t>непсихотических</a:t>
            </a:r>
            <a:r>
              <a:rPr lang="ru-RU" altLang="ru-RU" sz="2900" b="1" dirty="0" smtClean="0">
                <a:latin typeface="Times New Roman" pitchFamily="18" charset="0"/>
                <a:cs typeface="Times New Roman" pitchFamily="18" charset="0"/>
              </a:rPr>
              <a:t>) форм РАС</a:t>
            </a:r>
          </a:p>
        </p:txBody>
      </p:sp>
      <p:graphicFrame>
        <p:nvGraphicFramePr>
          <p:cNvPr id="5" name="Group 35"/>
          <p:cNvGraphicFramePr>
            <a:graphicFrameLocks noGrp="1"/>
          </p:cNvGraphicFramePr>
          <p:nvPr>
            <p:ph idx="1"/>
          </p:nvPr>
        </p:nvGraphicFramePr>
        <p:xfrm>
          <a:off x="1115616" y="980728"/>
          <a:ext cx="7848872" cy="55974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152128"/>
                <a:gridCol w="3456384"/>
                <a:gridCol w="3240360"/>
              </a:tblGrid>
              <a:tr h="28583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Синдром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Аспергера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Синдром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Каннера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</a:tr>
              <a:tr h="11680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Аутизм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Легкий/средний; с годами  смягчается, сохраняется социальная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неуклюжесть,не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способны к эмоциональному сопереживанию.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90488" marR="0" lvl="0" indent="1746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Аутизм в тяжелой форме первичен,  сохраняется на протяжении жизни, изменяет психическое развитие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</a:tr>
              <a:tr h="14283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Речь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Раннее развитие  грамматически и стилистически правильной речи Они говорят когда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хотят,не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слушают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собеседника,не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соблюдают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дистанции,нет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чувсва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юмора,реагируют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агрессивно на насмешки.  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Поздно начинают говорить, речь не выполняет коммуникативной функции (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эхолалии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), в 50%  плохо развита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</a:tr>
              <a:tr h="11680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Моторика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Моторная неуклюжесть</a:t>
                      </a: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Крупная моторика угловатая с двигательными стереотипиями,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атетозоподобными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движениями, ходьбой с опорой на пальцы ног, мышечной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дистонией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</a:tr>
              <a:tr h="134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Интеллект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Интеллект достаточно высокий и выше среднего. Пациенты обучаются по общеобразовательной программе, получают высшее образование. </a:t>
                      </a: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После 30- 40 лет создают семью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904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Когнитивные нарушения отмечаются с рождения. К пубертатному возрасту интеллект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диссоциированно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снижен (IQ &lt; 70)</a:t>
                      </a:r>
                    </a:p>
                    <a:p>
                      <a:pPr marL="904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Обучаются по коррекционной программе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VIII 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вида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44016"/>
            <a:ext cx="8172400" cy="6206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>Клиническая дифференциация  </a:t>
            </a:r>
            <a:r>
              <a:rPr lang="ru-RU" altLang="ru-RU" sz="2600" b="1" dirty="0" err="1" smtClean="0">
                <a:latin typeface="Times New Roman" pitchFamily="18" charset="0"/>
                <a:cs typeface="Times New Roman" pitchFamily="18" charset="0"/>
              </a:rPr>
              <a:t>психотических</a:t>
            </a:r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>форм РАС  </a:t>
            </a:r>
          </a:p>
        </p:txBody>
      </p:sp>
      <p:graphicFrame>
        <p:nvGraphicFramePr>
          <p:cNvPr id="5" name="Group 29"/>
          <p:cNvGraphicFramePr>
            <a:graphicFrameLocks noGrp="1"/>
          </p:cNvGraphicFramePr>
          <p:nvPr>
            <p:ph idx="1"/>
          </p:nvPr>
        </p:nvGraphicFramePr>
        <p:xfrm>
          <a:off x="1115617" y="950188"/>
          <a:ext cx="7848872" cy="579118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656183"/>
                <a:gridCol w="3266599"/>
                <a:gridCol w="2926090"/>
              </a:tblGrid>
              <a:tr h="5153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Инфантильный психоз (ИП)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b="1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Атипичный</a:t>
                      </a: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детский психоз эндогенный (АДП)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</a:tr>
              <a:tr h="1152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Дизонтогенез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Возникает в первые 3 года жизни на фоне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диссоциированного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дизонтогенеза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или нормального развития.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Аутистический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дезинтегративный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дизонтогенез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,начало до и после 3 лет.</a:t>
                      </a: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</a:tr>
              <a:tr h="157642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Кататонический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синдром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Кататонический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синдром сменяется нажитым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гиперкинетическим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в ремиссии и в последующем купируется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Кататонические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нарушения при АДП в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манифестных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приступах сочетаются с регрессивными и сохраняются на протяжении жизни в форме двигательных стереотипий </a:t>
                      </a: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</a:tr>
              <a:tr h="13642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Течение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Положительная динамика в течении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болезни.Длительность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приступа 2-3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года.В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ремиссии-нажитой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гипердинамический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синдром или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неврозоподобные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нарушения, ЗПР может смягчаться.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Прогредиентное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 течение с ранним формированием когнитивного дефицита,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схизиса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ангедонии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алекситимии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</a:tr>
              <a:tr h="1152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Исход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Благоприятный: в 6% - «практическое выздоровление», в 50%- «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высокофункциональный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аутизм», в 44% -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регредиентное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течение со смягчением аутизма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88900" marR="0" lvl="0" indent="15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Неблагоприятный в 100%: сохраняется тяжелый аутизм,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олигофреноподобный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 дефект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8" marB="45718" horzOverflow="overflow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88639"/>
            <a:ext cx="7992888" cy="9361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Биологические маркеры: тест - системы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43608" y="980728"/>
            <a:ext cx="7920880" cy="56166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Иммунологические («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Нейро-тест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365760" marR="0" lvl="0" indent="-256032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Нейрофизиологические (ЭЭГ)</a:t>
            </a:r>
          </a:p>
          <a:p>
            <a:pPr marL="365760" marR="0" lvl="0" indent="-256032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Генетические (хромосомные и ДНК-диагностика)</a:t>
            </a:r>
          </a:p>
          <a:p>
            <a:pPr marL="365760" marR="0" lvl="0" indent="-256032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нейровизуализации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 КТ и МРТ)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Биологические маркеры,  наряду с клиническими и патопсихологическими, вносят весомый вклад в решение вопросов  диагностики, подбора индивидуальной терапии, мониторинга состояния пациентов. </a:t>
            </a:r>
          </a:p>
          <a:p>
            <a:pPr marL="90488" indent="14288">
              <a:lnSpc>
                <a:spcPct val="120000"/>
              </a:lnSpc>
              <a:buClr>
                <a:schemeClr val="accent1"/>
              </a:buClr>
              <a:buSzPct val="68000"/>
              <a:defRPr/>
            </a:pPr>
            <a:r>
              <a:rPr lang="ru-RU" altLang="zh-CN" sz="2400" dirty="0" smtClean="0">
                <a:latin typeface="Times New Roman" pitchFamily="18" charset="0"/>
                <a:cs typeface="Times New Roman" pitchFamily="18" charset="0"/>
              </a:rPr>
              <a:t>СОЗДАННАЯ  В  ФГБНУ  НЦПЗ  МУЛЬТИДИСЦИПЛИНАРНАЯ  МОДЕЛЬ  ОКАЗАНИЯ ПОМОЩИ  ПОЛОЖЕНА  В  ОСНОВУ  СТАНДАРТОВ И КЛИНИЧЕСКИХ  РЕКОМЕНДАЦИЙ,  маршрута  сопровождения  пациентов  с  РАС.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99592" y="836712"/>
            <a:ext cx="8065021" cy="5689600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marL="179388" marR="0" lvl="0" indent="360363" algn="just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Расстройства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спектра» (F84.00) не имеют возрастных ограничений в Международных классификациях болезней (МКБ-10,1994 и ДСМ-5,2013).</a:t>
            </a:r>
          </a:p>
          <a:p>
            <a:pPr marL="179388" marR="0" lvl="0" indent="360363" algn="just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При выделении «детского» раздела в МКБ-10 (1994) акцент делался исключительно на возрасте начала психических расстройств, с одновременным стремлением к более четкому разграничению отдельных форм патологии (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Казаковцев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Б.А,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Голланд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В.Б.,1998). Вместе с тем, у многих детей и подростков основные проявления наблюдаются преимущественно в детско-подростковом и сохраняются во взрослом возрасте. </a:t>
            </a:r>
          </a:p>
          <a:p>
            <a:pPr marL="179388" marR="0" lvl="0" indent="360363" algn="just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79388" marR="0" lvl="0" indent="360363" algn="just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 этом хронические «детские» психопатологические расстройства не имеют зачастую «продолжения» в МКБ-10 у взрослых, особенно когда речь идет о вопросах продления инвалидности. </a:t>
            </a:r>
          </a:p>
          <a:p>
            <a:pPr marL="179388" marR="0" lvl="0" indent="360363" algn="just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79388" marR="0" lvl="0" indent="360363" algn="just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 частности, это касается больных с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аутистическими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расстройствами, когда большая часть диагнозов на практике «трансформировалась», например, в шизофрению или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шизотипическое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расстройство, и это выглядело, в силу сложившейся практики, как изменение диагноза, без должных на то оснований.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8964613" cy="64881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СТАБИЛЬНОСТЬ ДИАГНОЗА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576" y="0"/>
            <a:ext cx="8568952" cy="908720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Маршрут сопровождения больного с РАС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538857" y="764704"/>
          <a:ext cx="8425631" cy="5399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698875" y="3246438"/>
            <a:ext cx="250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115440" y="122982"/>
          <a:ext cx="8784979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Двойная стрелка влево/вправо 7"/>
          <p:cNvSpPr/>
          <p:nvPr/>
        </p:nvSpPr>
        <p:spPr>
          <a:xfrm rot="3459111">
            <a:off x="5089932" y="1172836"/>
            <a:ext cx="678325" cy="406164"/>
          </a:xfrm>
          <a:prstGeom prst="leftRightArrow">
            <a:avLst/>
          </a:prstGeom>
          <a:solidFill>
            <a:srgbClr val="800000"/>
          </a:solidFill>
          <a:ln>
            <a:solidFill>
              <a:srgbClr val="8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войная стрелка влево/вправо 4"/>
          <p:cNvSpPr/>
          <p:nvPr/>
        </p:nvSpPr>
        <p:spPr>
          <a:xfrm rot="18140889" flipH="1">
            <a:off x="4297844" y="1172837"/>
            <a:ext cx="678325" cy="406164"/>
          </a:xfrm>
          <a:prstGeom prst="leftRightArrow">
            <a:avLst/>
          </a:prstGeom>
          <a:solidFill>
            <a:srgbClr val="800000"/>
          </a:solidFill>
          <a:ln>
            <a:solidFill>
              <a:srgbClr val="8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99592" y="1124744"/>
            <a:ext cx="8064896" cy="5688632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 тяжелых формах аутизма фармакотерапия обязательно сочетается с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немедикаментозной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коррекцией  (поведенческой терапией, психолого-педагогической, психотерапией).</a:t>
            </a: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непсихотических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формах РАС используются преимущественно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немедикаментозные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методы терапии</a:t>
            </a: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 эффективными программами  являются: «Обучение и воспитание детей с аутизмом и сопутствующими нарушениями развития» -[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TEAC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zh-CN" sz="2400" dirty="0" smtClean="0">
                <a:latin typeface="Times New Roman" pitchFamily="18" charset="0"/>
                <a:cs typeface="Times New Roman" pitchFamily="18" charset="0"/>
              </a:rPr>
              <a:t>]; «Прикладной анализ поведения» - [АВА]; Психологическая и дефектологическая коррекция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Башина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В.М.,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Симашкова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Н.В.,1999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ru-RU" altLang="ru-RU" sz="2400" dirty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899592" y="115889"/>
            <a:ext cx="8065021" cy="72082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latin typeface="Times New Roman" pitchFamily="18" charset="0"/>
                <a:cs typeface="Times New Roman" pitchFamily="18" charset="0"/>
              </a:rPr>
              <a:t>Немедикаментозная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коррекция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16632"/>
            <a:ext cx="8605713" cy="576064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Психотерапия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388" y="1557338"/>
            <a:ext cx="8785225" cy="47609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sz="27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ru-RU" sz="2700" b="0" i="0" u="none" strike="noStrike" kern="1200" cap="none" spc="0" normalizeH="0" baseline="0" noProof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99592" y="980728"/>
            <a:ext cx="8065021" cy="5904656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Психотерапия  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направлена как на самого ребенка, так и на  смягчение эмоционального напряжения и тревоги у членов семьи, преодоление необоснованного чувства вины у родителей за развитие болезни ребенка.</a:t>
            </a: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В беседе с родителями   необходимо объяснить природу расстройства. Не смягчать диагноз,   но и не гипертрофировать представление о ребенке, как о «гениальном»,  «особом состоянии души».</a:t>
            </a: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тяжелых формах аутизма необходимо учиться принимать ребенка таким, каков он есть; действовать исходя из его интересов, частично адаптировать его к жизни в семье, организовывая его мир в атмосфере любви и доброжелательности. Формировать в обществе толерантное отношение к инвалидам.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 bwMode="auto">
          <a:xfrm>
            <a:off x="358775" y="0"/>
            <a:ext cx="8785225" cy="76470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Психосоциальная терапия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179388" y="1557338"/>
            <a:ext cx="8785225" cy="47609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ru-RU" sz="27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ru-RU" sz="2700" b="0" i="0" u="none" strike="noStrike" kern="1200" cap="none" spc="0" normalizeH="0" baseline="0" noProof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99592" y="692696"/>
            <a:ext cx="8065021" cy="648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9388" indent="269875" algn="just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Роль психосоциальной  терапии возрастет по мере возраста ребенка и достигает своего максимума в подростковом возрасте, когда начинают формироваться проблемы, связанные с социальной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дезадаптацией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79388" indent="269875" algn="just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Психосоциальная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терапия включает в себя восстановление или формирование недостаточных в условиях конкретного социума  когнитивных, эмоциональных,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мотивационно-волевых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ресурсов личности, навыков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безконфликтного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общения с окружающими, предотвращение социально-психологической деформации личности. </a:t>
            </a:r>
          </a:p>
          <a:p>
            <a:pPr marL="179388" indent="269875" algn="just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Психосоциальная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терапия не может обходиться только методами и способами воздействия, которыми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располагают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учреждения психиатрического профиля. Необходимо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психолого-медико-социальное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сопровождение ребенка или подростка  вместе с его семьей  на основе межведомственного и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межпрофессионального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взаимодействия.</a:t>
            </a:r>
          </a:p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899592" y="-171400"/>
            <a:ext cx="8244408" cy="76470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Образование больных с РАС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48064" y="2132856"/>
            <a:ext cx="3888432" cy="4581128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 сохранить и совершенствовать  существующую сеть специальных </a:t>
            </a:r>
          </a:p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учреждений по индивидуально-ориентированным  коррекционно-развивающим программам. Для части детей более  целесообразным </a:t>
            </a:r>
          </a:p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 обучение именно в коррекционном  учреждении.</a:t>
            </a:r>
          </a:p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Такие учреждения на современном </a:t>
            </a:r>
          </a:p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этапе могут выполнять функции </a:t>
            </a:r>
          </a:p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учебно-методических центров </a:t>
            </a: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87624" y="2132856"/>
            <a:ext cx="3816424" cy="4581128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Согласно закону об образовании (2012г.)  введено инклюзивное образование  (обучение детей с ограниченными  возможностями  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общеобразовательном учебном 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заведении).  при этом больные с рас, по-прежнему,  могут получить образование и в специальных учреждениях по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Индивидуально-ориентированным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коррекционно-развивающим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программам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2328894">
            <a:off x="4484673" y="1916011"/>
            <a:ext cx="340616" cy="690376"/>
          </a:xfrm>
          <a:prstGeom prst="downArrow">
            <a:avLst>
              <a:gd name="adj1" fmla="val 50000"/>
              <a:gd name="adj2" fmla="val 90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271106" flipH="1">
            <a:off x="5276762" y="1916011"/>
            <a:ext cx="340616" cy="690376"/>
          </a:xfrm>
          <a:prstGeom prst="downArrow">
            <a:avLst>
              <a:gd name="adj1" fmla="val 50000"/>
              <a:gd name="adj2" fmla="val 90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5616" y="476672"/>
            <a:ext cx="7920880" cy="1512168"/>
          </a:xfrm>
          <a:prstGeom prst="roundRect">
            <a:avLst/>
          </a:prstGeom>
          <a:gradFill flip="none" rotWithShape="1">
            <a:gsLst>
              <a:gs pos="0">
                <a:srgbClr val="99FF99">
                  <a:shade val="30000"/>
                  <a:satMod val="115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66700" algn="ctr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обучении ребенка с РАС необходимо руководствоваться следующими принципами: бесплатное образование, соответствующее возможностям и потребностям ребенка  в минимально ограничивающей его среде.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marL="179388" indent="0" algn="just">
              <a:lnSpc>
                <a:spcPct val="95000"/>
              </a:lnSpc>
              <a:buNone/>
              <a:defRPr/>
            </a:pP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Аутистические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 представляют собой группу комплексных нарушений психического развития, характеризующихся отсутствием способности к социальному взаимодействию, общению и стереотипностью поведения.</a:t>
            </a:r>
          </a:p>
          <a:p>
            <a:pPr marL="179388" indent="0" algn="just">
              <a:lnSpc>
                <a:spcPct val="95000"/>
              </a:lnSpc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больных характерны также  фобии, двигательное возбуждение, особенности пищевого поведения и другие  неспецифические  симптомы. </a:t>
            </a:r>
          </a:p>
          <a:p>
            <a:pPr algn="just">
              <a:buNone/>
              <a:defRPr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99592" y="908720"/>
            <a:ext cx="8027615" cy="576064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179388" indent="360363" algn="just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Своевременная ранняя диагностика, дифференциация РАС квалифицированным  врачом-психиатром (</a:t>
            </a:r>
            <a:r>
              <a:rPr lang="en-US" altLang="ru-RU" sz="2600" dirty="0" smtClean="0">
                <a:latin typeface="Times New Roman" pitchFamily="18" charset="0"/>
                <a:cs typeface="Times New Roman" pitchFamily="18" charset="0"/>
              </a:rPr>
              <a:t>F84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sz="2600" dirty="0" smtClean="0">
                <a:latin typeface="Times New Roman" pitchFamily="18" charset="0"/>
                <a:cs typeface="Times New Roman" pitchFamily="18" charset="0"/>
              </a:rPr>
              <a:t>0-F 84.9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, МКБ-10). По</a:t>
            </a:r>
            <a:r>
              <a:rPr lang="ru-RU" sz="2800" kern="0" dirty="0" smtClean="0">
                <a:latin typeface="Arial" charset="0"/>
                <a:cs typeface="Arial" charset="0"/>
              </a:rPr>
              <a:t>	</a:t>
            </a:r>
            <a:r>
              <a:rPr lang="ru-RU" sz="2600" kern="0" dirty="0" smtClean="0">
                <a:latin typeface="Arial" charset="0"/>
                <a:cs typeface="Arial" charset="0"/>
              </a:rPr>
              <a:t>приказу Минздрава РФ </a:t>
            </a:r>
            <a:r>
              <a:rPr lang="ru-RU" sz="2600" b="1" kern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№ 514н </a:t>
            </a:r>
            <a:r>
              <a:rPr lang="ru-RU" sz="2600" kern="0" dirty="0" smtClean="0">
                <a:latin typeface="Arial" charset="0"/>
                <a:cs typeface="Arial" charset="0"/>
              </a:rPr>
              <a:t>от 10 августа 2017 г 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осмотр психиатра осуществляется в 2г, 6 лет,14 лет, 15 лет, 16 лет, 17 лет. От скрининга до верификации диагноза временной промежуток должен быть минимально коротким.</a:t>
            </a:r>
          </a:p>
          <a:p>
            <a:pPr marL="179388" indent="360363" algn="just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С 2017 года, в соответствии с Письмом МЗ РФ от 09.02.2017 №15-3/10/2-869, проводится массовый скрининг детей в возрасте 18-48 месяцев жизни на выявление нарушений психического (психологического) развития, в том числе риска возникновения расстройств </a:t>
            </a:r>
            <a:r>
              <a:rPr lang="ru-RU" altLang="ru-RU" sz="2600" dirty="0" err="1" smtClean="0"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 спектра во всех государственных медицинских организациях Ярославской области с использованием анкеты, разработанной в отделе детской психиатрии ФГБУ «Научный центр психического здоровья детей»  РАМН.</a:t>
            </a:r>
          </a:p>
          <a:p>
            <a:pPr marL="179388" marR="0" lvl="1" indent="360363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  <a:tabLst/>
              <a:defRPr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marR="0" lvl="1" indent="266700" algn="l" defTabSz="914400" rtl="0" eaLnBrk="1" fontAlgn="auto" latinLnBrk="0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ru-RU" altLang="ru-RU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88639"/>
            <a:ext cx="9144000" cy="5760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Профилактика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124744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360363" algn="just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Оказание своевременной квалифицированной поддержки, с использованием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мультидисциплинарного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подхода, межведомственного взаимодействия являются основополагающими для  благоприятного исхода,  вторичной профилактики.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Профилактика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8244408" cy="1676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2600" b="1" dirty="0" smtClean="0">
                <a:latin typeface="Times New Roman" pitchFamily="18" charset="0"/>
                <a:cs typeface="Times New Roman" pitchFamily="18" charset="0"/>
              </a:rPr>
              <a:t>Анкета для родителей по выявлению нарушений психического (психологического) развития, риска возникновения РАС у детей раннего возраста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43608" y="1844824"/>
            <a:ext cx="7643192" cy="2880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49263" marR="0" lvl="0" indent="-274638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Анкета предназначена для использования в рамках общей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педиатрической службы</a:t>
            </a:r>
          </a:p>
          <a:p>
            <a:pPr marL="179388" marR="0" lvl="0" indent="269875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врачами-педиатрами,</a:t>
            </a:r>
          </a:p>
          <a:p>
            <a:pPr marL="179388" marR="0" lvl="0" indent="269875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неврологами,</a:t>
            </a:r>
          </a:p>
          <a:p>
            <a:pPr marL="179388" marR="0" lvl="0" indent="269875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клиническими (медицинскими) психологами,</a:t>
            </a:r>
          </a:p>
          <a:p>
            <a:pPr marL="179388" marR="0" lvl="0" indent="269875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средним медицинским персоналом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marR="0" lvl="0" indent="269875" algn="just" fontAlgn="auto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 осмотре детей с 18 до 24 месяцев жизни.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2776" y="5517232"/>
            <a:ext cx="7931224" cy="784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500" i="1" u="sng" dirty="0">
                <a:latin typeface="+mn-lt"/>
              </a:rPr>
              <a:t>Источник: </a:t>
            </a:r>
            <a:r>
              <a:rPr lang="ru-RU" sz="1500" i="1" dirty="0">
                <a:latin typeface="+mn-lt"/>
              </a:rPr>
              <a:t>Иванов М.В., </a:t>
            </a:r>
            <a:r>
              <a:rPr lang="ru-RU" sz="1500" i="1" dirty="0" err="1">
                <a:latin typeface="+mn-lt"/>
              </a:rPr>
              <a:t>Симашкова</a:t>
            </a:r>
            <a:r>
              <a:rPr lang="ru-RU" sz="1500" i="1" dirty="0">
                <a:latin typeface="+mn-lt"/>
              </a:rPr>
              <a:t> Н.В., Козловская Г.В., </a:t>
            </a:r>
            <a:r>
              <a:rPr lang="ru-RU" sz="1500" i="1" dirty="0" err="1">
                <a:latin typeface="+mn-lt"/>
              </a:rPr>
              <a:t>Тяпкова</a:t>
            </a:r>
            <a:r>
              <a:rPr lang="ru-RU" sz="1500" i="1" dirty="0">
                <a:latin typeface="+mn-lt"/>
              </a:rPr>
              <a:t> Н.А. </a:t>
            </a:r>
            <a:r>
              <a:rPr lang="ru-RU" sz="1500" dirty="0">
                <a:latin typeface="+mn-lt"/>
              </a:rPr>
              <a:t>Клинико-психологические подходы к профилактике психических расстройств раннего детского возраста // </a:t>
            </a:r>
            <a:r>
              <a:rPr lang="ru-RU" sz="1500" i="1" dirty="0">
                <a:latin typeface="+mn-lt"/>
              </a:rPr>
              <a:t>Психиатрия</a:t>
            </a:r>
            <a:r>
              <a:rPr lang="ru-RU" sz="1500" dirty="0">
                <a:latin typeface="+mn-lt"/>
              </a:rPr>
              <a:t>. – 2015. – № 3 (67). – С. 22-27.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5"/>
          <p:cNvGraphicFramePr>
            <a:graphicFrameLocks/>
          </p:cNvGraphicFramePr>
          <p:nvPr/>
        </p:nvGraphicFramePr>
        <p:xfrm>
          <a:off x="276225" y="-315416"/>
          <a:ext cx="8410575" cy="6878638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604448" cy="15541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35 вопросов анкеты,</a:t>
            </a:r>
            <a:b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затрагивают  основные  стороны</a:t>
            </a:r>
            <a:b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психического развития ребенка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4638"/>
            <a:ext cx="8244408" cy="77809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Процедура заполнения анкеты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600" y="1196752"/>
            <a:ext cx="7992888" cy="48965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79388" indent="269875" algn="just">
              <a:lnSpc>
                <a:spcPct val="90000"/>
              </a:lnSpc>
              <a:spcBef>
                <a:spcPts val="400"/>
              </a:spcBef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Осмотр ребенка с 18 до 24 месяцев в учреждениях 	общей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педиатрической сети.</a:t>
            </a:r>
          </a:p>
          <a:p>
            <a:pPr marL="179388" indent="269875" algn="just">
              <a:lnSpc>
                <a:spcPct val="90000"/>
              </a:lnSpc>
              <a:spcBef>
                <a:spcPts val="400"/>
              </a:spcBef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Время заполнения – 10-15 мин.</a:t>
            </a:r>
          </a:p>
          <a:p>
            <a:pPr marL="179388" indent="269875" algn="just">
              <a:lnSpc>
                <a:spcPct val="90000"/>
              </a:lnSpc>
              <a:spcBef>
                <a:spcPts val="400"/>
              </a:spcBef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Результаты подсчитывает специалист (совпадения 	ответов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 ключом методики).</a:t>
            </a:r>
          </a:p>
          <a:p>
            <a:pPr marL="454025" indent="-279400" algn="just">
              <a:lnSpc>
                <a:spcPct val="90000"/>
              </a:lnSpc>
              <a:spcBef>
                <a:spcPts val="400"/>
              </a:spcBef>
              <a:buClr>
                <a:schemeClr val="tx1">
                  <a:lumMod val="75000"/>
                </a:schemeClr>
              </a:buClr>
              <a:buSzPct val="68000"/>
              <a:buFont typeface="Wingdings" pitchFamily="2" charset="2"/>
              <a:buChar char="§"/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Проведение скрининга риска по РАС в раннем возрасте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первый шаг к началу разработки первичной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психопрофилактической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помощи детям категории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предболезни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68000"/>
              <a:buFont typeface="Wingdings 3"/>
              <a:buChar char=""/>
              <a:tabLst/>
              <a:defRPr/>
            </a:pPr>
            <a:endParaRPr kumimoji="0" lang="ru-RU" altLang="ru-RU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124744"/>
          <a:ext cx="91440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 rot="15034829">
            <a:off x="2561863" y="4931232"/>
            <a:ext cx="746704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99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 rot="2175013">
            <a:off x="3180004" y="2427993"/>
            <a:ext cx="904985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FFCC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 rot="19222997">
            <a:off x="5790683" y="5295701"/>
            <a:ext cx="704417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FF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 rot="19324182">
            <a:off x="3059832" y="3861048"/>
            <a:ext cx="865456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99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 rot="18574385">
            <a:off x="5615165" y="2206892"/>
            <a:ext cx="781954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FFCC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 rot="17956710">
            <a:off x="6732714" y="3705079"/>
            <a:ext cx="781954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FF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Двойная стрелка влево/вправо 12"/>
          <p:cNvSpPr/>
          <p:nvPr/>
        </p:nvSpPr>
        <p:spPr>
          <a:xfrm rot="3541585">
            <a:off x="7478206" y="5389418"/>
            <a:ext cx="704417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FF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>
          <a:xfrm rot="13255570">
            <a:off x="5783021" y="3978117"/>
            <a:ext cx="748586" cy="459136"/>
          </a:xfrm>
          <a:prstGeom prst="leftRightArrow">
            <a:avLst>
              <a:gd name="adj1" fmla="val 50000"/>
              <a:gd name="adj2" fmla="val 59398"/>
            </a:avLst>
          </a:prstGeom>
          <a:solidFill>
            <a:srgbClr val="FF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9592" y="-84876"/>
            <a:ext cx="8244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ru-RU" sz="3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Схема межведомственных  взаимоотношения детской психиатрической </a:t>
            </a:r>
          </a:p>
          <a:p>
            <a:pPr algn="ctr">
              <a:spcBef>
                <a:spcPct val="0"/>
              </a:spcBef>
              <a:defRPr/>
            </a:pPr>
            <a:r>
              <a:rPr lang="ru-RU" altLang="ru-RU" sz="30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службы в Ярославской области.</a:t>
            </a:r>
            <a:endParaRPr lang="ru-RU" altLang="ru-RU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244408" cy="77809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Тестовые методики диагностики РАС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43000"/>
            <a:ext cx="7871792" cy="5334000"/>
          </a:xfrm>
        </p:spPr>
        <p:txBody>
          <a:bodyPr>
            <a:normAutofit/>
          </a:bodyPr>
          <a:lstStyle/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Тест ранней диагностики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аутистических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черт 	развития (9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вопросов) – для детей от 0 до 16 	месяцев;</a:t>
            </a:r>
          </a:p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M-CHAT тест для проведения обследования детей от 	16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до 30 месяцев;</a:t>
            </a:r>
          </a:p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Рейтинговая шкала аутизма у детей C.A.R.S. - для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определения аутизма у детей от 2 до 6 лет; </a:t>
            </a:r>
          </a:p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269875" algn="just">
              <a:lnSpc>
                <a:spcPct val="90000"/>
              </a:lnSpc>
              <a:buFont typeface="Wingdings" pitchFamily="2" charset="2"/>
              <a:buChar char="§"/>
              <a:tabLst>
                <a:tab pos="449263" algn="l"/>
              </a:tabLst>
              <a:defRPr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Тест ASSQ для диагностирования детей от 6 до 16 	лет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5256584" cy="2160240"/>
          </a:xfrm>
        </p:spPr>
        <p:txBody>
          <a:bodyPr vert="horz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b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2987824" y="5345832"/>
            <a:ext cx="5968752" cy="15395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Диспансерн</a:t>
            </a:r>
            <a:r>
              <a:rPr lang="ru-RU" sz="2700" i="1" dirty="0" err="1" smtClean="0"/>
              <a:t>ое</a:t>
            </a:r>
            <a:r>
              <a:rPr lang="ru-RU" sz="2700" i="1" dirty="0" smtClean="0"/>
              <a:t> </a:t>
            </a:r>
            <a:r>
              <a:rPr kumimoji="0" lang="en-US" sz="27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отделение 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детей ЯОКПБ</a:t>
            </a:r>
            <a:r>
              <a:rPr kumimoji="0" lang="ru-RU" sz="27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ru-RU" sz="2700" i="1" baseline="0" dirty="0" smtClean="0"/>
              <a:t>Ул. Зои Космодемьянской,</a:t>
            </a:r>
            <a:r>
              <a:rPr lang="ru-RU" sz="2700" i="1" dirty="0" smtClean="0"/>
              <a:t> дом 9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ru-RU" sz="2700" i="1" dirty="0" smtClean="0"/>
              <a:t>Тел.: 8-4852-738523</a:t>
            </a:r>
            <a:endParaRPr kumimoji="0" lang="ru-RU" sz="27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Актуальность проблемы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marL="179388" indent="0" algn="just">
              <a:lnSpc>
                <a:spcPct val="95000"/>
              </a:lnSpc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 изучения расстройств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аутистического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спектра,  специалистами разных направлений, определяется  высокой распространенностью в детской популяции [62:10 000 детского населения (ВОЗ, 2014)], трудностями диагностики, дифференциации, социализации, недостаточной изученностью патогенеза.</a:t>
            </a:r>
          </a:p>
          <a:p>
            <a:pPr marL="179388" indent="0" algn="just">
              <a:lnSpc>
                <a:spcPct val="95000"/>
              </a:lnSpc>
              <a:buNone/>
              <a:defRPr/>
            </a:pPr>
            <a:endParaRPr lang="ru-RU" alt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7"/>
          <p:cNvGraphicFramePr>
            <a:graphicFrameLocks/>
          </p:cNvGraphicFramePr>
          <p:nvPr/>
        </p:nvGraphicFramePr>
        <p:xfrm>
          <a:off x="251520" y="332656"/>
          <a:ext cx="9721080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2771800" y="1196752"/>
          <a:ext cx="61808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31680" y="4005064"/>
            <a:ext cx="2032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sz="40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5013176"/>
            <a:ext cx="22178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44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3995936" y="908720"/>
          <a:ext cx="5316760" cy="3415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821043" y="3140968"/>
            <a:ext cx="1847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36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8064896" cy="92211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altLang="ru-RU" sz="3200" b="1" dirty="0" err="1" smtClean="0">
                <a:latin typeface="Times New Roman" pitchFamily="18" charset="0"/>
                <a:cs typeface="Times New Roman" pitchFamily="18" charset="0"/>
              </a:rPr>
              <a:t>аутистических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расстройств (МКБ-10,1994)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19200" y="1479376"/>
            <a:ext cx="7696200" cy="5334000"/>
          </a:xfrm>
        </p:spPr>
        <p:txBody>
          <a:bodyPr vert="horz">
            <a:normAutofit lnSpcReduction="10000"/>
          </a:bodyPr>
          <a:lstStyle/>
          <a:p>
            <a:pPr marL="179388" indent="0">
              <a:lnSpc>
                <a:spcPct val="95000"/>
              </a:lnSpc>
              <a:buNone/>
              <a:defRPr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 Общие расстройства психического  развития включают:</a:t>
            </a: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4288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84.0 Детский аутизм</a:t>
            </a: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Инфантильный психоз </a:t>
            </a: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Синдром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Каннера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84.1 </a:t>
            </a:r>
            <a:r>
              <a:rPr lang="ru-RU" alt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Атипичный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аутизм</a:t>
            </a: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Атипичный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психоз      </a:t>
            </a: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Умственная отсталость с чертами   аутизма</a:t>
            </a:r>
            <a:endParaRPr lang="en-US" alt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84.2 Синдром </a:t>
            </a:r>
            <a:r>
              <a:rPr lang="ru-RU" alt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Ретта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84.5 Синдром </a:t>
            </a:r>
            <a:r>
              <a:rPr lang="ru-RU" alt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Аспергера</a:t>
            </a:r>
            <a:endParaRPr lang="ru-RU" alt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84.3 Другие </a:t>
            </a:r>
            <a:r>
              <a:rPr lang="ru-RU" alt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дезинтегративные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    </a:t>
            </a:r>
          </a:p>
          <a:p>
            <a:pPr marL="4763" indent="-4763" algn="just">
              <a:lnSpc>
                <a:spcPct val="95000"/>
              </a:lnSpc>
              <a:buNone/>
              <a:tabLst>
                <a:tab pos="989013" algn="l"/>
                <a:tab pos="1619250" algn="l"/>
              </a:tabLst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(синдром Геллера)</a:t>
            </a:r>
          </a:p>
          <a:p>
            <a:pPr algn="just">
              <a:lnSpc>
                <a:spcPct val="95000"/>
              </a:lnSpc>
              <a:buNone/>
              <a:defRPr/>
            </a:pPr>
            <a:endParaRPr lang="ru-RU" alt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Основные патогенетические гипотезы 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99792" y="5256584"/>
            <a:ext cx="4968552" cy="764704"/>
          </a:xfrm>
          <a:prstGeom prst="round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 smtClean="0">
                <a:solidFill>
                  <a:sysClr val="windowText" lastClr="000000"/>
                </a:solidFill>
              </a:rPr>
              <a:t>Расстройства </a:t>
            </a:r>
            <a:r>
              <a:rPr lang="ru-RU" sz="2400" b="1" dirty="0" err="1" smtClean="0">
                <a:solidFill>
                  <a:sysClr val="windowText" lastClr="000000"/>
                </a:solidFill>
              </a:rPr>
              <a:t>аутистического</a:t>
            </a:r>
            <a:endParaRPr lang="ru-RU" sz="2400" b="1" dirty="0" smtClean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ysClr val="windowText" lastClr="000000"/>
                </a:solidFill>
              </a:rPr>
              <a:t> спектра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 rot="464122" flipH="1">
            <a:off x="5383437" y="2029927"/>
            <a:ext cx="144016" cy="3288154"/>
          </a:xfrm>
          <a:prstGeom prst="downArrow">
            <a:avLst>
              <a:gd name="adj1" fmla="val 28835"/>
              <a:gd name="adj2" fmla="val 2193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2443824" flipH="1">
            <a:off x="7825404" y="4346195"/>
            <a:ext cx="144016" cy="1197008"/>
          </a:xfrm>
          <a:prstGeom prst="downArrow">
            <a:avLst>
              <a:gd name="adj1" fmla="val 28835"/>
              <a:gd name="adj2" fmla="val 2193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9156176">
            <a:off x="2398716" y="4346195"/>
            <a:ext cx="144016" cy="1197008"/>
          </a:xfrm>
          <a:prstGeom prst="downArrow">
            <a:avLst>
              <a:gd name="adj1" fmla="val 28835"/>
              <a:gd name="adj2" fmla="val 2193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55568" y="1268760"/>
            <a:ext cx="3276872" cy="864096"/>
          </a:xfrm>
          <a:prstGeom prst="round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1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Arial" charset="0"/>
              </a:rPr>
              <a:t>Нарушение врожденного</a:t>
            </a:r>
          </a:p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Arial" charset="0"/>
              </a:rPr>
              <a:t> и приобретенного иммунитета</a:t>
            </a:r>
            <a:endParaRPr lang="ru-RU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24128" y="2780928"/>
            <a:ext cx="3276872" cy="1800200"/>
          </a:xfrm>
          <a:prstGeom prst="round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orthographicFront"/>
            <a:lightRig rig="threePt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Нарушение формирования</a:t>
            </a:r>
          </a:p>
          <a:p>
            <a:pPr algn="ctr">
              <a:lnSpc>
                <a:spcPct val="85000"/>
              </a:lnSpc>
              <a:defRPr/>
            </a:pPr>
            <a:r>
              <a:rPr lang="ru-RU" b="1" dirty="0" err="1" smtClean="0">
                <a:solidFill>
                  <a:sysClr val="windowText" lastClr="000000"/>
                </a:solidFill>
              </a:rPr>
              <a:t>нейротрансмиттерных</a:t>
            </a:r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</a:p>
          <a:p>
            <a:pPr algn="ctr">
              <a:lnSpc>
                <a:spcPct val="85000"/>
              </a:lnSpc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систем (преимущественно </a:t>
            </a:r>
          </a:p>
          <a:p>
            <a:pPr algn="ctr">
              <a:lnSpc>
                <a:spcPct val="85000"/>
              </a:lnSpc>
              <a:defRPr/>
            </a:pPr>
            <a:r>
              <a:rPr lang="ru-RU" b="1" dirty="0" err="1" smtClean="0">
                <a:solidFill>
                  <a:sysClr val="windowText" lastClr="000000"/>
                </a:solidFill>
              </a:rPr>
              <a:t>глутамат</a:t>
            </a:r>
            <a:r>
              <a:rPr lang="ru-RU" b="1" dirty="0" err="1" smtClean="0">
                <a:solidFill>
                  <a:sysClr val="windowText" lastClr="000000"/>
                </a:solidFill>
                <a:latin typeface="Arial" charset="0"/>
              </a:rPr>
              <a:t>е</a:t>
            </a:r>
            <a:r>
              <a:rPr lang="ru-RU" b="1" dirty="0" err="1" smtClean="0">
                <a:solidFill>
                  <a:sysClr val="windowText" lastClr="000000"/>
                </a:solidFill>
              </a:rPr>
              <a:t>ргической</a:t>
            </a:r>
            <a:r>
              <a:rPr lang="ru-RU" b="1" dirty="0" smtClean="0">
                <a:solidFill>
                  <a:sysClr val="windowText" lastClr="000000"/>
                </a:solidFill>
              </a:rPr>
              <a:t>) 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95128" y="2780928"/>
            <a:ext cx="3276872" cy="1800200"/>
          </a:xfrm>
          <a:prstGeom prst="round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err="1" smtClean="0">
                <a:solidFill>
                  <a:sysClr val="windowText" lastClr="000000"/>
                </a:solidFill>
              </a:rPr>
              <a:t>Нейродизонтогенез</a:t>
            </a:r>
            <a:r>
              <a:rPr lang="ru-RU" b="1" dirty="0" smtClean="0">
                <a:solidFill>
                  <a:sysClr val="windowText" lastClr="000000"/>
                </a:solidFill>
              </a:rPr>
              <a:t> </a:t>
            </a:r>
          </a:p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на ранних этапах </a:t>
            </a:r>
          </a:p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развития ЦНС </a:t>
            </a:r>
          </a:p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Нарушение </a:t>
            </a:r>
          </a:p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корково-подкорковых</a:t>
            </a:r>
          </a:p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 взаимодействий</a:t>
            </a:r>
            <a:r>
              <a:rPr lang="ru-RU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 rot="21135878">
            <a:off x="4792634" y="2029927"/>
            <a:ext cx="144016" cy="3288154"/>
          </a:xfrm>
          <a:prstGeom prst="downArrow">
            <a:avLst>
              <a:gd name="adj1" fmla="val 28835"/>
              <a:gd name="adj2" fmla="val 2193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9184" y="1268760"/>
            <a:ext cx="3276872" cy="864096"/>
          </a:xfrm>
          <a:prstGeom prst="round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ysClr val="windowText" lastClr="000000"/>
                </a:solidFill>
              </a:rPr>
              <a:t>Генетическая</a:t>
            </a:r>
            <a:endParaRPr lang="ru-RU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467544" y="836712"/>
            <a:ext cx="8964612" cy="5202138"/>
            <a:chOff x="1859" y="6733"/>
            <a:chExt cx="9423" cy="5586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1859" y="6733"/>
              <a:ext cx="9423" cy="5586"/>
            </a:xfrm>
            <a:prstGeom prst="rect">
              <a:avLst/>
            </a:prstGeom>
            <a:noFill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0" y="7848"/>
              <a:ext cx="8250" cy="288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753" y="7772"/>
              <a:ext cx="2896" cy="295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460" y="7273"/>
              <a:ext cx="2078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 dirty="0">
                  <a:solidFill>
                    <a:schemeClr val="tx1"/>
                  </a:solidFill>
                  <a:latin typeface="Arial" charset="0"/>
                </a:rPr>
                <a:t>Детский аутизм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569" y="7921"/>
              <a:ext cx="2078" cy="274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5792" y="8589"/>
              <a:ext cx="1633" cy="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 dirty="0">
                  <a:latin typeface="Arial" charset="0"/>
                </a:rPr>
                <a:t>Инфантильный психоз</a:t>
              </a: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7647" y="8305"/>
              <a:ext cx="2851" cy="2047"/>
            </a:xfrm>
            <a:prstGeom prst="ellipse">
              <a:avLst/>
            </a:prstGeom>
            <a:solidFill>
              <a:srgbClr val="6666FF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7966" y="7428"/>
              <a:ext cx="2597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 dirty="0" err="1">
                  <a:solidFill>
                    <a:schemeClr val="tx1"/>
                  </a:solidFill>
                  <a:latin typeface="Arial" charset="0"/>
                </a:rPr>
                <a:t>Атипичный</a:t>
              </a:r>
              <a:r>
                <a:rPr lang="ru-RU" sz="1600" b="1" dirty="0">
                  <a:solidFill>
                    <a:schemeClr val="tx1"/>
                  </a:solidFill>
                  <a:latin typeface="Arial" charset="0"/>
                </a:rPr>
                <a:t> аутизм</a:t>
              </a: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7735" y="8557"/>
              <a:ext cx="901" cy="14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 algn="r">
                <a:defRPr/>
              </a:pPr>
              <a:endPara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8642" y="8346"/>
              <a:ext cx="489" cy="2021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9131" y="8462"/>
              <a:ext cx="1337" cy="167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7763" y="8429"/>
              <a:ext cx="854" cy="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sz="1000" b="1" dirty="0">
                <a:latin typeface="Arial" charset="0"/>
              </a:endParaRPr>
            </a:p>
            <a:p>
              <a:pPr algn="ctr"/>
              <a:endParaRPr lang="ru-RU" sz="1000" b="1" dirty="0">
                <a:latin typeface="Arial" charset="0"/>
              </a:endParaRPr>
            </a:p>
            <a:p>
              <a:pPr algn="ctr"/>
              <a:endParaRPr lang="ru-RU" sz="1000" b="1" dirty="0">
                <a:latin typeface="Arial" charset="0"/>
              </a:endParaRPr>
            </a:p>
            <a:p>
              <a:pPr algn="ctr"/>
              <a:r>
                <a:rPr lang="ru-RU" sz="1000" b="1" dirty="0">
                  <a:latin typeface="Arial" charset="0"/>
                </a:rPr>
                <a:t>  УМО с чертами</a:t>
              </a:r>
            </a:p>
            <a:p>
              <a:pPr algn="ctr"/>
              <a:r>
                <a:rPr lang="ru-RU" sz="1000" b="1" dirty="0">
                  <a:latin typeface="Arial" charset="0"/>
                </a:rPr>
                <a:t>аутизма</a:t>
              </a:r>
              <a:endParaRPr lang="ru-RU" b="1" dirty="0"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595" y="8144"/>
              <a:ext cx="592" cy="2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sz="1000" b="1" dirty="0">
                <a:latin typeface="Arial" charset="0"/>
              </a:endParaRPr>
            </a:p>
            <a:p>
              <a:pPr algn="ctr"/>
              <a:endParaRPr lang="ru-RU" sz="1000" b="1" dirty="0">
                <a:latin typeface="Arial" charset="0"/>
              </a:endParaRPr>
            </a:p>
            <a:p>
              <a:pPr algn="ctr"/>
              <a:endParaRPr lang="ru-RU" sz="1000" b="1" dirty="0">
                <a:latin typeface="Arial" charset="0"/>
              </a:endParaRPr>
            </a:p>
            <a:p>
              <a:pPr algn="ctr"/>
              <a:r>
                <a:rPr lang="ru-RU" sz="1000" b="1" dirty="0">
                  <a:latin typeface="Arial" charset="0"/>
                </a:rPr>
                <a:t>АДП </a:t>
              </a:r>
              <a:r>
                <a:rPr lang="ru-RU" sz="900" b="1" dirty="0" err="1">
                  <a:latin typeface="Arial" charset="0"/>
                </a:rPr>
                <a:t>синдромаль</a:t>
              </a:r>
              <a:endParaRPr lang="ru-RU" sz="900" b="1" dirty="0">
                <a:latin typeface="Arial" charset="0"/>
              </a:endParaRPr>
            </a:p>
            <a:p>
              <a:pPr algn="ctr"/>
              <a:r>
                <a:rPr lang="ru-RU" sz="900" b="1" dirty="0" err="1">
                  <a:latin typeface="Arial" charset="0"/>
                </a:rPr>
                <a:t>ный</a:t>
              </a:r>
              <a:r>
                <a:rPr lang="ru-RU" sz="900" b="1" dirty="0">
                  <a:latin typeface="Arial" charset="0"/>
                </a:rPr>
                <a:t> </a:t>
              </a:r>
            </a:p>
            <a:p>
              <a:pPr algn="ctr"/>
              <a:r>
                <a:rPr lang="ru-RU" sz="900" b="1" dirty="0">
                  <a:latin typeface="Arial" charset="0"/>
                </a:rPr>
                <a:t>при УМО</a:t>
              </a:r>
              <a:endParaRPr lang="ru-RU" sz="1000" b="1" dirty="0">
                <a:latin typeface="Arial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9239" y="8589"/>
              <a:ext cx="1173" cy="1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 algn="ctr"/>
              <a:endParaRPr lang="ru-RU" sz="1400" b="1" dirty="0">
                <a:latin typeface="Arial" charset="0"/>
              </a:endParaRPr>
            </a:p>
            <a:p>
              <a:pPr algn="ctr"/>
              <a:r>
                <a:rPr lang="ru-RU" sz="1200" b="1" dirty="0">
                  <a:latin typeface="Arial" charset="0"/>
                </a:rPr>
                <a:t>АДП</a:t>
              </a:r>
            </a:p>
            <a:p>
              <a:pPr algn="ctr"/>
              <a:r>
                <a:rPr lang="ru-RU" sz="1200" b="1" dirty="0">
                  <a:latin typeface="Arial" charset="0"/>
                </a:rPr>
                <a:t>эндогенный </a:t>
              </a:r>
              <a:r>
                <a:rPr lang="ru-RU" sz="1000" b="1" dirty="0">
                  <a:latin typeface="Arial" charset="0"/>
                </a:rPr>
                <a:t>(детская </a:t>
              </a:r>
              <a:r>
                <a:rPr lang="ru-RU" sz="1000" b="1" dirty="0" smtClean="0">
                  <a:latin typeface="Arial" charset="0"/>
                </a:rPr>
                <a:t>шизофрения)</a:t>
              </a:r>
              <a:endParaRPr lang="ru-RU" sz="1000" b="1" dirty="0">
                <a:latin typeface="Arial" charset="0"/>
              </a:endParaRPr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2540" y="8434"/>
              <a:ext cx="2213" cy="169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599" y="7431"/>
              <a:ext cx="2742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 dirty="0" err="1">
                  <a:solidFill>
                    <a:schemeClr val="tx1"/>
                  </a:solidFill>
                  <a:latin typeface="Arial" charset="0"/>
                </a:rPr>
                <a:t>Эволютивный</a:t>
              </a:r>
              <a:r>
                <a:rPr lang="ru-RU" sz="1600" b="1" dirty="0">
                  <a:solidFill>
                    <a:schemeClr val="tx1"/>
                  </a:solidFill>
                  <a:latin typeface="Arial" charset="0"/>
                </a:rPr>
                <a:t> аутизм</a:t>
              </a: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540" y="8554"/>
              <a:ext cx="2213" cy="1426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2751" y="8975"/>
              <a:ext cx="1557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ru-RU" sz="1400" b="1" dirty="0" err="1">
                  <a:latin typeface="Arial" charset="0"/>
                </a:rPr>
                <a:t>С-м</a:t>
              </a:r>
              <a:r>
                <a:rPr lang="ru-RU" sz="1400" b="1" dirty="0">
                  <a:latin typeface="Arial" charset="0"/>
                </a:rPr>
                <a:t> </a:t>
              </a:r>
              <a:r>
                <a:rPr lang="ru-RU" sz="1400" b="1" dirty="0" err="1">
                  <a:latin typeface="Arial" charset="0"/>
                </a:rPr>
                <a:t>Аспергера</a:t>
              </a:r>
              <a:endParaRPr lang="ru-RU" sz="1400" b="1" dirty="0">
                <a:latin typeface="Arial" charset="0"/>
              </a:endParaRPr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4827" y="8217"/>
              <a:ext cx="743" cy="2005"/>
            </a:xfrm>
            <a:prstGeom prst="ellipse">
              <a:avLst/>
            </a:prstGeom>
            <a:solidFill>
              <a:srgbClr val="FF0000">
                <a:alpha val="39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902" y="8821"/>
              <a:ext cx="59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200" b="1" dirty="0" err="1">
                  <a:latin typeface="Arial" charset="0"/>
                </a:rPr>
                <a:t>С-м</a:t>
              </a:r>
              <a:r>
                <a:rPr lang="ru-RU" sz="1200" b="1" dirty="0"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ru-RU" sz="1200" b="1" dirty="0">
                  <a:latin typeface="Arial" charset="0"/>
                </a:rPr>
                <a:t>Кан    </a:t>
              </a:r>
              <a:r>
                <a:rPr lang="ru-RU" sz="1200" b="1" dirty="0" err="1">
                  <a:latin typeface="Arial" charset="0"/>
                </a:rPr>
                <a:t>нера</a:t>
              </a:r>
              <a:endParaRPr lang="ru-RU" sz="1200" b="1" dirty="0">
                <a:latin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2389" y="9254"/>
              <a:ext cx="8590" cy="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3341" y="6790"/>
              <a:ext cx="6840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solidFill>
                  <a:srgbClr val="CC6600"/>
                </a:solidFill>
                <a:latin typeface="Arial" charset="0"/>
              </a:endParaRPr>
            </a:p>
          </p:txBody>
        </p:sp>
      </p:grp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599434" y="333375"/>
            <a:ext cx="32210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ysClr val="windowText" lastClr="000000"/>
                </a:solidFill>
              </a:rPr>
              <a:t>ФГБУ </a:t>
            </a:r>
            <a:r>
              <a:rPr lang="ru-RU" b="1" dirty="0">
                <a:solidFill>
                  <a:sysClr val="windowText" lastClr="000000"/>
                </a:solidFill>
                <a:latin typeface="Arial" charset="0"/>
              </a:rPr>
              <a:t>«</a:t>
            </a:r>
            <a:r>
              <a:rPr lang="ru-RU" b="1" dirty="0">
                <a:solidFill>
                  <a:sysClr val="windowText" lastClr="000000"/>
                </a:solidFill>
              </a:rPr>
              <a:t>НЦПЗ</a:t>
            </a:r>
            <a:r>
              <a:rPr lang="ru-RU" b="1" dirty="0">
                <a:solidFill>
                  <a:sysClr val="windowText" lastClr="000000"/>
                </a:solidFill>
                <a:latin typeface="Arial" charset="0"/>
              </a:rPr>
              <a:t>»</a:t>
            </a:r>
            <a:r>
              <a:rPr lang="ru-RU" b="1" dirty="0">
                <a:solidFill>
                  <a:sysClr val="windowText" lastClr="000000"/>
                </a:solidFill>
              </a:rPr>
              <a:t> РАМН,</a:t>
            </a:r>
            <a:r>
              <a:rPr lang="en-US" b="1" dirty="0">
                <a:solidFill>
                  <a:sysClr val="windowText" lastClr="000000"/>
                </a:solidFill>
              </a:rPr>
              <a:t> 201</a:t>
            </a:r>
            <a:r>
              <a:rPr lang="ru-RU" b="1" dirty="0">
                <a:solidFill>
                  <a:sysClr val="windowText" lastClr="000000"/>
                </a:solidFill>
                <a:latin typeface="Arial" charset="0"/>
              </a:rPr>
              <a:t>1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1876196" y="5589240"/>
            <a:ext cx="6800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ru-RU" sz="2400" b="1" dirty="0"/>
              <a:t>СПЕКТР </a:t>
            </a:r>
            <a:r>
              <a:rPr lang="ru-RU" sz="2400" b="1" dirty="0" smtClean="0"/>
              <a:t>  АУТИСТИЧЕСКИХ   РАССТРОЙСТВ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27584" y="908050"/>
            <a:ext cx="8136904" cy="5949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just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В </a:t>
            </a:r>
            <a:r>
              <a:rPr kumimoji="0" lang="en-US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DSM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-5 (2013) отмечено, что проявления заболевания  сильно различаются в зависимости от тяжести аутизма, уровня развития, хронологического периода. Поэтому используется термин «</a:t>
            </a:r>
            <a:r>
              <a:rPr kumimoji="0" lang="ru-RU" altLang="ru-RU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спектр </a:t>
            </a:r>
            <a:r>
              <a:rPr kumimoji="0" lang="ru-RU" altLang="ru-RU" sz="24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аутистических</a:t>
            </a:r>
            <a:r>
              <a:rPr kumimoji="0" lang="ru-RU" altLang="ru-RU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расстройств»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. 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t>    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Подчеркнуто, что расстройства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аутистического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спектра – 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[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299.00 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F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84.00)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]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охватывают выделенные ранее в   </a:t>
            </a:r>
            <a:r>
              <a:rPr kumimoji="0" lang="en-US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DSM-IV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и других  классификациях: ранний детский аутизм, детский аутизм, аутизм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Каннера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высокофункциональный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аутизм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атипичный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аутизм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 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дезинтегративное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расстройство,  синдром </a:t>
            </a:r>
            <a:r>
              <a:rPr kumimoji="0" lang="ru-RU" alt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Аспергера</a:t>
            </a: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endParaRPr kumimoji="0" lang="ru-RU" altLang="ru-RU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en-US" altLang="ru-RU" sz="3200" b="1" dirty="0" smtClean="0">
                <a:latin typeface="Times New Roman" pitchFamily="18" charset="0"/>
                <a:cs typeface="Times New Roman" pitchFamily="18" charset="0"/>
              </a:rPr>
              <a:t>DSM-V</a:t>
            </a:r>
            <a:endParaRPr lang="ru-RU" alt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8028384" cy="8175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Дифференциальный диагноз РАС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3275484" y="1916113"/>
            <a:ext cx="3744913" cy="3600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ru-RU" sz="160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75856" y="1052736"/>
            <a:ext cx="3646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Аутистические расстройства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634259" y="3068638"/>
            <a:ext cx="936625" cy="7921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СА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634259" y="3860800"/>
            <a:ext cx="936625" cy="8636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СК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715421" y="3068960"/>
            <a:ext cx="1079500" cy="9366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ДП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5075461" y="3933056"/>
            <a:ext cx="1079500" cy="1008063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АДП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507509" y="2420888"/>
            <a:ext cx="1008062" cy="9366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СР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164288" y="1412776"/>
            <a:ext cx="1728787" cy="165735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Шизофрения</a:t>
            </a: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6803653" y="4941168"/>
            <a:ext cx="1728788" cy="1657350"/>
          </a:xfrm>
          <a:prstGeom prst="ellipse">
            <a:avLst/>
          </a:prstGeom>
          <a:solidFill>
            <a:srgbClr val="993366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Дефекты </a:t>
            </a:r>
          </a:p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органов</a:t>
            </a:r>
          </a:p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чувств</a:t>
            </a: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1332409" y="4581649"/>
            <a:ext cx="1943447" cy="1799679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Депривационный</a:t>
            </a: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</a:p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синдром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8897054">
            <a:off x="6662514" y="2567393"/>
            <a:ext cx="555625" cy="136525"/>
          </a:xfrm>
          <a:prstGeom prst="rightArrow">
            <a:avLst>
              <a:gd name="adj1" fmla="val 50000"/>
              <a:gd name="adj2" fmla="val 10174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 rot="19720896">
            <a:off x="6790553" y="2729125"/>
            <a:ext cx="585787" cy="158750"/>
          </a:xfrm>
          <a:prstGeom prst="rightArrow">
            <a:avLst>
              <a:gd name="adj1" fmla="val 50000"/>
              <a:gd name="adj2" fmla="val 922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 rot="8707609">
            <a:off x="3048972" y="4871728"/>
            <a:ext cx="555625" cy="136525"/>
          </a:xfrm>
          <a:prstGeom prst="rightArrow">
            <a:avLst>
              <a:gd name="adj1" fmla="val 50000"/>
              <a:gd name="adj2" fmla="val 10174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 rot="19427676">
            <a:off x="3049888" y="4650924"/>
            <a:ext cx="544838" cy="142875"/>
          </a:xfrm>
          <a:prstGeom prst="rightArrow">
            <a:avLst>
              <a:gd name="adj1" fmla="val 50000"/>
              <a:gd name="adj2" fmla="val 8388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 rot="13454978">
            <a:off x="6587009" y="4854575"/>
            <a:ext cx="585788" cy="158750"/>
          </a:xfrm>
          <a:prstGeom prst="rightArrow">
            <a:avLst>
              <a:gd name="adj1" fmla="val 50000"/>
              <a:gd name="adj2" fmla="val 922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 rot="2457408">
            <a:off x="6432734" y="5111037"/>
            <a:ext cx="584991" cy="144462"/>
          </a:xfrm>
          <a:prstGeom prst="rightArrow">
            <a:avLst>
              <a:gd name="adj1" fmla="val 50000"/>
              <a:gd name="adj2" fmla="val 8736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1403053" y="1412776"/>
            <a:ext cx="1728787" cy="16573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Умственная</a:t>
            </a:r>
          </a:p>
          <a:p>
            <a:pPr algn="ctr"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отсталость</a:t>
            </a:r>
            <a:endParaRPr lang="ru-RU" sz="1600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 rot="12955527">
            <a:off x="2978087" y="2577640"/>
            <a:ext cx="585788" cy="158750"/>
          </a:xfrm>
          <a:prstGeom prst="rightArrow">
            <a:avLst>
              <a:gd name="adj1" fmla="val 50000"/>
              <a:gd name="adj2" fmla="val 922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 rot="1957957">
            <a:off x="2909663" y="2849559"/>
            <a:ext cx="563899" cy="144462"/>
          </a:xfrm>
          <a:prstGeom prst="rightArrow">
            <a:avLst>
              <a:gd name="adj1" fmla="val 50000"/>
              <a:gd name="adj2" fmla="val 8736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ABST_TXT_Colored_Nature">
  <a:themeElements>
    <a:clrScheme name="PPP_SABST_TXT_Colored_Nature 16">
      <a:dk1>
        <a:srgbClr val="000066"/>
      </a:dk1>
      <a:lt1>
        <a:srgbClr val="FFFFFF"/>
      </a:lt1>
      <a:dk2>
        <a:srgbClr val="000066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P_SABST_TXT_Colored_Na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ABST_TXT_Colored_Na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ABST_TXT_Colored_Nature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15">
        <a:dk1>
          <a:srgbClr val="333333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ABST_TXT_Colored_Nature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PPP_SEDUC_TXT_Paper_People</Template>
  <TotalTime>1148</TotalTime>
  <Words>1380</Words>
  <Application>Microsoft Office PowerPoint</Application>
  <PresentationFormat>Экран (4:3)</PresentationFormat>
  <Paragraphs>243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PPP_SABST_TXT_Colored_Nature</vt:lpstr>
      <vt:lpstr>Мультидисциплинарная модель оказания  помощи детям с расстройствами аутистического спектра</vt:lpstr>
      <vt:lpstr>ОПРЕДЕЛЕНИЕ</vt:lpstr>
      <vt:lpstr>Актуальность проблемы</vt:lpstr>
      <vt:lpstr>Слайд 4</vt:lpstr>
      <vt:lpstr>Классификация аутистических расстройств (МКБ-10,1994)</vt:lpstr>
      <vt:lpstr>Основные патогенетические гипотезы </vt:lpstr>
      <vt:lpstr>Слайд 7</vt:lpstr>
      <vt:lpstr>DSM-V</vt:lpstr>
      <vt:lpstr>Дифференциальный диагноз РАС</vt:lpstr>
      <vt:lpstr>Клиническая дифференциация эволютивных (непсихотических) форм РАС</vt:lpstr>
      <vt:lpstr>Клиническая дифференциация  психотических форм РАС  </vt:lpstr>
      <vt:lpstr> Биологические маркеры: тест - системы</vt:lpstr>
      <vt:lpstr> СТАБИЛЬНОСТЬ ДИАГНОЗА</vt:lpstr>
      <vt:lpstr>Маршрут сопровождения больного с РАС</vt:lpstr>
      <vt:lpstr>Слайд 15</vt:lpstr>
      <vt:lpstr> Немедикаментозная коррекция </vt:lpstr>
      <vt:lpstr>Психотерапия</vt:lpstr>
      <vt:lpstr> Психосоциальная терапия</vt:lpstr>
      <vt:lpstr>Образование больных с РАС</vt:lpstr>
      <vt:lpstr>Профилактика</vt:lpstr>
      <vt:lpstr>Профилактика</vt:lpstr>
      <vt:lpstr>Анкета для родителей по выявлению нарушений психического (психологического) развития, риска возникновения РАС у детей раннего возраста</vt:lpstr>
      <vt:lpstr>35 вопросов анкеты, затрагивают  основные  стороны психического развития ребенка</vt:lpstr>
      <vt:lpstr>Процедура заполнения анкеты</vt:lpstr>
      <vt:lpstr>Слайд 25</vt:lpstr>
      <vt:lpstr>Тестовые методики диагностики РАС</vt:lpstr>
      <vt:lpstr>Спасибо  за 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Мультидисциплинарная модель оказания  помощи детям с расстройствами аутистического спектра.</dc:title>
  <dc:creator>Andry</dc:creator>
  <cp:lastModifiedBy>AndryGol</cp:lastModifiedBy>
  <cp:revision>91</cp:revision>
  <dcterms:created xsi:type="dcterms:W3CDTF">2017-03-24T14:47:44Z</dcterms:created>
  <dcterms:modified xsi:type="dcterms:W3CDTF">2018-04-01T17:46:52Z</dcterms:modified>
</cp:coreProperties>
</file>