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259" r:id="rId3"/>
    <p:sldId id="265" r:id="rId4"/>
    <p:sldId id="266" r:id="rId5"/>
    <p:sldId id="267" r:id="rId6"/>
    <p:sldId id="264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2D36"/>
    <a:srgbClr val="B25A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3" d="100"/>
          <a:sy n="83" d="100"/>
        </p:scale>
        <p:origin x="-84" y="-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673B03-B917-4F31-BEAA-C45E68C9860C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511158-8226-4846-9001-8C1F3B40D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580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02.04.2018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8166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02.04.2018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25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02.04.2018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1150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02.04.2018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919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02.04.2018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709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02.04.2018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119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02.04.2018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1227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02.04.2018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0673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02.04.2018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6003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02.04.2018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590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02.04.2018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14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02.04.2018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37028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02.04.2018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105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02.04.2018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9956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02.04.2018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279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02.04.2018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536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02.04.2018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816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02.04.2018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40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02.04.2018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973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02.04.2018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42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02.04.2018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918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02.04.2018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5245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02.04.2018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046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02.04.2018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005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72" y="195401"/>
            <a:ext cx="11540728" cy="143268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24000" y="1733797"/>
            <a:ext cx="9144000" cy="1776166"/>
          </a:xfrm>
        </p:spPr>
        <p:txBody>
          <a:bodyPr>
            <a:normAutofit/>
          </a:bodyPr>
          <a:lstStyle/>
          <a:p>
            <a:r>
              <a:rPr lang="ru-RU" sz="3600" b="1" dirty="0"/>
              <a:t>Неговорящий ребенок в образовательной организации: проблемы, подходы, решения</a:t>
            </a:r>
            <a:endParaRPr lang="ru-RU" sz="36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477431" y="4011560"/>
            <a:ext cx="4291781" cy="1246239"/>
          </a:xfrm>
        </p:spPr>
        <p:txBody>
          <a:bodyPr>
            <a:normAutofit lnSpcReduction="10000"/>
          </a:bodyPr>
          <a:lstStyle/>
          <a:p>
            <a:pPr algn="r"/>
            <a:r>
              <a:rPr lang="ru-RU" altLang="ru-RU" dirty="0" smtClean="0"/>
              <a:t>Отрошко Г.В.</a:t>
            </a:r>
          </a:p>
          <a:p>
            <a:pPr algn="r"/>
            <a:r>
              <a:rPr lang="ru-RU" altLang="ru-RU" dirty="0" smtClean="0"/>
              <a:t>ст. преподаватель</a:t>
            </a:r>
          </a:p>
          <a:p>
            <a:pPr algn="r"/>
            <a:r>
              <a:rPr lang="ru-RU" altLang="ru-RU" dirty="0" smtClean="0"/>
              <a:t>ГАУ ДПО ЯО ИРО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986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Безречевые</a:t>
            </a:r>
            <a:r>
              <a:rPr lang="ru-RU" dirty="0"/>
              <a:t> дети: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с моторной и сенсорной алалией, </a:t>
            </a:r>
          </a:p>
          <a:p>
            <a:pPr lvl="0"/>
            <a:r>
              <a:rPr lang="ru-RU" dirty="0"/>
              <a:t>с  </a:t>
            </a:r>
            <a:r>
              <a:rPr lang="ru-RU" dirty="0" err="1"/>
              <a:t>анартрией</a:t>
            </a:r>
            <a:r>
              <a:rPr lang="ru-RU" dirty="0"/>
              <a:t>,</a:t>
            </a:r>
          </a:p>
          <a:p>
            <a:pPr lvl="0"/>
            <a:r>
              <a:rPr lang="ru-RU" dirty="0"/>
              <a:t>с  расстройствами аутистического спектра, </a:t>
            </a:r>
          </a:p>
          <a:p>
            <a:pPr lvl="0"/>
            <a:r>
              <a:rPr lang="ru-RU" dirty="0"/>
              <a:t>с интеллектуальной недостаточностью, </a:t>
            </a:r>
          </a:p>
          <a:p>
            <a:pPr lvl="0"/>
            <a:r>
              <a:rPr lang="ru-RU" dirty="0"/>
              <a:t>с нарушением слуха, </a:t>
            </a:r>
          </a:p>
          <a:p>
            <a:r>
              <a:rPr lang="ru-RU" dirty="0"/>
              <a:t>с ТМНР.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0984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отсутствие мотивации к общению, </a:t>
            </a:r>
          </a:p>
          <a:p>
            <a:pPr lvl="0"/>
            <a:r>
              <a:rPr lang="ru-RU" dirty="0"/>
              <a:t>неумение ориентироваться в ситуации, </a:t>
            </a:r>
          </a:p>
          <a:p>
            <a:pPr lvl="0"/>
            <a:r>
              <a:rPr lang="ru-RU" dirty="0"/>
              <a:t>разлаженность поведения, </a:t>
            </a:r>
          </a:p>
          <a:p>
            <a:pPr lvl="0"/>
            <a:r>
              <a:rPr lang="ru-RU" dirty="0"/>
              <a:t>негибкость в контактах, </a:t>
            </a:r>
          </a:p>
          <a:p>
            <a:r>
              <a:rPr lang="ru-RU" dirty="0"/>
              <a:t>повышенная эмоциональная истощаемость.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8774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«Решает судьбу личности в последнем счете не дефект сам по себе, а его социальные последствия, его социально-психологическая реализация»</a:t>
            </a:r>
          </a:p>
          <a:p>
            <a:pPr algn="r">
              <a:buNone/>
            </a:pPr>
            <a:r>
              <a:rPr lang="ru-RU" i="1" dirty="0"/>
              <a:t>Л.С. Выготский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6027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8839" y="270749"/>
            <a:ext cx="3480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Время профессионального роста 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84402" y="2823436"/>
            <a:ext cx="7307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rgbClr val="A52D36"/>
                </a:solidFill>
              </a:rPr>
              <a:t>Благодарю за внимание</a:t>
            </a:r>
            <a:endParaRPr lang="ru-RU" sz="5400" dirty="0">
              <a:solidFill>
                <a:srgbClr val="A52D36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63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3234" y="914399"/>
            <a:ext cx="8972550" cy="51609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252" y="3428808"/>
            <a:ext cx="329668" cy="32067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8032" y="3610363"/>
            <a:ext cx="313984" cy="30542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2924" y="3436950"/>
            <a:ext cx="313984" cy="305421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059" y="4507144"/>
            <a:ext cx="287860" cy="28000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027" y="4572863"/>
            <a:ext cx="248064" cy="241299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8011" y="4545854"/>
            <a:ext cx="248064" cy="2412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0919" y="4083476"/>
            <a:ext cx="248064" cy="241299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0626" y="4942390"/>
            <a:ext cx="248064" cy="241299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733" y="4257602"/>
            <a:ext cx="226278" cy="220107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345" y="4666503"/>
            <a:ext cx="248064" cy="241299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8892" y="4944918"/>
            <a:ext cx="248064" cy="241299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908" y="4952838"/>
            <a:ext cx="248064" cy="241299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8487" y="2916495"/>
            <a:ext cx="248064" cy="241299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243" y="3157794"/>
            <a:ext cx="248064" cy="241299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8011" y="2489316"/>
            <a:ext cx="248064" cy="241299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6852" y="3072808"/>
            <a:ext cx="251971" cy="245099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028" y="3468496"/>
            <a:ext cx="248064" cy="241299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9289" y="3925570"/>
            <a:ext cx="232754" cy="226407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3117" y="3797474"/>
            <a:ext cx="205974" cy="200357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0682" y="3382350"/>
            <a:ext cx="234407" cy="228014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0712" y="3616643"/>
            <a:ext cx="156222" cy="15196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26872" y="1322209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/>
              <a:t>Контактная информация:</a:t>
            </a:r>
          </a:p>
          <a:p>
            <a:r>
              <a:rPr lang="ru-RU" sz="2000" dirty="0"/>
              <a:t>Россия г. Ярославль, ул. Богдановича, 16 </a:t>
            </a:r>
          </a:p>
          <a:p>
            <a:r>
              <a:rPr lang="ru-RU" sz="2000" dirty="0"/>
              <a:t>Тел.: +7 (4852) 21-06-83 </a:t>
            </a:r>
          </a:p>
          <a:p>
            <a:r>
              <a:rPr lang="ru-RU" sz="2000" dirty="0"/>
              <a:t>Сайт: www.iro.yar.ru</a:t>
            </a:r>
          </a:p>
          <a:p>
            <a:r>
              <a:rPr lang="ru-RU" sz="2000" dirty="0"/>
              <a:t>E-</a:t>
            </a:r>
            <a:r>
              <a:rPr lang="ru-RU" sz="2000" dirty="0" err="1"/>
              <a:t>mail</a:t>
            </a:r>
            <a:r>
              <a:rPr lang="ru-RU" sz="2000" dirty="0"/>
              <a:t>: rcnit@iro.yar.ru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7" y="115612"/>
            <a:ext cx="1117697" cy="1087214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1363234" y="379497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A52D36"/>
                </a:solidFill>
              </a:rPr>
              <a:t>Образование без границ</a:t>
            </a:r>
            <a:endParaRPr lang="ru-RU" dirty="0">
              <a:solidFill>
                <a:srgbClr val="A52D36"/>
              </a:solidFill>
            </a:endParaRPr>
          </a:p>
        </p:txBody>
      </p:sp>
      <p:sp>
        <p:nvSpPr>
          <p:cNvPr id="38" name="Полилиния 37"/>
          <p:cNvSpPr/>
          <p:nvPr/>
        </p:nvSpPr>
        <p:spPr>
          <a:xfrm>
            <a:off x="1280162" y="423948"/>
            <a:ext cx="7876390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048000" y="1524000"/>
            <a:ext cx="6096000" cy="38100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35436" y="4507144"/>
            <a:ext cx="670642" cy="394495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622" y="4634867"/>
            <a:ext cx="248064" cy="241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68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1361</TotalTime>
  <Words>131</Words>
  <Application>Microsoft Office PowerPoint</Application>
  <PresentationFormat>Произвольный</PresentationFormat>
  <Paragraphs>26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1_Тема Office</vt:lpstr>
      <vt:lpstr>2_Тема Office</vt:lpstr>
      <vt:lpstr>Неговорящий ребенок в образовательной организации: проблемы, подходы, решения</vt:lpstr>
      <vt:lpstr>Безречевые дети: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Владимировна Суханова</dc:creator>
  <cp:lastModifiedBy>Галина Валерьевна Отрошко</cp:lastModifiedBy>
  <cp:revision>58</cp:revision>
  <dcterms:created xsi:type="dcterms:W3CDTF">2017-01-30T13:00:35Z</dcterms:created>
  <dcterms:modified xsi:type="dcterms:W3CDTF">2018-04-02T13:05:05Z</dcterms:modified>
  <cp:contentStatus/>
</cp:coreProperties>
</file>